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99" r:id="rId2"/>
  </p:sldMasterIdLst>
  <p:notesMasterIdLst>
    <p:notesMasterId r:id="rId11"/>
  </p:notesMasterIdLst>
  <p:sldIdLst>
    <p:sldId id="1379" r:id="rId3"/>
    <p:sldId id="1340" r:id="rId4"/>
    <p:sldId id="1384" r:id="rId5"/>
    <p:sldId id="1391" r:id="rId6"/>
    <p:sldId id="1386" r:id="rId7"/>
    <p:sldId id="1389" r:id="rId8"/>
    <p:sldId id="1392" r:id="rId9"/>
    <p:sldId id="317" r:id="rId10"/>
  </p:sldIdLst>
  <p:sldSz cx="12192000" cy="6858000"/>
  <p:notesSz cx="6797675" cy="9926638"/>
  <p:custDataLst>
    <p:tags r:id="rId12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phne Tsalkadra" initials="DT" lastIdx="1" clrIdx="0">
    <p:extLst>
      <p:ext uri="{19B8F6BF-5375-455C-9EA6-DF929625EA0E}">
        <p15:presenceInfo xmlns:p15="http://schemas.microsoft.com/office/powerpoint/2012/main" userId="S::daphne.tsalkadra@pwc.com::03a7f61e-1bf0-4384-a373-26a6d1976b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476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249" autoAdjust="0"/>
  </p:normalViewPr>
  <p:slideViewPr>
    <p:cSldViewPr snapToGrid="0">
      <p:cViewPr varScale="1">
        <p:scale>
          <a:sx n="63" d="100"/>
          <a:sy n="63" d="100"/>
        </p:scale>
        <p:origin x="78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Roboto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Roboto Regular" charset="0"/>
              </a:defRPr>
            </a:lvl1pPr>
          </a:lstStyle>
          <a:p>
            <a:fld id="{F5D597F6-B1E6-9948-9572-CE8552A41E40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Roboto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Roboto Regular" charset="0"/>
              </a:defRPr>
            </a:lvl1pPr>
          </a:lstStyle>
          <a:p>
            <a:fld id="{E8F0C22D-7263-2D43-AFDE-834F1389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0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/01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GB" b="1" dirty="0"/>
              <a:t>Feedback</a:t>
            </a:r>
            <a:r>
              <a:rPr lang="en-GB" dirty="0"/>
              <a:t> </a:t>
            </a:r>
          </a:p>
          <a:p>
            <a:endParaRPr lang="el-GR" dirty="0"/>
          </a:p>
          <a:p>
            <a:r>
              <a:rPr lang="el-GR" dirty="0"/>
              <a:t>Πρώτη μέρα αφιερωμένη σε υγιεινή </a:t>
            </a:r>
            <a:r>
              <a:rPr lang="en-GB" noProof="0" dirty="0"/>
              <a:t>κτλ</a:t>
            </a:r>
          </a:p>
          <a:p>
            <a:endParaRPr lang="el-GR" dirty="0"/>
          </a:p>
          <a:p>
            <a:r>
              <a:rPr lang="el-GR" dirty="0"/>
              <a:t>Μικρές αλλαγές έξυπνες (2 διαλείμματα, ζώνες άφιξης/αναχώρησης)</a:t>
            </a:r>
          </a:p>
          <a:p>
            <a:endParaRPr lang="el-GR" dirty="0"/>
          </a:p>
          <a:p>
            <a:r>
              <a:rPr lang="el-GR" dirty="0"/>
              <a:t>Απουσίες </a:t>
            </a:r>
          </a:p>
          <a:p>
            <a:endParaRPr lang="el-GR" dirty="0"/>
          </a:p>
          <a:p>
            <a:r>
              <a:rPr lang="el-GR" b="1" dirty="0"/>
              <a:t>2 ΣΤΑΔΙΑ</a:t>
            </a:r>
            <a:r>
              <a:rPr lang="el-GR" dirty="0"/>
              <a:t>: α) δημοτικά/γ’ λυκείου – β) γυμνάσιο, β’ γ’ λυκείου, ΕΕΚ, μαθητεία. </a:t>
            </a:r>
          </a:p>
          <a:p>
            <a:endParaRPr lang="el-GR" dirty="0"/>
          </a:p>
          <a:p>
            <a:r>
              <a:rPr lang="el-GR" dirty="0"/>
              <a:t>ΑΕΙ συνεχίζουν εξ αποστάσεως</a:t>
            </a:r>
            <a:r>
              <a:rPr lang="en-GB" dirty="0"/>
              <a:t> (</a:t>
            </a:r>
            <a:r>
              <a:rPr lang="el-GR" dirty="0"/>
              <a:t>δε θα ανοίξουν για φέτος)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F0C22D-7263-2D43-AFDE-834F13898F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601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Intro /01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F0C22D-7263-2D43-AFDE-834F13898F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619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71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5C53F8B-B55A-4B93-BE61-3DC9D03FB45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5BC939-2DAF-425F-AA1C-E0AAC643B14E}"/>
              </a:ext>
            </a:extLst>
          </p:cNvPr>
          <p:cNvSpPr/>
          <p:nvPr userDrawn="1"/>
        </p:nvSpPr>
        <p:spPr>
          <a:xfrm>
            <a:off x="0" y="-2"/>
            <a:ext cx="5241953" cy="6858001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 dirty="0"/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3937635" y="1304318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31" descr="ΙΚΑΡΙΟΛΟΓΟΣ: Υπόμνημα του Δήμου Ικαρίας στο Υπουργείο Υγείας">
            <a:extLst>
              <a:ext uri="{FF2B5EF4-FFF2-40B4-BE49-F238E27FC236}">
                <a16:creationId xmlns:a16="http://schemas.microsoft.com/office/drawing/2014/main" id="{C27A1421-C2BF-4424-AD01-2FD70DEDD2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198" y="5174479"/>
            <a:ext cx="1188703" cy="119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7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74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31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81CC24B-8DEB-492F-96D6-6E7A4709BC1A}"/>
              </a:ext>
            </a:extLst>
          </p:cNvPr>
          <p:cNvSpPr txBox="1">
            <a:spLocks/>
          </p:cNvSpPr>
          <p:nvPr userDrawn="1"/>
        </p:nvSpPr>
        <p:spPr>
          <a:xfrm>
            <a:off x="0" y="6114521"/>
            <a:ext cx="12192000" cy="763600"/>
          </a:xfrm>
          <a:prstGeom prst="rect">
            <a:avLst/>
          </a:prstGeom>
          <a:solidFill>
            <a:srgbClr val="013476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endParaRPr lang="el-GR" kern="0" dirty="0">
              <a:solidFill>
                <a:srgbClr val="013476"/>
              </a:solidFill>
              <a:ea typeface="Georgia"/>
              <a:cs typeface="Georgia"/>
              <a:sym typeface="Georgi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33D065-9030-46D8-9048-BF1716459F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" t="1" r="50377" b="-16714"/>
          <a:stretch/>
        </p:blipFill>
        <p:spPr>
          <a:xfrm>
            <a:off x="158750" y="6271499"/>
            <a:ext cx="2147128" cy="524800"/>
          </a:xfrm>
          <a:prstGeom prst="rect">
            <a:avLst/>
          </a:prstGeom>
        </p:spPr>
      </p:pic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22938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172646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111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000">
                <a:solidFill>
                  <a:schemeClr val="bg1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25798F-26A0-4314-B6F8-54FBAD4D3BEC}"/>
              </a:ext>
            </a:extLst>
          </p:cNvPr>
          <p:cNvCxnSpPr/>
          <p:nvPr userDrawn="1"/>
        </p:nvCxnSpPr>
        <p:spPr>
          <a:xfrm>
            <a:off x="406722" y="1072880"/>
            <a:ext cx="11412000" cy="0"/>
          </a:xfrm>
          <a:prstGeom prst="line">
            <a:avLst/>
          </a:prstGeom>
          <a:ln w="12700">
            <a:solidFill>
              <a:srgbClr val="4A66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859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5C53F8B-B55A-4B93-BE61-3DC9D03FB45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5BC939-2DAF-425F-AA1C-E0AAC643B14E}"/>
              </a:ext>
            </a:extLst>
          </p:cNvPr>
          <p:cNvSpPr/>
          <p:nvPr userDrawn="1"/>
        </p:nvSpPr>
        <p:spPr>
          <a:xfrm>
            <a:off x="0" y="-2"/>
            <a:ext cx="5241953" cy="6858001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 dirty="0"/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3937635" y="1304318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31" descr="ΙΚΑΡΙΟΛΟΓΟΣ: Υπόμνημα του Δήμου Ικαρίας στο Υπουργείο Υγείας">
            <a:extLst>
              <a:ext uri="{FF2B5EF4-FFF2-40B4-BE49-F238E27FC236}">
                <a16:creationId xmlns:a16="http://schemas.microsoft.com/office/drawing/2014/main" id="{58A897C1-56EE-4C48-9440-CC17092C0D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198" y="5174479"/>
            <a:ext cx="1188703" cy="119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8CCB1F-CEA4-4893-A213-1C5C942F34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" r="54739" b="2720"/>
          <a:stretch/>
        </p:blipFill>
        <p:spPr>
          <a:xfrm>
            <a:off x="158750" y="6271499"/>
            <a:ext cx="1958285" cy="43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07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5C53F8B-B55A-4B93-BE61-3DC9D03FB45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Right Triangle 6"/>
          <p:cNvSpPr/>
          <p:nvPr userDrawn="1"/>
        </p:nvSpPr>
        <p:spPr>
          <a:xfrm rot="10800000">
            <a:off x="1123950" y="0"/>
            <a:ext cx="11068050" cy="6858000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" y="431335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57" y="2657588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FFF43333-CA42-4DE8-AE2F-6F01990E02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185" t="6084" r="87330" b="75016"/>
          <a:stretch/>
        </p:blipFill>
        <p:spPr>
          <a:xfrm>
            <a:off x="8685973" y="1243324"/>
            <a:ext cx="1832103" cy="185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81CC24B-8DEB-492F-96D6-6E7A4709BC1A}"/>
              </a:ext>
            </a:extLst>
          </p:cNvPr>
          <p:cNvSpPr txBox="1">
            <a:spLocks/>
          </p:cNvSpPr>
          <p:nvPr userDrawn="1"/>
        </p:nvSpPr>
        <p:spPr>
          <a:xfrm>
            <a:off x="0" y="6114520"/>
            <a:ext cx="12192000" cy="763600"/>
          </a:xfrm>
          <a:prstGeom prst="rect">
            <a:avLst/>
          </a:prstGeom>
          <a:solidFill>
            <a:srgbClr val="013476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endParaRPr lang="el-GR" kern="0" dirty="0">
              <a:solidFill>
                <a:srgbClr val="013476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22938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172646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111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000">
                <a:solidFill>
                  <a:schemeClr val="bg1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25798F-26A0-4314-B6F8-54FBAD4D3BEC}"/>
              </a:ext>
            </a:extLst>
          </p:cNvPr>
          <p:cNvCxnSpPr/>
          <p:nvPr userDrawn="1"/>
        </p:nvCxnSpPr>
        <p:spPr>
          <a:xfrm>
            <a:off x="406722" y="1072880"/>
            <a:ext cx="11412000" cy="0"/>
          </a:xfrm>
          <a:prstGeom prst="line">
            <a:avLst/>
          </a:prstGeom>
          <a:ln w="12700">
            <a:solidFill>
              <a:srgbClr val="4A66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6F6B5086-74D4-4260-9715-67D8A4CC18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" t="-1" r="46374" b="-16714"/>
          <a:stretch/>
        </p:blipFill>
        <p:spPr>
          <a:xfrm>
            <a:off x="204462" y="6217623"/>
            <a:ext cx="2320077" cy="5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6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3E32E58-F9AE-4DD1-8F08-3E4DEFE182D3}"/>
              </a:ext>
            </a:extLst>
          </p:cNvPr>
          <p:cNvSpPr txBox="1">
            <a:spLocks/>
          </p:cNvSpPr>
          <p:nvPr userDrawn="1"/>
        </p:nvSpPr>
        <p:spPr>
          <a:xfrm>
            <a:off x="0" y="6114520"/>
            <a:ext cx="12192000" cy="7636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endParaRPr lang="el-GR" kern="0" dirty="0">
              <a:solidFill>
                <a:srgbClr val="013476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111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000">
                <a:solidFill>
                  <a:srgbClr val="013476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50A5B6-0B3B-4215-9544-60145E626414}"/>
              </a:ext>
            </a:extLst>
          </p:cNvPr>
          <p:cNvCxnSpPr/>
          <p:nvPr userDrawn="1"/>
        </p:nvCxnSpPr>
        <p:spPr>
          <a:xfrm>
            <a:off x="406722" y="1072880"/>
            <a:ext cx="114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CFBBB67E-7266-4F93-9C5A-4D05BF0E58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7849" b="-25704"/>
          <a:stretch/>
        </p:blipFill>
        <p:spPr>
          <a:xfrm>
            <a:off x="163789" y="6292780"/>
            <a:ext cx="2022820" cy="56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37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49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22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42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b="0" i="0" kern="0" dirty="0">
              <a:solidFill>
                <a:srgbClr val="000000"/>
              </a:solidFill>
              <a:latin typeface="Roboto Regular" charset="0"/>
              <a:ea typeface="Roboto Regular" charset="0"/>
              <a:cs typeface="Roboto Regular" charset="0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81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F37204ED-F58C-493A-8C81-D0A25DC0C310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192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798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Helvetica Neue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 b="0" i="0">
                <a:solidFill>
                  <a:schemeClr val="dk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uk-UA" kern="0" smtClean="0">
                <a:solidFill>
                  <a:srgbClr val="595959"/>
                </a:solidFill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uk-UA" kern="0" dirty="0">
              <a:solidFill>
                <a:srgbClr val="595959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449777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Roboto Regular" charset="0"/>
          <a:ea typeface="Roboto Regular" charset="0"/>
          <a:cs typeface="Roboto Regular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Roboto Regular" charset="0"/>
          <a:ea typeface="Roboto Regular" charset="0"/>
          <a:cs typeface="Roboto Regular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8CF923F-5193-44F2-BF83-6951547296D8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F4540133-4F80-7847-85FF-A47B419E88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5" name="Rectangle: Diagonal Corners Snipped 4">
              <a:extLst>
                <a:ext uri="{FF2B5EF4-FFF2-40B4-BE49-F238E27FC236}">
                  <a16:creationId xmlns:a16="http://schemas.microsoft.com/office/drawing/2014/main" id="{AB529D85-EA9E-43D9-9EA9-E4E2545F2336}"/>
                </a:ext>
              </a:extLst>
            </p:cNvPr>
            <p:cNvSpPr/>
            <p:nvPr/>
          </p:nvSpPr>
          <p:spPr>
            <a:xfrm>
              <a:off x="1516987" y="1050290"/>
              <a:ext cx="4741771" cy="302272"/>
            </a:xfrm>
            <a:prstGeom prst="snip2DiagRect">
              <a:avLst/>
            </a:prstGeom>
            <a:solidFill>
              <a:srgbClr val="013476"/>
            </a:solidFill>
            <a:ln>
              <a:noFill/>
            </a:ln>
          </p:spPr>
          <p:txBody>
            <a:bodyPr spcFirstLastPara="1" wrap="square" lIns="111176" tIns="15860" rIns="111176" bIns="1586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000" dirty="0">
                  <a:solidFill>
                    <a:prstClr val="white"/>
                  </a:solidFill>
                  <a:latin typeface="Calibri" panose="020F0502020204030204"/>
                  <a:sym typeface="Georgia"/>
                </a:rPr>
                <a:t>Κυβέρνηση</a:t>
              </a:r>
              <a:endPara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eorgia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CAD2CDB-9BF8-4448-8880-832B33B17B6A}"/>
              </a:ext>
            </a:extLst>
          </p:cNvPr>
          <p:cNvSpPr txBox="1"/>
          <p:nvPr/>
        </p:nvSpPr>
        <p:spPr>
          <a:xfrm>
            <a:off x="1424517" y="2056819"/>
            <a:ext cx="7462627" cy="2548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>
                <a:solidFill>
                  <a:prstClr val="white"/>
                </a:solidFill>
                <a:latin typeface="Roboto" panose="020B0604020202020204" charset="0"/>
                <a:ea typeface="Roboto" panose="020B0604020202020204" charset="0"/>
              </a:rPr>
              <a:t>“Next Generation EU”</a:t>
            </a:r>
          </a:p>
          <a:p>
            <a:endParaRPr lang="el-GR" sz="3600" b="1" dirty="0">
              <a:solidFill>
                <a:prstClr val="white"/>
              </a:solidFill>
              <a:latin typeface="Roboto" panose="020B0604020202020204" charset="0"/>
              <a:ea typeface="Roboto" panose="020B060402020202020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4400" b="1" dirty="0">
                <a:solidFill>
                  <a:prstClr val="white"/>
                </a:solidFill>
                <a:latin typeface="Roboto" panose="020B0604020202020204" charset="0"/>
              </a:rPr>
              <a:t>Εθνικό Σχέδιο Ανάκαμψης και Ανθεκτικότητας</a:t>
            </a:r>
            <a:endParaRPr lang="el-GR" sz="4400" b="1"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E2F638-602B-2447-B69D-5C4CF8E5077E}"/>
              </a:ext>
            </a:extLst>
          </p:cNvPr>
          <p:cNvSpPr txBox="1"/>
          <p:nvPr/>
        </p:nvSpPr>
        <p:spPr>
          <a:xfrm>
            <a:off x="1516986" y="5628780"/>
            <a:ext cx="8780346" cy="60560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defRPr/>
            </a:pPr>
            <a:r>
              <a:rPr lang="el-GR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Σύνοδος </a:t>
            </a:r>
            <a:r>
              <a:rPr lang="en-US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ECOFIN</a:t>
            </a:r>
            <a:r>
              <a:rPr lang="el-GR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 </a:t>
            </a:r>
            <a:r>
              <a:rPr lang="en-US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– 16 </a:t>
            </a:r>
            <a:r>
              <a:rPr lang="el-GR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Μαρτίου </a:t>
            </a:r>
            <a:r>
              <a:rPr lang="en-US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2021 </a:t>
            </a:r>
          </a:p>
        </p:txBody>
      </p:sp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id="{72480EFC-8F6C-42D5-801A-06B41495CF03}"/>
              </a:ext>
            </a:extLst>
          </p:cNvPr>
          <p:cNvSpPr/>
          <p:nvPr/>
        </p:nvSpPr>
        <p:spPr>
          <a:xfrm>
            <a:off x="1516986" y="730905"/>
            <a:ext cx="4741771" cy="302272"/>
          </a:xfrm>
          <a:prstGeom prst="snip2Diag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dirty="0">
                <a:solidFill>
                  <a:prstClr val="white"/>
                </a:solidFill>
                <a:latin typeface="Calibri" panose="020F0502020204030204"/>
                <a:sym typeface="Georgia"/>
              </a:rPr>
              <a:t>ΕΛΛΗΝΙΚΗ ΔΗΜΟΚΡΑΤΙΑ</a:t>
            </a: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37174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cs typeface="Calibri"/>
              </a:rPr>
              <a:t>Βασικοί στόχοι</a:t>
            </a:r>
            <a:endParaRPr lang="el-GR" sz="2400" dirty="0">
              <a:solidFill>
                <a:schemeClr val="tx2"/>
              </a:solidFill>
              <a:cs typeface="Calibri"/>
              <a:sym typeface="Calibri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31" name="TextBox 28">
            <a:extLst>
              <a:ext uri="{FF2B5EF4-FFF2-40B4-BE49-F238E27FC236}">
                <a16:creationId xmlns:a16="http://schemas.microsoft.com/office/drawing/2014/main" id="{4FBC6C58-ABC7-4CEC-807E-8ED576DDF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2676" y="1591217"/>
            <a:ext cx="9762366" cy="827004"/>
          </a:xfrm>
          <a:prstGeom prst="rect">
            <a:avLst/>
          </a:prstGeom>
          <a:solidFill>
            <a:srgbClr val="0134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>
            <a:defPPr lvl="0">
              <a:defRPr lang="en-US"/>
            </a:defPPr>
            <a:lvl1pPr algn="ctr">
              <a:defRPr sz="1600" b="1" kern="0">
                <a:solidFill>
                  <a:srgbClr val="FFFFFF"/>
                </a:solidFill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l-GR" dirty="0">
                <a:latin typeface="Roboto" panose="020B0604020202020204" charset="0"/>
                <a:ea typeface="Roboto" panose="020B0604020202020204" charset="0"/>
              </a:rPr>
              <a:t>Το Ελληνικό Σχέδιο Ανάκαμψης και Ανθεκτικότητας (ΕΣΑΑ) φιλοδοξεί να συμβάλει στην αλλαγή παραδείγματος στην ελληνική οικονομία και τους θεσμούς</a:t>
            </a:r>
            <a:r>
              <a:rPr lang="en-GB" dirty="0">
                <a:latin typeface="Roboto" panose="020B0604020202020204" charset="0"/>
                <a:ea typeface="Roboto" panose="020B0604020202020204" charset="0"/>
              </a:rPr>
              <a:t>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26FC0C4-CB2C-49D7-866A-F3AAA4813964}"/>
              </a:ext>
            </a:extLst>
          </p:cNvPr>
          <p:cNvSpPr/>
          <p:nvPr/>
        </p:nvSpPr>
        <p:spPr>
          <a:xfrm>
            <a:off x="2183032" y="2474972"/>
            <a:ext cx="9635690" cy="8566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Μέσω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φιλόδοξων μεταρρυθμίσεων και επενδύσεων</a:t>
            </a:r>
            <a:endParaRPr lang="en-GB" sz="16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Προς ένα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εξωστρεφές</a:t>
            </a:r>
            <a:r>
              <a:rPr lang="en-GB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ανταγωνιστικό και πράσινο οικονομικό μοντέλο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33" name="TextBox 28">
            <a:extLst>
              <a:ext uri="{FF2B5EF4-FFF2-40B4-BE49-F238E27FC236}">
                <a16:creationId xmlns:a16="http://schemas.microsoft.com/office/drawing/2014/main" id="{A3A7C0BC-2A0E-4990-BADB-9D4169288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2676" y="3776763"/>
            <a:ext cx="9762366" cy="828000"/>
          </a:xfrm>
          <a:prstGeom prst="rect">
            <a:avLst/>
          </a:prstGeom>
          <a:solidFill>
            <a:srgbClr val="0134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>
            <a:defPPr lvl="0">
              <a:defRPr lang="en-US"/>
            </a:defPPr>
            <a:lvl1pPr>
              <a:defRPr sz="1600" b="1" kern="0">
                <a:solidFill>
                  <a:srgbClr val="FFFFFF"/>
                </a:solidFill>
                <a:latin typeface="Roboto" panose="020B0604020202020204" charset="0"/>
                <a:ea typeface="Roboto" panose="020B0604020202020204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Δεν είναι απλώς μια οικονομική μετάβαση</a:t>
            </a:r>
            <a:endParaRPr lang="en-GB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87657AB-F6BF-40CA-97B1-F940002EC911}"/>
              </a:ext>
            </a:extLst>
          </p:cNvPr>
          <p:cNvSpPr/>
          <p:nvPr/>
        </p:nvSpPr>
        <p:spPr>
          <a:xfrm>
            <a:off x="2183032" y="4663797"/>
            <a:ext cx="9282010" cy="12285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Είναι ένας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θεμελιώδης οικονομικός και κοινωνικός μετασχηματισμός,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που επιδρά στην οικονομική δραστηριότητα, αλλά και στις τεχνολογίες, τις συμπεριφορές και τους θεσμούς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Μια μετάβαση που συνδυάζει </a:t>
            </a:r>
            <a:r>
              <a:rPr lang="el-GR" sz="15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οικονομική αποτελεσματικότητα με κοινωνική συνοχή και δικαιοσύνη</a:t>
            </a:r>
            <a:endParaRPr lang="en-GB" sz="15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id="{1CAE0BA7-8A8C-4C9A-8FB8-1F138A05CC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0663" y="3776763"/>
            <a:ext cx="756000" cy="756000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C850FE01-FC5A-4A5B-9151-E540D601D4B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0663" y="1603002"/>
            <a:ext cx="756000" cy="756000"/>
            <a:chOff x="3314701" y="2632075"/>
            <a:chExt cx="966788" cy="966788"/>
          </a:xfrm>
          <a:solidFill>
            <a:srgbClr val="013476"/>
          </a:solidFill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2CB3D82D-818E-4705-851E-EB8E0F0F61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14701" y="2632075"/>
              <a:ext cx="966788" cy="966788"/>
            </a:xfrm>
            <a:custGeom>
              <a:avLst/>
              <a:gdLst>
                <a:gd name="T0" fmla="*/ 609 w 609"/>
                <a:gd name="T1" fmla="*/ 609 h 609"/>
                <a:gd name="T2" fmla="*/ 0 w 609"/>
                <a:gd name="T3" fmla="*/ 609 h 609"/>
                <a:gd name="T4" fmla="*/ 0 w 609"/>
                <a:gd name="T5" fmla="*/ 0 h 609"/>
                <a:gd name="T6" fmla="*/ 609 w 609"/>
                <a:gd name="T7" fmla="*/ 0 h 609"/>
                <a:gd name="T8" fmla="*/ 609 w 609"/>
                <a:gd name="T9" fmla="*/ 609 h 609"/>
                <a:gd name="T10" fmla="*/ 609 w 609"/>
                <a:gd name="T11" fmla="*/ 609 h 609"/>
                <a:gd name="T12" fmla="*/ 26 w 609"/>
                <a:gd name="T13" fmla="*/ 583 h 609"/>
                <a:gd name="T14" fmla="*/ 583 w 609"/>
                <a:gd name="T15" fmla="*/ 583 h 609"/>
                <a:gd name="T16" fmla="*/ 583 w 609"/>
                <a:gd name="T17" fmla="*/ 26 h 609"/>
                <a:gd name="T18" fmla="*/ 26 w 609"/>
                <a:gd name="T19" fmla="*/ 26 h 609"/>
                <a:gd name="T20" fmla="*/ 26 w 609"/>
                <a:gd name="T21" fmla="*/ 583 h 609"/>
                <a:gd name="T22" fmla="*/ 26 w 609"/>
                <a:gd name="T23" fmla="*/ 583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9" h="609">
                  <a:moveTo>
                    <a:pt x="609" y="609"/>
                  </a:moveTo>
                  <a:lnTo>
                    <a:pt x="0" y="609"/>
                  </a:lnTo>
                  <a:lnTo>
                    <a:pt x="0" y="0"/>
                  </a:lnTo>
                  <a:lnTo>
                    <a:pt x="609" y="0"/>
                  </a:lnTo>
                  <a:lnTo>
                    <a:pt x="609" y="609"/>
                  </a:lnTo>
                  <a:lnTo>
                    <a:pt x="609" y="609"/>
                  </a:lnTo>
                  <a:close/>
                  <a:moveTo>
                    <a:pt x="26" y="583"/>
                  </a:moveTo>
                  <a:lnTo>
                    <a:pt x="583" y="583"/>
                  </a:lnTo>
                  <a:lnTo>
                    <a:pt x="583" y="26"/>
                  </a:lnTo>
                  <a:lnTo>
                    <a:pt x="26" y="26"/>
                  </a:lnTo>
                  <a:lnTo>
                    <a:pt x="26" y="583"/>
                  </a:lnTo>
                  <a:lnTo>
                    <a:pt x="26" y="5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5A746382-8CB9-4A00-8A4B-EAFC1C3E61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43276" y="2878138"/>
              <a:ext cx="792163" cy="476250"/>
            </a:xfrm>
            <a:custGeom>
              <a:avLst/>
              <a:gdLst>
                <a:gd name="T0" fmla="*/ 231 w 499"/>
                <a:gd name="T1" fmla="*/ 300 h 300"/>
                <a:gd name="T2" fmla="*/ 270 w 499"/>
                <a:gd name="T3" fmla="*/ 274 h 300"/>
                <a:gd name="T4" fmla="*/ 270 w 499"/>
                <a:gd name="T5" fmla="*/ 300 h 300"/>
                <a:gd name="T6" fmla="*/ 154 w 499"/>
                <a:gd name="T7" fmla="*/ 300 h 300"/>
                <a:gd name="T8" fmla="*/ 193 w 499"/>
                <a:gd name="T9" fmla="*/ 274 h 300"/>
                <a:gd name="T10" fmla="*/ 193 w 499"/>
                <a:gd name="T11" fmla="*/ 300 h 300"/>
                <a:gd name="T12" fmla="*/ 77 w 499"/>
                <a:gd name="T13" fmla="*/ 300 h 300"/>
                <a:gd name="T14" fmla="*/ 116 w 499"/>
                <a:gd name="T15" fmla="*/ 274 h 300"/>
                <a:gd name="T16" fmla="*/ 116 w 499"/>
                <a:gd name="T17" fmla="*/ 300 h 300"/>
                <a:gd name="T18" fmla="*/ 0 w 499"/>
                <a:gd name="T19" fmla="*/ 300 h 300"/>
                <a:gd name="T20" fmla="*/ 39 w 499"/>
                <a:gd name="T21" fmla="*/ 274 h 300"/>
                <a:gd name="T22" fmla="*/ 39 w 499"/>
                <a:gd name="T23" fmla="*/ 300 h 300"/>
                <a:gd name="T24" fmla="*/ 277 w 499"/>
                <a:gd name="T25" fmla="*/ 268 h 300"/>
                <a:gd name="T26" fmla="*/ 302 w 499"/>
                <a:gd name="T27" fmla="*/ 230 h 300"/>
                <a:gd name="T28" fmla="*/ 302 w 499"/>
                <a:gd name="T29" fmla="*/ 268 h 300"/>
                <a:gd name="T30" fmla="*/ 277 w 499"/>
                <a:gd name="T31" fmla="*/ 191 h 300"/>
                <a:gd name="T32" fmla="*/ 302 w 499"/>
                <a:gd name="T33" fmla="*/ 153 h 300"/>
                <a:gd name="T34" fmla="*/ 302 w 499"/>
                <a:gd name="T35" fmla="*/ 191 h 300"/>
                <a:gd name="T36" fmla="*/ 277 w 499"/>
                <a:gd name="T37" fmla="*/ 114 h 300"/>
                <a:gd name="T38" fmla="*/ 302 w 499"/>
                <a:gd name="T39" fmla="*/ 76 h 300"/>
                <a:gd name="T40" fmla="*/ 302 w 499"/>
                <a:gd name="T41" fmla="*/ 114 h 300"/>
                <a:gd name="T42" fmla="*/ 277 w 499"/>
                <a:gd name="T43" fmla="*/ 37 h 300"/>
                <a:gd name="T44" fmla="*/ 303 w 499"/>
                <a:gd name="T45" fmla="*/ 0 h 300"/>
                <a:gd name="T46" fmla="*/ 302 w 499"/>
                <a:gd name="T47" fmla="*/ 25 h 300"/>
                <a:gd name="T48" fmla="*/ 302 w 499"/>
                <a:gd name="T49" fmla="*/ 37 h 300"/>
                <a:gd name="T50" fmla="*/ 495 w 499"/>
                <a:gd name="T51" fmla="*/ 25 h 300"/>
                <a:gd name="T52" fmla="*/ 499 w 499"/>
                <a:gd name="T53" fmla="*/ 0 h 300"/>
                <a:gd name="T54" fmla="*/ 499 w 499"/>
                <a:gd name="T55" fmla="*/ 25 h 300"/>
                <a:gd name="T56" fmla="*/ 418 w 499"/>
                <a:gd name="T57" fmla="*/ 25 h 300"/>
                <a:gd name="T58" fmla="*/ 457 w 499"/>
                <a:gd name="T59" fmla="*/ 0 h 300"/>
                <a:gd name="T60" fmla="*/ 457 w 499"/>
                <a:gd name="T61" fmla="*/ 25 h 300"/>
                <a:gd name="T62" fmla="*/ 341 w 499"/>
                <a:gd name="T63" fmla="*/ 25 h 300"/>
                <a:gd name="T64" fmla="*/ 380 w 499"/>
                <a:gd name="T65" fmla="*/ 0 h 300"/>
                <a:gd name="T66" fmla="*/ 380 w 499"/>
                <a:gd name="T67" fmla="*/ 25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9" h="300">
                  <a:moveTo>
                    <a:pt x="270" y="300"/>
                  </a:moveTo>
                  <a:lnTo>
                    <a:pt x="231" y="300"/>
                  </a:lnTo>
                  <a:lnTo>
                    <a:pt x="231" y="274"/>
                  </a:lnTo>
                  <a:lnTo>
                    <a:pt x="270" y="274"/>
                  </a:lnTo>
                  <a:lnTo>
                    <a:pt x="270" y="300"/>
                  </a:lnTo>
                  <a:lnTo>
                    <a:pt x="270" y="300"/>
                  </a:lnTo>
                  <a:close/>
                  <a:moveTo>
                    <a:pt x="193" y="300"/>
                  </a:moveTo>
                  <a:lnTo>
                    <a:pt x="154" y="300"/>
                  </a:lnTo>
                  <a:lnTo>
                    <a:pt x="154" y="274"/>
                  </a:lnTo>
                  <a:lnTo>
                    <a:pt x="193" y="274"/>
                  </a:lnTo>
                  <a:lnTo>
                    <a:pt x="193" y="300"/>
                  </a:lnTo>
                  <a:lnTo>
                    <a:pt x="193" y="300"/>
                  </a:lnTo>
                  <a:close/>
                  <a:moveTo>
                    <a:pt x="116" y="300"/>
                  </a:moveTo>
                  <a:lnTo>
                    <a:pt x="77" y="300"/>
                  </a:lnTo>
                  <a:lnTo>
                    <a:pt x="77" y="274"/>
                  </a:lnTo>
                  <a:lnTo>
                    <a:pt x="116" y="274"/>
                  </a:lnTo>
                  <a:lnTo>
                    <a:pt x="116" y="300"/>
                  </a:lnTo>
                  <a:lnTo>
                    <a:pt x="116" y="300"/>
                  </a:lnTo>
                  <a:close/>
                  <a:moveTo>
                    <a:pt x="39" y="300"/>
                  </a:moveTo>
                  <a:lnTo>
                    <a:pt x="0" y="300"/>
                  </a:lnTo>
                  <a:lnTo>
                    <a:pt x="0" y="274"/>
                  </a:lnTo>
                  <a:lnTo>
                    <a:pt x="39" y="274"/>
                  </a:lnTo>
                  <a:lnTo>
                    <a:pt x="39" y="300"/>
                  </a:lnTo>
                  <a:lnTo>
                    <a:pt x="39" y="300"/>
                  </a:lnTo>
                  <a:close/>
                  <a:moveTo>
                    <a:pt x="302" y="268"/>
                  </a:moveTo>
                  <a:lnTo>
                    <a:pt x="277" y="268"/>
                  </a:lnTo>
                  <a:lnTo>
                    <a:pt x="277" y="230"/>
                  </a:lnTo>
                  <a:lnTo>
                    <a:pt x="302" y="230"/>
                  </a:lnTo>
                  <a:lnTo>
                    <a:pt x="302" y="268"/>
                  </a:lnTo>
                  <a:lnTo>
                    <a:pt x="302" y="268"/>
                  </a:lnTo>
                  <a:close/>
                  <a:moveTo>
                    <a:pt x="302" y="191"/>
                  </a:moveTo>
                  <a:lnTo>
                    <a:pt x="277" y="191"/>
                  </a:lnTo>
                  <a:lnTo>
                    <a:pt x="277" y="153"/>
                  </a:lnTo>
                  <a:lnTo>
                    <a:pt x="302" y="153"/>
                  </a:lnTo>
                  <a:lnTo>
                    <a:pt x="302" y="191"/>
                  </a:lnTo>
                  <a:lnTo>
                    <a:pt x="302" y="191"/>
                  </a:lnTo>
                  <a:close/>
                  <a:moveTo>
                    <a:pt x="302" y="114"/>
                  </a:moveTo>
                  <a:lnTo>
                    <a:pt x="277" y="114"/>
                  </a:lnTo>
                  <a:lnTo>
                    <a:pt x="277" y="76"/>
                  </a:lnTo>
                  <a:lnTo>
                    <a:pt x="302" y="76"/>
                  </a:lnTo>
                  <a:lnTo>
                    <a:pt x="302" y="114"/>
                  </a:lnTo>
                  <a:lnTo>
                    <a:pt x="302" y="114"/>
                  </a:lnTo>
                  <a:close/>
                  <a:moveTo>
                    <a:pt x="302" y="37"/>
                  </a:moveTo>
                  <a:lnTo>
                    <a:pt x="277" y="37"/>
                  </a:lnTo>
                  <a:lnTo>
                    <a:pt x="277" y="0"/>
                  </a:lnTo>
                  <a:lnTo>
                    <a:pt x="303" y="0"/>
                  </a:lnTo>
                  <a:lnTo>
                    <a:pt x="303" y="25"/>
                  </a:lnTo>
                  <a:lnTo>
                    <a:pt x="302" y="25"/>
                  </a:lnTo>
                  <a:lnTo>
                    <a:pt x="302" y="37"/>
                  </a:lnTo>
                  <a:lnTo>
                    <a:pt x="302" y="37"/>
                  </a:lnTo>
                  <a:close/>
                  <a:moveTo>
                    <a:pt x="499" y="25"/>
                  </a:moveTo>
                  <a:lnTo>
                    <a:pt x="495" y="25"/>
                  </a:lnTo>
                  <a:lnTo>
                    <a:pt x="495" y="0"/>
                  </a:lnTo>
                  <a:lnTo>
                    <a:pt x="499" y="0"/>
                  </a:lnTo>
                  <a:lnTo>
                    <a:pt x="499" y="25"/>
                  </a:lnTo>
                  <a:lnTo>
                    <a:pt x="499" y="25"/>
                  </a:lnTo>
                  <a:close/>
                  <a:moveTo>
                    <a:pt x="457" y="25"/>
                  </a:moveTo>
                  <a:lnTo>
                    <a:pt x="418" y="25"/>
                  </a:lnTo>
                  <a:lnTo>
                    <a:pt x="418" y="0"/>
                  </a:lnTo>
                  <a:lnTo>
                    <a:pt x="457" y="0"/>
                  </a:lnTo>
                  <a:lnTo>
                    <a:pt x="457" y="25"/>
                  </a:lnTo>
                  <a:lnTo>
                    <a:pt x="457" y="25"/>
                  </a:lnTo>
                  <a:close/>
                  <a:moveTo>
                    <a:pt x="380" y="25"/>
                  </a:moveTo>
                  <a:lnTo>
                    <a:pt x="341" y="25"/>
                  </a:lnTo>
                  <a:lnTo>
                    <a:pt x="341" y="0"/>
                  </a:lnTo>
                  <a:lnTo>
                    <a:pt x="380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2D09E270-80AC-4E0F-87D2-9E34B9687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5426" y="2800350"/>
              <a:ext cx="130175" cy="203200"/>
            </a:xfrm>
            <a:custGeom>
              <a:avLst/>
              <a:gdLst>
                <a:gd name="T0" fmla="*/ 18 w 82"/>
                <a:gd name="T1" fmla="*/ 128 h 128"/>
                <a:gd name="T2" fmla="*/ 0 w 82"/>
                <a:gd name="T3" fmla="*/ 110 h 128"/>
                <a:gd name="T4" fmla="*/ 46 w 82"/>
                <a:gd name="T5" fmla="*/ 64 h 128"/>
                <a:gd name="T6" fmla="*/ 1 w 82"/>
                <a:gd name="T7" fmla="*/ 18 h 128"/>
                <a:gd name="T8" fmla="*/ 19 w 82"/>
                <a:gd name="T9" fmla="*/ 0 h 128"/>
                <a:gd name="T10" fmla="*/ 82 w 82"/>
                <a:gd name="T11" fmla="*/ 64 h 128"/>
                <a:gd name="T12" fmla="*/ 18 w 82"/>
                <a:gd name="T13" fmla="*/ 128 h 128"/>
                <a:gd name="T14" fmla="*/ 18 w 82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28">
                  <a:moveTo>
                    <a:pt x="18" y="128"/>
                  </a:moveTo>
                  <a:lnTo>
                    <a:pt x="0" y="110"/>
                  </a:lnTo>
                  <a:lnTo>
                    <a:pt x="46" y="64"/>
                  </a:lnTo>
                  <a:lnTo>
                    <a:pt x="1" y="18"/>
                  </a:lnTo>
                  <a:lnTo>
                    <a:pt x="19" y="0"/>
                  </a:lnTo>
                  <a:lnTo>
                    <a:pt x="82" y="64"/>
                  </a:lnTo>
                  <a:lnTo>
                    <a:pt x="18" y="128"/>
                  </a:lnTo>
                  <a:lnTo>
                    <a:pt x="1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34977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Συνεκτική οικονομική στρατηγική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530B23-D550-440B-9185-815C1E6CDF5B}"/>
              </a:ext>
            </a:extLst>
          </p:cNvPr>
          <p:cNvSpPr/>
          <p:nvPr/>
        </p:nvSpPr>
        <p:spPr>
          <a:xfrm>
            <a:off x="6962821" y="2630315"/>
            <a:ext cx="4594844" cy="1319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Το ελληνικό ΕΣΑΑ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ευθυγραμμίζεται πλήρως με τους έξι πυλώνες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που θέτει το Άρθρο 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3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του Κανονισμού για τον Μηχανισμό Ανάκαμψης και Ανθεκτικότητας (ΜΑΑ), με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ιδιαίτερη έμφαση στην πράσινη και στην ψηφιακή μετάβαση</a:t>
            </a:r>
            <a:endParaRPr lang="en-GB" sz="16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1C5446-4AFA-449A-9096-03C949127BD4}"/>
              </a:ext>
            </a:extLst>
          </p:cNvPr>
          <p:cNvSpPr/>
          <p:nvPr/>
        </p:nvSpPr>
        <p:spPr>
          <a:xfrm>
            <a:off x="520089" y="1362553"/>
            <a:ext cx="11071456" cy="8564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216000" tIns="31159" rIns="144000" bIns="31159" anchor="ctr" anchorCtr="0">
            <a:noAutofit/>
          </a:bodyPr>
          <a:lstStyle/>
          <a:p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Παρά την πρόοδο που έχει επιτευχθεί</a:t>
            </a:r>
            <a:r>
              <a:rPr lang="en-GB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η Ελλάδα εξακολουθεί να παρουσιάζει μεγάλο παραγωγικό και επενδυτικό κενό, κενό απασχόλησης και σημαντικά φαινόμενα κοινωνικού αποκλεισμού. Η πανδημία μπορεί να εντείνει αυτά τα προβλήματα.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5C18EC-45D4-4263-B451-3BF5E3CBFC6E}"/>
              </a:ext>
            </a:extLst>
          </p:cNvPr>
          <p:cNvSpPr/>
          <p:nvPr/>
        </p:nvSpPr>
        <p:spPr>
          <a:xfrm>
            <a:off x="520089" y="2509141"/>
            <a:ext cx="5880711" cy="3359648"/>
          </a:xfrm>
          <a:prstGeom prst="rect">
            <a:avLst/>
          </a:prstGeom>
          <a:solidFill>
            <a:srgbClr val="013476"/>
          </a:solidFill>
        </p:spPr>
        <p:txBody>
          <a:bodyPr wrap="square" lIns="216000" tIns="0" rIns="180000" anchor="ctr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Με βάση το «Σχέδιο Ανάπτυξης για την Ελληνική Οικονομία» που συνέταξε η Επιτροπή υπό τον Νομπελίστα Καθηγητή Χρ. Πισσαρίδη 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(2020), </a:t>
            </a:r>
            <a:r>
              <a:rPr lang="el-GR" sz="1600" dirty="0">
                <a:solidFill>
                  <a:schemeClr val="bg1"/>
                </a:solidFill>
                <a:latin typeface="Roboto" panose="020B0604020202020204"/>
              </a:rPr>
              <a:t>και σε πλήρη ευθυγράμμιση με τις Ειδικές ανά Χώρα Συστάσεις της Ευρωπαϊκής Επιτροπής, το ελληνικό ΕΣΑΑ έχει στόχο</a:t>
            </a:r>
            <a:r>
              <a:rPr lang="en-GB" sz="1600" dirty="0">
                <a:solidFill>
                  <a:schemeClr val="bg1"/>
                </a:solidFill>
                <a:latin typeface="Roboto" panose="020B0604020202020204"/>
              </a:rPr>
              <a:t>: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Να περιορίσει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 </a:t>
            </a:r>
            <a:r>
              <a:rPr lang="el-GR" sz="1600" dirty="0">
                <a:solidFill>
                  <a:schemeClr val="bg1"/>
                </a:solidFill>
                <a:latin typeface="Roboto" panose="020B0604020202020204"/>
              </a:rPr>
              <a:t>τις οικονομικές και κοινωνικές επιπτώσεις της κρίσης του 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COVID-1</a:t>
            </a: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9</a:t>
            </a:r>
            <a:endParaRPr lang="en-GB" sz="1600" dirty="0">
              <a:solidFill>
                <a:schemeClr val="bg1"/>
              </a:solidFill>
              <a:latin typeface="Roboto" panose="020B0604020202020204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Να αντιμετωπίσει υπάρχοντα κενά</a:t>
            </a:r>
            <a:endParaRPr lang="en-GB" sz="1600" b="1" dirty="0">
              <a:solidFill>
                <a:schemeClr val="bg1"/>
              </a:solidFill>
              <a:latin typeface="Roboto" panose="020B0604020202020204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Να ενισχύσει την ανάπτυξη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, </a:t>
            </a: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τη δημιουργία θέσεων εργασίας και την οικονομική και κοινωνική ανθεκτικότητα</a:t>
            </a:r>
            <a:endParaRPr lang="en-GB" sz="1600" b="1" dirty="0">
              <a:solidFill>
                <a:schemeClr val="bg1"/>
              </a:solidFill>
              <a:latin typeface="Roboto" panose="020B060402020202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481324-10CB-4AFE-85B6-DC9A8F31474A}"/>
              </a:ext>
            </a:extLst>
          </p:cNvPr>
          <p:cNvSpPr/>
          <p:nvPr/>
        </p:nvSpPr>
        <p:spPr>
          <a:xfrm>
            <a:off x="6962821" y="4432000"/>
            <a:ext cx="4594845" cy="1349976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Στοιχείο – «κλειδί»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: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Κινητοποίηση σημαντικών πόρων του ιδιωτικού τομέα, με στόχο την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αύξηση των ιδιωτικών επενδύσεων</a:t>
            </a:r>
            <a:r>
              <a:rPr lang="en-GB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,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 ώστε να επιτευχθούν μεγάλα πολλαπλασιαστικά οφέλη</a:t>
            </a:r>
            <a:endParaRPr lang="en-GB" sz="16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72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Κομβικές μεταρρυθμίσεις και επενδύσεις </a:t>
            </a:r>
            <a:r>
              <a:rPr lang="en-US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– I </a:t>
            </a:r>
            <a:endParaRPr lang="el-GR" sz="24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Calibri"/>
              <a:sym typeface="Calibri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3197575E-2EB7-4624-822D-38598CA41C1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88602" y="3635619"/>
            <a:ext cx="756000" cy="756000"/>
          </a:xfrm>
          <a:custGeom>
            <a:avLst/>
            <a:gdLst>
              <a:gd name="T0" fmla="*/ 0 w 346"/>
              <a:gd name="T1" fmla="*/ 346 h 346"/>
              <a:gd name="T2" fmla="*/ 346 w 346"/>
              <a:gd name="T3" fmla="*/ 0 h 346"/>
              <a:gd name="T4" fmla="*/ 117 w 346"/>
              <a:gd name="T5" fmla="*/ 90 h 346"/>
              <a:gd name="T6" fmla="*/ 164 w 346"/>
              <a:gd name="T7" fmla="*/ 90 h 346"/>
              <a:gd name="T8" fmla="*/ 117 w 346"/>
              <a:gd name="T9" fmla="*/ 90 h 346"/>
              <a:gd name="T10" fmla="*/ 217 w 346"/>
              <a:gd name="T11" fmla="*/ 332 h 346"/>
              <a:gd name="T12" fmla="*/ 278 w 346"/>
              <a:gd name="T13" fmla="*/ 246 h 346"/>
              <a:gd name="T14" fmla="*/ 309 w 346"/>
              <a:gd name="T15" fmla="*/ 97 h 346"/>
              <a:gd name="T16" fmla="*/ 232 w 346"/>
              <a:gd name="T17" fmla="*/ 97 h 346"/>
              <a:gd name="T18" fmla="*/ 263 w 346"/>
              <a:gd name="T19" fmla="*/ 239 h 346"/>
              <a:gd name="T20" fmla="*/ 202 w 346"/>
              <a:gd name="T21" fmla="*/ 332 h 346"/>
              <a:gd name="T22" fmla="*/ 185 w 346"/>
              <a:gd name="T23" fmla="*/ 259 h 346"/>
              <a:gd name="T24" fmla="*/ 213 w 346"/>
              <a:gd name="T25" fmla="*/ 198 h 346"/>
              <a:gd name="T26" fmla="*/ 205 w 346"/>
              <a:gd name="T27" fmla="*/ 123 h 346"/>
              <a:gd name="T28" fmla="*/ 198 w 346"/>
              <a:gd name="T29" fmla="*/ 198 h 346"/>
              <a:gd name="T30" fmla="*/ 170 w 346"/>
              <a:gd name="T31" fmla="*/ 252 h 346"/>
              <a:gd name="T32" fmla="*/ 153 w 346"/>
              <a:gd name="T33" fmla="*/ 332 h 346"/>
              <a:gd name="T34" fmla="*/ 179 w 346"/>
              <a:gd name="T35" fmla="*/ 90 h 346"/>
              <a:gd name="T36" fmla="*/ 102 w 346"/>
              <a:gd name="T37" fmla="*/ 90 h 346"/>
              <a:gd name="T38" fmla="*/ 138 w 346"/>
              <a:gd name="T39" fmla="*/ 332 h 346"/>
              <a:gd name="T40" fmla="*/ 121 w 346"/>
              <a:gd name="T41" fmla="*/ 237 h 346"/>
              <a:gd name="T42" fmla="*/ 114 w 346"/>
              <a:gd name="T43" fmla="*/ 163 h 346"/>
              <a:gd name="T44" fmla="*/ 38 w 346"/>
              <a:gd name="T45" fmla="*/ 163 h 346"/>
              <a:gd name="T46" fmla="*/ 106 w 346"/>
              <a:gd name="T47" fmla="*/ 242 h 346"/>
              <a:gd name="T48" fmla="*/ 15 w 346"/>
              <a:gd name="T49" fmla="*/ 332 h 346"/>
              <a:gd name="T50" fmla="*/ 331 w 346"/>
              <a:gd name="T51" fmla="*/ 15 h 346"/>
              <a:gd name="T52" fmla="*/ 270 w 346"/>
              <a:gd name="T53" fmla="*/ 120 h 346"/>
              <a:gd name="T54" fmla="*/ 270 w 346"/>
              <a:gd name="T55" fmla="*/ 73 h 346"/>
              <a:gd name="T56" fmla="*/ 270 w 346"/>
              <a:gd name="T57" fmla="*/ 120 h 346"/>
              <a:gd name="T58" fmla="*/ 182 w 346"/>
              <a:gd name="T59" fmla="*/ 161 h 346"/>
              <a:gd name="T60" fmla="*/ 229 w 346"/>
              <a:gd name="T61" fmla="*/ 161 h 346"/>
              <a:gd name="T62" fmla="*/ 52 w 346"/>
              <a:gd name="T63" fmla="*/ 163 h 346"/>
              <a:gd name="T64" fmla="*/ 99 w 346"/>
              <a:gd name="T65" fmla="*/ 163 h 346"/>
              <a:gd name="T66" fmla="*/ 52 w 346"/>
              <a:gd name="T67" fmla="*/ 163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46" h="346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117" y="90"/>
                </a:moveTo>
                <a:cubicBezTo>
                  <a:pt x="117" y="77"/>
                  <a:pt x="128" y="67"/>
                  <a:pt x="141" y="67"/>
                </a:cubicBezTo>
                <a:cubicBezTo>
                  <a:pt x="153" y="67"/>
                  <a:pt x="164" y="77"/>
                  <a:pt x="164" y="90"/>
                </a:cubicBezTo>
                <a:cubicBezTo>
                  <a:pt x="164" y="103"/>
                  <a:pt x="153" y="113"/>
                  <a:pt x="141" y="113"/>
                </a:cubicBezTo>
                <a:cubicBezTo>
                  <a:pt x="128" y="113"/>
                  <a:pt x="117" y="103"/>
                  <a:pt x="117" y="90"/>
                </a:cubicBezTo>
                <a:close/>
                <a:moveTo>
                  <a:pt x="331" y="332"/>
                </a:moveTo>
                <a:cubicBezTo>
                  <a:pt x="217" y="332"/>
                  <a:pt x="217" y="332"/>
                  <a:pt x="217" y="332"/>
                </a:cubicBezTo>
                <a:cubicBezTo>
                  <a:pt x="217" y="296"/>
                  <a:pt x="217" y="296"/>
                  <a:pt x="217" y="296"/>
                </a:cubicBezTo>
                <a:cubicBezTo>
                  <a:pt x="278" y="246"/>
                  <a:pt x="278" y="246"/>
                  <a:pt x="278" y="246"/>
                </a:cubicBezTo>
                <a:cubicBezTo>
                  <a:pt x="278" y="134"/>
                  <a:pt x="278" y="134"/>
                  <a:pt x="278" y="134"/>
                </a:cubicBezTo>
                <a:cubicBezTo>
                  <a:pt x="295" y="131"/>
                  <a:pt x="309" y="115"/>
                  <a:pt x="309" y="97"/>
                </a:cubicBezTo>
                <a:cubicBezTo>
                  <a:pt x="309" y="76"/>
                  <a:pt x="291" y="59"/>
                  <a:pt x="270" y="59"/>
                </a:cubicBezTo>
                <a:cubicBezTo>
                  <a:pt x="249" y="59"/>
                  <a:pt x="232" y="76"/>
                  <a:pt x="232" y="97"/>
                </a:cubicBezTo>
                <a:cubicBezTo>
                  <a:pt x="232" y="115"/>
                  <a:pt x="245" y="131"/>
                  <a:pt x="263" y="134"/>
                </a:cubicBezTo>
                <a:cubicBezTo>
                  <a:pt x="263" y="239"/>
                  <a:pt x="263" y="239"/>
                  <a:pt x="263" y="239"/>
                </a:cubicBezTo>
                <a:cubicBezTo>
                  <a:pt x="202" y="289"/>
                  <a:pt x="202" y="289"/>
                  <a:pt x="202" y="289"/>
                </a:cubicBezTo>
                <a:cubicBezTo>
                  <a:pt x="202" y="332"/>
                  <a:pt x="202" y="332"/>
                  <a:pt x="202" y="332"/>
                </a:cubicBezTo>
                <a:cubicBezTo>
                  <a:pt x="185" y="332"/>
                  <a:pt x="185" y="332"/>
                  <a:pt x="185" y="332"/>
                </a:cubicBezTo>
                <a:cubicBezTo>
                  <a:pt x="185" y="259"/>
                  <a:pt x="185" y="259"/>
                  <a:pt x="185" y="259"/>
                </a:cubicBezTo>
                <a:cubicBezTo>
                  <a:pt x="213" y="235"/>
                  <a:pt x="213" y="235"/>
                  <a:pt x="213" y="235"/>
                </a:cubicBezTo>
                <a:cubicBezTo>
                  <a:pt x="213" y="198"/>
                  <a:pt x="213" y="198"/>
                  <a:pt x="213" y="198"/>
                </a:cubicBezTo>
                <a:cubicBezTo>
                  <a:pt x="230" y="195"/>
                  <a:pt x="244" y="179"/>
                  <a:pt x="244" y="161"/>
                </a:cubicBezTo>
                <a:cubicBezTo>
                  <a:pt x="244" y="140"/>
                  <a:pt x="227" y="123"/>
                  <a:pt x="205" y="123"/>
                </a:cubicBezTo>
                <a:cubicBezTo>
                  <a:pt x="184" y="123"/>
                  <a:pt x="167" y="140"/>
                  <a:pt x="167" y="161"/>
                </a:cubicBezTo>
                <a:cubicBezTo>
                  <a:pt x="167" y="179"/>
                  <a:pt x="181" y="195"/>
                  <a:pt x="198" y="198"/>
                </a:cubicBezTo>
                <a:cubicBezTo>
                  <a:pt x="198" y="228"/>
                  <a:pt x="198" y="228"/>
                  <a:pt x="198" y="228"/>
                </a:cubicBezTo>
                <a:cubicBezTo>
                  <a:pt x="170" y="252"/>
                  <a:pt x="170" y="252"/>
                  <a:pt x="170" y="252"/>
                </a:cubicBezTo>
                <a:cubicBezTo>
                  <a:pt x="170" y="332"/>
                  <a:pt x="170" y="332"/>
                  <a:pt x="170" y="332"/>
                </a:cubicBezTo>
                <a:cubicBezTo>
                  <a:pt x="153" y="332"/>
                  <a:pt x="153" y="332"/>
                  <a:pt x="153" y="332"/>
                </a:cubicBezTo>
                <a:cubicBezTo>
                  <a:pt x="148" y="127"/>
                  <a:pt x="148" y="127"/>
                  <a:pt x="148" y="127"/>
                </a:cubicBezTo>
                <a:cubicBezTo>
                  <a:pt x="166" y="124"/>
                  <a:pt x="179" y="109"/>
                  <a:pt x="179" y="90"/>
                </a:cubicBezTo>
                <a:cubicBezTo>
                  <a:pt x="179" y="69"/>
                  <a:pt x="162" y="52"/>
                  <a:pt x="141" y="52"/>
                </a:cubicBezTo>
                <a:cubicBezTo>
                  <a:pt x="120" y="52"/>
                  <a:pt x="102" y="69"/>
                  <a:pt x="102" y="90"/>
                </a:cubicBezTo>
                <a:cubicBezTo>
                  <a:pt x="102" y="109"/>
                  <a:pt x="116" y="124"/>
                  <a:pt x="133" y="128"/>
                </a:cubicBezTo>
                <a:cubicBezTo>
                  <a:pt x="138" y="332"/>
                  <a:pt x="138" y="332"/>
                  <a:pt x="138" y="332"/>
                </a:cubicBezTo>
                <a:cubicBezTo>
                  <a:pt x="121" y="332"/>
                  <a:pt x="121" y="332"/>
                  <a:pt x="121" y="332"/>
                </a:cubicBezTo>
                <a:cubicBezTo>
                  <a:pt x="121" y="237"/>
                  <a:pt x="121" y="237"/>
                  <a:pt x="121" y="237"/>
                </a:cubicBezTo>
                <a:cubicBezTo>
                  <a:pt x="89" y="199"/>
                  <a:pt x="89" y="199"/>
                  <a:pt x="89" y="199"/>
                </a:cubicBezTo>
                <a:cubicBezTo>
                  <a:pt x="104" y="194"/>
                  <a:pt x="114" y="180"/>
                  <a:pt x="114" y="163"/>
                </a:cubicBezTo>
                <a:cubicBezTo>
                  <a:pt x="114" y="142"/>
                  <a:pt x="97" y="125"/>
                  <a:pt x="76" y="125"/>
                </a:cubicBezTo>
                <a:cubicBezTo>
                  <a:pt x="55" y="125"/>
                  <a:pt x="38" y="142"/>
                  <a:pt x="38" y="163"/>
                </a:cubicBezTo>
                <a:cubicBezTo>
                  <a:pt x="38" y="183"/>
                  <a:pt x="53" y="200"/>
                  <a:pt x="72" y="201"/>
                </a:cubicBezTo>
                <a:cubicBezTo>
                  <a:pt x="106" y="242"/>
                  <a:pt x="106" y="242"/>
                  <a:pt x="106" y="242"/>
                </a:cubicBezTo>
                <a:cubicBezTo>
                  <a:pt x="106" y="332"/>
                  <a:pt x="106" y="332"/>
                  <a:pt x="106" y="332"/>
                </a:cubicBezTo>
                <a:cubicBezTo>
                  <a:pt x="15" y="332"/>
                  <a:pt x="15" y="332"/>
                  <a:pt x="15" y="332"/>
                </a:cubicBezTo>
                <a:cubicBezTo>
                  <a:pt x="15" y="15"/>
                  <a:pt x="15" y="15"/>
                  <a:pt x="15" y="15"/>
                </a:cubicBezTo>
                <a:cubicBezTo>
                  <a:pt x="331" y="15"/>
                  <a:pt x="331" y="15"/>
                  <a:pt x="331" y="15"/>
                </a:cubicBezTo>
                <a:lnTo>
                  <a:pt x="331" y="332"/>
                </a:lnTo>
                <a:close/>
                <a:moveTo>
                  <a:pt x="270" y="120"/>
                </a:moveTo>
                <a:cubicBezTo>
                  <a:pt x="257" y="120"/>
                  <a:pt x="247" y="110"/>
                  <a:pt x="247" y="97"/>
                </a:cubicBezTo>
                <a:cubicBezTo>
                  <a:pt x="247" y="84"/>
                  <a:pt x="257" y="73"/>
                  <a:pt x="270" y="73"/>
                </a:cubicBezTo>
                <a:cubicBezTo>
                  <a:pt x="283" y="73"/>
                  <a:pt x="294" y="84"/>
                  <a:pt x="294" y="97"/>
                </a:cubicBezTo>
                <a:cubicBezTo>
                  <a:pt x="294" y="110"/>
                  <a:pt x="283" y="120"/>
                  <a:pt x="270" y="120"/>
                </a:cubicBezTo>
                <a:close/>
                <a:moveTo>
                  <a:pt x="205" y="184"/>
                </a:moveTo>
                <a:cubicBezTo>
                  <a:pt x="193" y="184"/>
                  <a:pt x="182" y="174"/>
                  <a:pt x="182" y="161"/>
                </a:cubicBezTo>
                <a:cubicBezTo>
                  <a:pt x="182" y="148"/>
                  <a:pt x="193" y="137"/>
                  <a:pt x="205" y="137"/>
                </a:cubicBezTo>
                <a:cubicBezTo>
                  <a:pt x="218" y="137"/>
                  <a:pt x="229" y="148"/>
                  <a:pt x="229" y="161"/>
                </a:cubicBezTo>
                <a:cubicBezTo>
                  <a:pt x="229" y="174"/>
                  <a:pt x="218" y="184"/>
                  <a:pt x="205" y="184"/>
                </a:cubicBezTo>
                <a:close/>
                <a:moveTo>
                  <a:pt x="52" y="163"/>
                </a:moveTo>
                <a:cubicBezTo>
                  <a:pt x="52" y="151"/>
                  <a:pt x="63" y="140"/>
                  <a:pt x="76" y="140"/>
                </a:cubicBezTo>
                <a:cubicBezTo>
                  <a:pt x="89" y="140"/>
                  <a:pt x="99" y="151"/>
                  <a:pt x="99" y="163"/>
                </a:cubicBezTo>
                <a:cubicBezTo>
                  <a:pt x="99" y="176"/>
                  <a:pt x="89" y="187"/>
                  <a:pt x="76" y="187"/>
                </a:cubicBezTo>
                <a:cubicBezTo>
                  <a:pt x="63" y="187"/>
                  <a:pt x="52" y="176"/>
                  <a:pt x="52" y="163"/>
                </a:cubicBezTo>
                <a:close/>
              </a:path>
            </a:pathLst>
          </a:custGeom>
          <a:solidFill>
            <a:srgbClr val="013476"/>
          </a:solidFill>
          <a:ln>
            <a:noFill/>
          </a:ln>
        </p:spPr>
        <p:txBody>
          <a:bodyPr vert="horz" wrap="square" lIns="85725" tIns="42863" rIns="85725" bIns="42863" numCol="1" anchor="t" anchorCtr="0" compatLnSpc="1">
            <a:prstTxWarp prst="textNoShape">
              <a:avLst/>
            </a:prstTxWarp>
          </a:bodyPr>
          <a:lstStyle/>
          <a:p>
            <a:pPr defTabSz="1143000">
              <a:buClrTx/>
            </a:pPr>
            <a:endParaRPr lang="en-US" sz="1000" kern="1200" dirty="0">
              <a:solidFill>
                <a:srgbClr val="D04A0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4" name="Google Shape;215;p14">
            <a:extLst>
              <a:ext uri="{FF2B5EF4-FFF2-40B4-BE49-F238E27FC236}">
                <a16:creationId xmlns:a16="http://schemas.microsoft.com/office/drawing/2014/main" id="{B130B1DF-1E79-4226-B8C9-68B3E018CB13}"/>
              </a:ext>
            </a:extLst>
          </p:cNvPr>
          <p:cNvSpPr>
            <a:spLocks noChangeAspect="1"/>
          </p:cNvSpPr>
          <p:nvPr/>
        </p:nvSpPr>
        <p:spPr>
          <a:xfrm>
            <a:off x="478621" y="1686856"/>
            <a:ext cx="756000" cy="756000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115" y="113"/>
                </a:moveTo>
                <a:cubicBezTo>
                  <a:pt x="126" y="103"/>
                  <a:pt x="136" y="93"/>
                  <a:pt x="147" y="85"/>
                </a:cubicBezTo>
                <a:cubicBezTo>
                  <a:pt x="147" y="187"/>
                  <a:pt x="147" y="187"/>
                  <a:pt x="147" y="187"/>
                </a:cubicBezTo>
                <a:cubicBezTo>
                  <a:pt x="94" y="240"/>
                  <a:pt x="94" y="240"/>
                  <a:pt x="94" y="240"/>
                </a:cubicBezTo>
                <a:cubicBezTo>
                  <a:pt x="94" y="136"/>
                  <a:pt x="94" y="136"/>
                  <a:pt x="94" y="136"/>
                </a:cubicBezTo>
                <a:cubicBezTo>
                  <a:pt x="101" y="129"/>
                  <a:pt x="108" y="121"/>
                  <a:pt x="115" y="113"/>
                </a:cubicBezTo>
                <a:close/>
                <a:moveTo>
                  <a:pt x="318" y="16"/>
                </a:moveTo>
                <a:cubicBezTo>
                  <a:pt x="230" y="104"/>
                  <a:pt x="230" y="104"/>
                  <a:pt x="230" y="104"/>
                </a:cubicBezTo>
                <a:cubicBezTo>
                  <a:pt x="230" y="39"/>
                  <a:pt x="230" y="39"/>
                  <a:pt x="230" y="39"/>
                </a:cubicBezTo>
                <a:cubicBezTo>
                  <a:pt x="267" y="25"/>
                  <a:pt x="299" y="19"/>
                  <a:pt x="318" y="16"/>
                </a:cubicBezTo>
                <a:close/>
                <a:moveTo>
                  <a:pt x="216" y="119"/>
                </a:moveTo>
                <a:cubicBezTo>
                  <a:pt x="162" y="172"/>
                  <a:pt x="162" y="172"/>
                  <a:pt x="162" y="172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80" y="62"/>
                  <a:pt x="198" y="53"/>
                  <a:pt x="216" y="45"/>
                </a:cubicBezTo>
                <a:lnTo>
                  <a:pt x="216" y="119"/>
                </a:lnTo>
                <a:close/>
                <a:moveTo>
                  <a:pt x="79" y="255"/>
                </a:moveTo>
                <a:cubicBezTo>
                  <a:pt x="17" y="318"/>
                  <a:pt x="17" y="318"/>
                  <a:pt x="17" y="318"/>
                </a:cubicBezTo>
                <a:cubicBezTo>
                  <a:pt x="21" y="285"/>
                  <a:pt x="36" y="218"/>
                  <a:pt x="79" y="156"/>
                </a:cubicBezTo>
                <a:lnTo>
                  <a:pt x="79" y="255"/>
                </a:lnTo>
                <a:close/>
                <a:moveTo>
                  <a:pt x="90" y="266"/>
                </a:moveTo>
                <a:cubicBezTo>
                  <a:pt x="191" y="266"/>
                  <a:pt x="191" y="266"/>
                  <a:pt x="191" y="266"/>
                </a:cubicBezTo>
                <a:cubicBezTo>
                  <a:pt x="127" y="311"/>
                  <a:pt x="59" y="325"/>
                  <a:pt x="26" y="329"/>
                </a:cubicBezTo>
                <a:lnTo>
                  <a:pt x="90" y="266"/>
                </a:lnTo>
                <a:close/>
                <a:moveTo>
                  <a:pt x="210" y="251"/>
                </a:moveTo>
                <a:cubicBezTo>
                  <a:pt x="105" y="251"/>
                  <a:pt x="105" y="251"/>
                  <a:pt x="105" y="251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261" y="198"/>
                  <a:pt x="261" y="198"/>
                  <a:pt x="261" y="198"/>
                </a:cubicBezTo>
                <a:cubicBezTo>
                  <a:pt x="252" y="209"/>
                  <a:pt x="242" y="221"/>
                  <a:pt x="231" y="232"/>
                </a:cubicBezTo>
                <a:cubicBezTo>
                  <a:pt x="224" y="239"/>
                  <a:pt x="217" y="245"/>
                  <a:pt x="210" y="251"/>
                </a:cubicBezTo>
                <a:close/>
                <a:moveTo>
                  <a:pt x="271" y="183"/>
                </a:moveTo>
                <a:cubicBezTo>
                  <a:pt x="173" y="183"/>
                  <a:pt x="173" y="183"/>
                  <a:pt x="173" y="183"/>
                </a:cubicBezTo>
                <a:cubicBezTo>
                  <a:pt x="226" y="130"/>
                  <a:pt x="226" y="130"/>
                  <a:pt x="226" y="130"/>
                </a:cubicBezTo>
                <a:cubicBezTo>
                  <a:pt x="300" y="130"/>
                  <a:pt x="300" y="130"/>
                  <a:pt x="300" y="130"/>
                </a:cubicBezTo>
                <a:cubicBezTo>
                  <a:pt x="293" y="147"/>
                  <a:pt x="283" y="165"/>
                  <a:pt x="271" y="183"/>
                </a:cubicBezTo>
                <a:close/>
                <a:moveTo>
                  <a:pt x="306" y="115"/>
                </a:moveTo>
                <a:cubicBezTo>
                  <a:pt x="241" y="115"/>
                  <a:pt x="241" y="115"/>
                  <a:pt x="241" y="115"/>
                </a:cubicBezTo>
                <a:cubicBezTo>
                  <a:pt x="330" y="26"/>
                  <a:pt x="330" y="26"/>
                  <a:pt x="330" y="26"/>
                </a:cubicBezTo>
                <a:cubicBezTo>
                  <a:pt x="327" y="45"/>
                  <a:pt x="321" y="78"/>
                  <a:pt x="306" y="115"/>
                </a:cubicBezTo>
                <a:close/>
                <a:moveTo>
                  <a:pt x="256" y="14"/>
                </a:moveTo>
                <a:cubicBezTo>
                  <a:pt x="211" y="28"/>
                  <a:pt x="154" y="53"/>
                  <a:pt x="105" y="103"/>
                </a:cubicBezTo>
                <a:cubicBezTo>
                  <a:pt x="96" y="112"/>
                  <a:pt x="88" y="121"/>
                  <a:pt x="80" y="130"/>
                </a:cubicBezTo>
                <a:cubicBezTo>
                  <a:pt x="79" y="130"/>
                  <a:pt x="79" y="130"/>
                  <a:pt x="79" y="130"/>
                </a:cubicBezTo>
                <a:cubicBezTo>
                  <a:pt x="79" y="131"/>
                  <a:pt x="79" y="131"/>
                  <a:pt x="79" y="131"/>
                </a:cubicBezTo>
                <a:cubicBezTo>
                  <a:pt x="45" y="174"/>
                  <a:pt x="26" y="219"/>
                  <a:pt x="15" y="257"/>
                </a:cubicBezTo>
                <a:cubicBezTo>
                  <a:pt x="15" y="14"/>
                  <a:pt x="15" y="14"/>
                  <a:pt x="15" y="14"/>
                </a:cubicBezTo>
                <a:lnTo>
                  <a:pt x="256" y="14"/>
                </a:lnTo>
                <a:close/>
                <a:moveTo>
                  <a:pt x="90" y="331"/>
                </a:moveTo>
                <a:cubicBezTo>
                  <a:pt x="136" y="317"/>
                  <a:pt x="192" y="292"/>
                  <a:pt x="242" y="242"/>
                </a:cubicBezTo>
                <a:cubicBezTo>
                  <a:pt x="292" y="192"/>
                  <a:pt x="318" y="134"/>
                  <a:pt x="331" y="88"/>
                </a:cubicBezTo>
                <a:cubicBezTo>
                  <a:pt x="331" y="331"/>
                  <a:pt x="331" y="331"/>
                  <a:pt x="331" y="331"/>
                </a:cubicBezTo>
                <a:lnTo>
                  <a:pt x="90" y="331"/>
                </a:lnTo>
                <a:close/>
              </a:path>
            </a:pathLst>
          </a:custGeom>
          <a:solidFill>
            <a:srgbClr val="013476"/>
          </a:solidFill>
          <a:ln>
            <a:noFill/>
          </a:ln>
        </p:spPr>
        <p:txBody>
          <a:bodyPr spcFirstLastPara="1" wrap="square" lIns="54650" tIns="27325" rIns="54650" bIns="27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rgbClr val="D04A0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324D2B8-9DC2-4F65-97A3-370C8F42F9E4}"/>
              </a:ext>
            </a:extLst>
          </p:cNvPr>
          <p:cNvSpPr txBox="1">
            <a:spLocks/>
          </p:cNvSpPr>
          <p:nvPr/>
        </p:nvSpPr>
        <p:spPr>
          <a:xfrm>
            <a:off x="1551398" y="1467501"/>
            <a:ext cx="10152000" cy="2304000"/>
          </a:xfrm>
          <a:prstGeom prst="rect">
            <a:avLst/>
          </a:prstGeom>
        </p:spPr>
        <p:txBody>
          <a:bodyPr spcFirstLastPara="1" vert="horz" wrap="square" lIns="0" tIns="144000" rIns="108000" bIns="144000" rtlCol="0" anchor="t" anchorCtr="0">
            <a:no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Κίνητρα για επενδύσεις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ενεργειακής αποδοτικότητας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κατοικίες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επιχειρήσεις και Δημόσιος Τομέας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Ηλεκτρικές διασυνδέσεις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των ελληνικών νησιών και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επενδύσεις ενεργειακής αποθήκευσης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Εθνικό σχέδιο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αναδάσωσης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και επενδύσεις στη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βιοποικιλότητα</a:t>
            </a:r>
            <a:endParaRPr lang="en-US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6754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endParaRPr lang="en-GB" sz="6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6DBD24-D597-4DBB-ACBF-40D8A31CF18D}"/>
              </a:ext>
            </a:extLst>
          </p:cNvPr>
          <p:cNvSpPr/>
          <p:nvPr/>
        </p:nvSpPr>
        <p:spPr>
          <a:xfrm>
            <a:off x="1551398" y="3428882"/>
            <a:ext cx="10152000" cy="2711988"/>
          </a:xfrm>
          <a:prstGeom prst="rect">
            <a:avLst/>
          </a:prstGeom>
        </p:spPr>
        <p:txBody>
          <a:bodyPr vert="horz" wrap="square" lIns="0" tIns="144000" rIns="108000" bIns="144000">
            <a:spAutoFit/>
          </a:bodyPr>
          <a:lstStyle/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Υποδομές 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5G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υποδομή οπτικών ινών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σε κτίρια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ψηφιακή διασύνδεση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των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ελληνικών νησιών</a:t>
            </a:r>
            <a:endParaRPr lang="en-US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Ψηφιακός μετασχηματισμός του Δημόσιου Τομέα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(Υγεία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Παιδεία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Δικαιοσύνη </a:t>
            </a:r>
            <a:r>
              <a:rPr lang="el-GR" sz="1600" dirty="0" err="1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κ.λπ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.),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συμπεριλαμβανομένης υποδομής και υπηρεσίας κεντρικού υπολογιστικού νέφους, ψηφιακή διαλειτουργικότητα εντός της Γενικής Κυβέρνησης και Ολοκληρωμένη Διαχείριση Συναλλασσόμενων (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CRM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 τη Γενική Κυβέρνηση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Πλήρης ψηφιοποίηση των φορολογικών αρχών, νέες έξυπνες μέθοδοι καταπολέμησης της φοροδιαφυγής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έλεγχοι με τη χρήση Τεχνητής Νοημοσύνης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on-line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παρακολούθηση της μεταφοράς αγαθών κ.λπ.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εισαγωγή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διασυνδεδεμένων ταμειακών μηχανών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και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POS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ηλεκτρονική τιμολόγηση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για το σύνολο του ιδιωτικού τομέα</a:t>
            </a:r>
            <a:endParaRPr lang="en-US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1941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Κομβικές μεταρρυθμίσεις και επενδύσεις </a:t>
            </a:r>
            <a:r>
              <a:rPr lang="en-US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– I</a:t>
            </a: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Ι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547F07-B99E-4491-9D0F-04CB58568E5B}"/>
              </a:ext>
            </a:extLst>
          </p:cNvPr>
          <p:cNvSpPr txBox="1">
            <a:spLocks/>
          </p:cNvSpPr>
          <p:nvPr/>
        </p:nvSpPr>
        <p:spPr>
          <a:xfrm>
            <a:off x="1551398" y="1409835"/>
            <a:ext cx="10152000" cy="2304000"/>
          </a:xfrm>
          <a:prstGeom prst="rect">
            <a:avLst/>
          </a:prstGeom>
        </p:spPr>
        <p:txBody>
          <a:bodyPr spcFirstLastPara="1" vert="horz" wrap="square" lIns="0" tIns="144000" rIns="108000" bIns="144000" rtlCol="0" anchor="t" anchorCtr="0">
            <a:no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Μεταρρυθμίσεις για την απλοποίηση του επιχειρηματικού περιβάλλοντος</a:t>
            </a:r>
            <a:r>
              <a:rPr lang="en-US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διευκόλυνση του επιχειρείν και υποστήριξη των επενδύσεων</a:t>
            </a:r>
            <a:endParaRPr lang="en-US" sz="155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Ισχυρά κίνητρα για ιδιωτικές επενδύσεις 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πράσινος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ψηφιακός μετασχηματισμός ΜμΕ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n-GB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“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έξυπνες</a:t>
            </a:r>
            <a:r>
              <a:rPr lang="en-GB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”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βιομηχανικές επενδύσεις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εξωστρέφεια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καινοτομία/έρευνα και ανάπτυξη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endParaRPr lang="en-GB" sz="155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Συμπράξεις Δημόσιου-Ιδιωτικού Τομέα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σε νέα, μεγάλα έργα υποδομών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(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αρδευτικά έργα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εκσυγχρονισμός του σιδηροδρομικού δικτύου κ.λπ.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endParaRPr lang="en-GB" sz="155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Επενδύσεις στους τομείς του πολιτισμού, του τουρισμού και</a:t>
            </a:r>
            <a:r>
              <a:rPr lang="en-US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της αγροδιατροφής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ως κινητήριους μοχλούς ανάπτυξης</a:t>
            </a:r>
            <a:endParaRPr lang="en-US" sz="155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6754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endParaRPr lang="en-GB" sz="600" dirty="0">
              <a:latin typeface="Roboto" panose="020B0604020202020204" charset="0"/>
              <a:ea typeface="Roboto" panose="020B0604020202020204" charset="0"/>
            </a:endParaRPr>
          </a:p>
        </p:txBody>
      </p:sp>
      <p:grpSp>
        <p:nvGrpSpPr>
          <p:cNvPr id="8" name="Google Shape;221;p14">
            <a:extLst>
              <a:ext uri="{FF2B5EF4-FFF2-40B4-BE49-F238E27FC236}">
                <a16:creationId xmlns:a16="http://schemas.microsoft.com/office/drawing/2014/main" id="{B61FB0F9-E345-4972-8ACE-637BFD3BC611}"/>
              </a:ext>
            </a:extLst>
          </p:cNvPr>
          <p:cNvGrpSpPr>
            <a:grpSpLocks noChangeAspect="1"/>
          </p:cNvGrpSpPr>
          <p:nvPr/>
        </p:nvGrpSpPr>
        <p:grpSpPr>
          <a:xfrm>
            <a:off x="484821" y="1662142"/>
            <a:ext cx="756000" cy="756000"/>
            <a:chOff x="-1565807" y="9312867"/>
            <a:chExt cx="426447" cy="426447"/>
          </a:xfrm>
        </p:grpSpPr>
        <p:sp>
          <p:nvSpPr>
            <p:cNvPr id="10" name="Google Shape;222;p14">
              <a:extLst>
                <a:ext uri="{FF2B5EF4-FFF2-40B4-BE49-F238E27FC236}">
                  <a16:creationId xmlns:a16="http://schemas.microsoft.com/office/drawing/2014/main" id="{53D4ABE7-B07E-4DD5-ABCF-15530401FD4A}"/>
                </a:ext>
              </a:extLst>
            </p:cNvPr>
            <p:cNvSpPr/>
            <p:nvPr/>
          </p:nvSpPr>
          <p:spPr>
            <a:xfrm>
              <a:off x="-1453953" y="9368794"/>
              <a:ext cx="195745" cy="167781"/>
            </a:xfrm>
            <a:custGeom>
              <a:avLst/>
              <a:gdLst/>
              <a:ahLst/>
              <a:cxnLst/>
              <a:rect l="l" t="t" r="r" b="b"/>
              <a:pathLst>
                <a:path w="89" h="76" extrusionOk="0">
                  <a:moveTo>
                    <a:pt x="89" y="13"/>
                  </a:moveTo>
                  <a:cubicBezTo>
                    <a:pt x="68" y="13"/>
                    <a:pt x="68" y="13"/>
                    <a:pt x="68" y="13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8" y="2"/>
                    <a:pt x="66" y="0"/>
                    <a:pt x="64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0"/>
                    <a:pt x="21" y="2"/>
                    <a:pt x="21" y="4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89" y="76"/>
                    <a:pt x="89" y="76"/>
                    <a:pt x="89" y="76"/>
                  </a:cubicBezTo>
                  <a:lnTo>
                    <a:pt x="89" y="13"/>
                  </a:lnTo>
                  <a:close/>
                  <a:moveTo>
                    <a:pt x="29" y="8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29" y="13"/>
                    <a:pt x="29" y="13"/>
                    <a:pt x="29" y="13"/>
                  </a:cubicBezTo>
                  <a:lnTo>
                    <a:pt x="29" y="8"/>
                  </a:lnTo>
                  <a:close/>
                  <a:moveTo>
                    <a:pt x="25" y="21"/>
                  </a:moveTo>
                  <a:cubicBezTo>
                    <a:pt x="64" y="21"/>
                    <a:pt x="64" y="21"/>
                    <a:pt x="64" y="21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21"/>
                    <a:pt x="8" y="21"/>
                    <a:pt x="8" y="21"/>
                  </a:cubicBezTo>
                  <a:lnTo>
                    <a:pt x="25" y="21"/>
                  </a:lnTo>
                  <a:close/>
                  <a:moveTo>
                    <a:pt x="8" y="67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1" y="67"/>
                    <a:pt x="81" y="67"/>
                    <a:pt x="81" y="67"/>
                  </a:cubicBezTo>
                  <a:lnTo>
                    <a:pt x="8" y="67"/>
                  </a:lnTo>
                  <a:close/>
                </a:path>
              </a:pathLst>
            </a:custGeom>
            <a:solidFill>
              <a:srgbClr val="013476"/>
            </a:solidFill>
            <a:ln>
              <a:noFill/>
            </a:ln>
          </p:spPr>
          <p:txBody>
            <a:bodyPr spcFirstLastPara="1" wrap="square" lIns="114300" tIns="57150" rIns="114300" bIns="57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0"/>
                <a:buFont typeface="Calibri"/>
                <a:buNone/>
              </a:pPr>
              <a:endParaRPr sz="5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223;p14">
              <a:extLst>
                <a:ext uri="{FF2B5EF4-FFF2-40B4-BE49-F238E27FC236}">
                  <a16:creationId xmlns:a16="http://schemas.microsoft.com/office/drawing/2014/main" id="{02B82555-71CA-4D05-ADF5-6803323EC34F}"/>
                </a:ext>
              </a:extLst>
            </p:cNvPr>
            <p:cNvSpPr/>
            <p:nvPr/>
          </p:nvSpPr>
          <p:spPr>
            <a:xfrm>
              <a:off x="-1565807" y="9312867"/>
              <a:ext cx="426447" cy="426447"/>
            </a:xfrm>
            <a:custGeom>
              <a:avLst/>
              <a:gdLst/>
              <a:ahLst/>
              <a:cxnLst/>
              <a:rect l="l" t="t" r="r" b="b"/>
              <a:pathLst>
                <a:path w="192" h="192" extrusionOk="0">
                  <a:moveTo>
                    <a:pt x="19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192" y="192"/>
                    <a:pt x="192" y="192"/>
                    <a:pt x="192" y="192"/>
                  </a:cubicBezTo>
                  <a:lnTo>
                    <a:pt x="192" y="0"/>
                  </a:lnTo>
                  <a:close/>
                  <a:moveTo>
                    <a:pt x="8" y="182"/>
                  </a:moveTo>
                  <a:cubicBezTo>
                    <a:pt x="15" y="175"/>
                    <a:pt x="56" y="135"/>
                    <a:pt x="60" y="131"/>
                  </a:cubicBezTo>
                  <a:cubicBezTo>
                    <a:pt x="60" y="130"/>
                    <a:pt x="61" y="129"/>
                    <a:pt x="62" y="129"/>
                  </a:cubicBezTo>
                  <a:cubicBezTo>
                    <a:pt x="64" y="126"/>
                    <a:pt x="64" y="126"/>
                    <a:pt x="66" y="126"/>
                  </a:cubicBezTo>
                  <a:cubicBezTo>
                    <a:pt x="107" y="126"/>
                    <a:pt x="107" y="126"/>
                    <a:pt x="107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13" y="125"/>
                    <a:pt x="115" y="128"/>
                  </a:cubicBezTo>
                  <a:cubicBezTo>
                    <a:pt x="116" y="130"/>
                    <a:pt x="116" y="133"/>
                    <a:pt x="115" y="135"/>
                  </a:cubicBezTo>
                  <a:cubicBezTo>
                    <a:pt x="114" y="135"/>
                    <a:pt x="114" y="136"/>
                    <a:pt x="113" y="136"/>
                  </a:cubicBezTo>
                  <a:cubicBezTo>
                    <a:pt x="111" y="137"/>
                    <a:pt x="110" y="137"/>
                    <a:pt x="108" y="137"/>
                  </a:cubicBezTo>
                  <a:cubicBezTo>
                    <a:pt x="108" y="136"/>
                    <a:pt x="107" y="136"/>
                    <a:pt x="107" y="136"/>
                  </a:cubicBezTo>
                  <a:cubicBezTo>
                    <a:pt x="70" y="136"/>
                    <a:pt x="70" y="136"/>
                    <a:pt x="70" y="136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7" y="145"/>
                    <a:pt x="107" y="145"/>
                    <a:pt x="107" y="145"/>
                  </a:cubicBezTo>
                  <a:cubicBezTo>
                    <a:pt x="107" y="145"/>
                    <a:pt x="107" y="145"/>
                    <a:pt x="108" y="145"/>
                  </a:cubicBezTo>
                  <a:cubicBezTo>
                    <a:pt x="109" y="145"/>
                    <a:pt x="111" y="145"/>
                    <a:pt x="112" y="145"/>
                  </a:cubicBezTo>
                  <a:cubicBezTo>
                    <a:pt x="114" y="145"/>
                    <a:pt x="115" y="144"/>
                    <a:pt x="117" y="144"/>
                  </a:cubicBezTo>
                  <a:cubicBezTo>
                    <a:pt x="121" y="142"/>
                    <a:pt x="126" y="139"/>
                    <a:pt x="133" y="132"/>
                  </a:cubicBezTo>
                  <a:cubicBezTo>
                    <a:pt x="144" y="119"/>
                    <a:pt x="156" y="108"/>
                    <a:pt x="161" y="104"/>
                  </a:cubicBezTo>
                  <a:cubicBezTo>
                    <a:pt x="162" y="103"/>
                    <a:pt x="162" y="103"/>
                    <a:pt x="162" y="103"/>
                  </a:cubicBezTo>
                  <a:cubicBezTo>
                    <a:pt x="163" y="102"/>
                    <a:pt x="165" y="101"/>
                    <a:pt x="167" y="101"/>
                  </a:cubicBezTo>
                  <a:cubicBezTo>
                    <a:pt x="168" y="101"/>
                    <a:pt x="169" y="102"/>
                    <a:pt x="169" y="103"/>
                  </a:cubicBezTo>
                  <a:cubicBezTo>
                    <a:pt x="172" y="106"/>
                    <a:pt x="169" y="110"/>
                    <a:pt x="169" y="110"/>
                  </a:cubicBezTo>
                  <a:cubicBezTo>
                    <a:pt x="168" y="111"/>
                    <a:pt x="162" y="117"/>
                    <a:pt x="155" y="124"/>
                  </a:cubicBezTo>
                  <a:cubicBezTo>
                    <a:pt x="143" y="135"/>
                    <a:pt x="128" y="150"/>
                    <a:pt x="126" y="153"/>
                  </a:cubicBezTo>
                  <a:cubicBezTo>
                    <a:pt x="125" y="153"/>
                    <a:pt x="125" y="153"/>
                    <a:pt x="125" y="153"/>
                  </a:cubicBezTo>
                  <a:cubicBezTo>
                    <a:pt x="123" y="155"/>
                    <a:pt x="120" y="159"/>
                    <a:pt x="113" y="159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50" y="184"/>
                    <a:pt x="50" y="184"/>
                    <a:pt x="50" y="184"/>
                  </a:cubicBezTo>
                  <a:cubicBezTo>
                    <a:pt x="8" y="184"/>
                    <a:pt x="8" y="184"/>
                    <a:pt x="8" y="184"/>
                  </a:cubicBezTo>
                  <a:lnTo>
                    <a:pt x="8" y="182"/>
                  </a:lnTo>
                  <a:close/>
                  <a:moveTo>
                    <a:pt x="184" y="184"/>
                  </a:moveTo>
                  <a:cubicBezTo>
                    <a:pt x="62" y="184"/>
                    <a:pt x="62" y="184"/>
                    <a:pt x="62" y="184"/>
                  </a:cubicBezTo>
                  <a:cubicBezTo>
                    <a:pt x="79" y="167"/>
                    <a:pt x="79" y="167"/>
                    <a:pt x="79" y="167"/>
                  </a:cubicBezTo>
                  <a:cubicBezTo>
                    <a:pt x="113" y="167"/>
                    <a:pt x="113" y="167"/>
                    <a:pt x="113" y="167"/>
                  </a:cubicBezTo>
                  <a:cubicBezTo>
                    <a:pt x="123" y="167"/>
                    <a:pt x="129" y="161"/>
                    <a:pt x="131" y="158"/>
                  </a:cubicBezTo>
                  <a:cubicBezTo>
                    <a:pt x="132" y="158"/>
                    <a:pt x="132" y="158"/>
                    <a:pt x="132" y="158"/>
                  </a:cubicBezTo>
                  <a:cubicBezTo>
                    <a:pt x="134" y="156"/>
                    <a:pt x="149" y="141"/>
                    <a:pt x="161" y="130"/>
                  </a:cubicBezTo>
                  <a:cubicBezTo>
                    <a:pt x="168" y="123"/>
                    <a:pt x="174" y="117"/>
                    <a:pt x="175" y="116"/>
                  </a:cubicBezTo>
                  <a:cubicBezTo>
                    <a:pt x="178" y="112"/>
                    <a:pt x="181" y="104"/>
                    <a:pt x="176" y="97"/>
                  </a:cubicBezTo>
                  <a:cubicBezTo>
                    <a:pt x="174" y="95"/>
                    <a:pt x="171" y="93"/>
                    <a:pt x="167" y="93"/>
                  </a:cubicBezTo>
                  <a:cubicBezTo>
                    <a:pt x="163" y="93"/>
                    <a:pt x="158" y="95"/>
                    <a:pt x="156" y="97"/>
                  </a:cubicBezTo>
                  <a:cubicBezTo>
                    <a:pt x="155" y="98"/>
                    <a:pt x="155" y="98"/>
                    <a:pt x="155" y="98"/>
                  </a:cubicBezTo>
                  <a:cubicBezTo>
                    <a:pt x="150" y="102"/>
                    <a:pt x="138" y="114"/>
                    <a:pt x="127" y="126"/>
                  </a:cubicBezTo>
                  <a:cubicBezTo>
                    <a:pt x="126" y="127"/>
                    <a:pt x="125" y="128"/>
                    <a:pt x="124" y="129"/>
                  </a:cubicBezTo>
                  <a:cubicBezTo>
                    <a:pt x="123" y="128"/>
                    <a:pt x="123" y="126"/>
                    <a:pt x="122" y="124"/>
                  </a:cubicBezTo>
                  <a:cubicBezTo>
                    <a:pt x="119" y="118"/>
                    <a:pt x="111" y="117"/>
                    <a:pt x="107" y="118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1" y="118"/>
                    <a:pt x="58" y="120"/>
                    <a:pt x="56" y="123"/>
                  </a:cubicBezTo>
                  <a:cubicBezTo>
                    <a:pt x="55" y="124"/>
                    <a:pt x="55" y="124"/>
                    <a:pt x="54" y="125"/>
                  </a:cubicBezTo>
                  <a:cubicBezTo>
                    <a:pt x="51" y="128"/>
                    <a:pt x="22" y="157"/>
                    <a:pt x="8" y="17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84" y="8"/>
                    <a:pt x="184" y="8"/>
                    <a:pt x="184" y="8"/>
                  </a:cubicBezTo>
                  <a:lnTo>
                    <a:pt x="184" y="184"/>
                  </a:lnTo>
                  <a:close/>
                </a:path>
              </a:pathLst>
            </a:custGeom>
            <a:solidFill>
              <a:srgbClr val="013476"/>
            </a:solidFill>
            <a:ln>
              <a:noFill/>
            </a:ln>
          </p:spPr>
          <p:txBody>
            <a:bodyPr spcFirstLastPara="1" wrap="square" lIns="114300" tIns="57150" rIns="114300" bIns="57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0"/>
                <a:buFont typeface="Calibri"/>
                <a:buNone/>
              </a:pPr>
              <a:endParaRPr sz="5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5D5A41B3-92DE-4414-A589-7EFC3F817475}"/>
              </a:ext>
            </a:extLst>
          </p:cNvPr>
          <p:cNvSpPr/>
          <p:nvPr/>
        </p:nvSpPr>
        <p:spPr>
          <a:xfrm>
            <a:off x="1559636" y="3752994"/>
            <a:ext cx="10152000" cy="2450378"/>
          </a:xfrm>
          <a:prstGeom prst="rect">
            <a:avLst/>
          </a:prstGeom>
        </p:spPr>
        <p:txBody>
          <a:bodyPr vert="horz" wrap="square" lIns="0" tIns="144000" rIns="108000" bIns="144000">
            <a:spAutoFit/>
          </a:bodyPr>
          <a:lstStyle/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Μεταρρύθμιση της εργατικής νομοθεσίας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εκσυγχρονισμός και απλοποίηση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μεταρρύθμιση ενεργητικών και παθητικών πολιτικών απασχόλησης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μεγάλες επενδύσεις στην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κατάρτιση και επανακατάρτιση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του εργατικού δυναμικού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έμφαση στις ψηφιακές δεξιότητες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Επενδύσεις στην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κοινωνική ενσωμάτωση ευάλωτων ομάδων,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υποβοήθηση της πρόσβασης στην αγορά εργασίας για άτομα με αναπηρία,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διευκόλυνση της δημιουργίας μονάδων φροντίδας παιδιών στις εγκαταστάσεις ιδιωτικών εταιριών. Πρόσθετες αντίστοιχες επενδύσεις στο εκπαιδευτικό σύστημα 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Μεταρρύθμιση  του συστήματος πρωτοβάθμιας φροντίδας υγείας</a:t>
            </a:r>
            <a:r>
              <a:rPr lang="el-GR" sz="15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εκσυγχρονισμός νοσοκομείων και κέντρων Υγείας και εφαρμογή του </a:t>
            </a:r>
            <a:r>
              <a:rPr lang="el-GR" sz="15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Εθνικού Προγράμματος Δημόσιας Υγείας και Πρόληψης Ασθενειών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</p:txBody>
      </p:sp>
      <p:sp>
        <p:nvSpPr>
          <p:cNvPr id="12" name="Google Shape;1468;p89">
            <a:extLst>
              <a:ext uri="{FF2B5EF4-FFF2-40B4-BE49-F238E27FC236}">
                <a16:creationId xmlns:a16="http://schemas.microsoft.com/office/drawing/2014/main" id="{87E6649A-D040-439B-BD29-46D758CB4F9C}"/>
              </a:ext>
            </a:extLst>
          </p:cNvPr>
          <p:cNvSpPr>
            <a:spLocks noChangeAspect="1"/>
          </p:cNvSpPr>
          <p:nvPr/>
        </p:nvSpPr>
        <p:spPr>
          <a:xfrm>
            <a:off x="484821" y="3969960"/>
            <a:ext cx="756000" cy="75600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473" y="289"/>
                </a:moveTo>
                <a:cubicBezTo>
                  <a:pt x="486" y="289"/>
                  <a:pt x="494" y="281"/>
                  <a:pt x="501" y="274"/>
                </a:cubicBezTo>
                <a:cubicBezTo>
                  <a:pt x="509" y="264"/>
                  <a:pt x="514" y="247"/>
                  <a:pt x="514" y="225"/>
                </a:cubicBezTo>
                <a:cubicBezTo>
                  <a:pt x="514" y="200"/>
                  <a:pt x="495" y="180"/>
                  <a:pt x="473" y="180"/>
                </a:cubicBezTo>
                <a:cubicBezTo>
                  <a:pt x="450" y="180"/>
                  <a:pt x="432" y="200"/>
                  <a:pt x="432" y="225"/>
                </a:cubicBezTo>
                <a:cubicBezTo>
                  <a:pt x="432" y="247"/>
                  <a:pt x="436" y="264"/>
                  <a:pt x="445" y="274"/>
                </a:cubicBezTo>
                <a:cubicBezTo>
                  <a:pt x="452" y="281"/>
                  <a:pt x="459" y="289"/>
                  <a:pt x="473" y="289"/>
                </a:cubicBezTo>
                <a:close/>
                <a:moveTo>
                  <a:pt x="473" y="203"/>
                </a:moveTo>
                <a:cubicBezTo>
                  <a:pt x="483" y="203"/>
                  <a:pt x="491" y="213"/>
                  <a:pt x="491" y="225"/>
                </a:cubicBezTo>
                <a:cubicBezTo>
                  <a:pt x="491" y="241"/>
                  <a:pt x="486" y="266"/>
                  <a:pt x="473" y="266"/>
                </a:cubicBezTo>
                <a:cubicBezTo>
                  <a:pt x="460" y="266"/>
                  <a:pt x="455" y="241"/>
                  <a:pt x="455" y="225"/>
                </a:cubicBezTo>
                <a:cubicBezTo>
                  <a:pt x="455" y="213"/>
                  <a:pt x="463" y="203"/>
                  <a:pt x="473" y="203"/>
                </a:cubicBezTo>
                <a:close/>
                <a:moveTo>
                  <a:pt x="103" y="289"/>
                </a:moveTo>
                <a:cubicBezTo>
                  <a:pt x="117" y="289"/>
                  <a:pt x="124" y="281"/>
                  <a:pt x="131" y="274"/>
                </a:cubicBezTo>
                <a:cubicBezTo>
                  <a:pt x="140" y="264"/>
                  <a:pt x="144" y="247"/>
                  <a:pt x="144" y="225"/>
                </a:cubicBezTo>
                <a:cubicBezTo>
                  <a:pt x="144" y="200"/>
                  <a:pt x="126" y="180"/>
                  <a:pt x="103" y="180"/>
                </a:cubicBezTo>
                <a:cubicBezTo>
                  <a:pt x="81" y="180"/>
                  <a:pt x="62" y="200"/>
                  <a:pt x="62" y="225"/>
                </a:cubicBezTo>
                <a:cubicBezTo>
                  <a:pt x="62" y="247"/>
                  <a:pt x="67" y="264"/>
                  <a:pt x="75" y="274"/>
                </a:cubicBezTo>
                <a:cubicBezTo>
                  <a:pt x="82" y="281"/>
                  <a:pt x="90" y="289"/>
                  <a:pt x="103" y="289"/>
                </a:cubicBezTo>
                <a:close/>
                <a:moveTo>
                  <a:pt x="103" y="266"/>
                </a:moveTo>
                <a:cubicBezTo>
                  <a:pt x="90" y="266"/>
                  <a:pt x="85" y="241"/>
                  <a:pt x="85" y="225"/>
                </a:cubicBezTo>
                <a:cubicBezTo>
                  <a:pt x="85" y="213"/>
                  <a:pt x="93" y="203"/>
                  <a:pt x="103" y="203"/>
                </a:cubicBezTo>
                <a:cubicBezTo>
                  <a:pt x="113" y="203"/>
                  <a:pt x="121" y="213"/>
                  <a:pt x="121" y="225"/>
                </a:cubicBezTo>
                <a:cubicBezTo>
                  <a:pt x="121" y="241"/>
                  <a:pt x="116" y="266"/>
                  <a:pt x="103" y="266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90" y="576"/>
                  <a:pt x="90" y="576"/>
                  <a:pt x="90" y="576"/>
                </a:cubicBezTo>
                <a:cubicBezTo>
                  <a:pt x="106" y="419"/>
                  <a:pt x="106" y="419"/>
                  <a:pt x="106" y="419"/>
                </a:cubicBezTo>
                <a:cubicBezTo>
                  <a:pt x="114" y="397"/>
                  <a:pt x="131" y="380"/>
                  <a:pt x="152" y="373"/>
                </a:cubicBezTo>
                <a:cubicBezTo>
                  <a:pt x="238" y="344"/>
                  <a:pt x="238" y="344"/>
                  <a:pt x="238" y="344"/>
                </a:cubicBezTo>
                <a:cubicBezTo>
                  <a:pt x="239" y="343"/>
                  <a:pt x="240" y="344"/>
                  <a:pt x="241" y="344"/>
                </a:cubicBezTo>
                <a:cubicBezTo>
                  <a:pt x="248" y="351"/>
                  <a:pt x="248" y="351"/>
                  <a:pt x="248" y="351"/>
                </a:cubicBezTo>
                <a:cubicBezTo>
                  <a:pt x="258" y="362"/>
                  <a:pt x="273" y="368"/>
                  <a:pt x="288" y="368"/>
                </a:cubicBezTo>
                <a:cubicBezTo>
                  <a:pt x="303" y="368"/>
                  <a:pt x="318" y="362"/>
                  <a:pt x="328" y="351"/>
                </a:cubicBezTo>
                <a:cubicBezTo>
                  <a:pt x="335" y="344"/>
                  <a:pt x="335" y="344"/>
                  <a:pt x="335" y="344"/>
                </a:cubicBezTo>
                <a:cubicBezTo>
                  <a:pt x="336" y="344"/>
                  <a:pt x="337" y="343"/>
                  <a:pt x="338" y="344"/>
                </a:cubicBezTo>
                <a:cubicBezTo>
                  <a:pt x="424" y="373"/>
                  <a:pt x="424" y="373"/>
                  <a:pt x="424" y="373"/>
                </a:cubicBezTo>
                <a:cubicBezTo>
                  <a:pt x="446" y="380"/>
                  <a:pt x="462" y="397"/>
                  <a:pt x="470" y="419"/>
                </a:cubicBezTo>
                <a:cubicBezTo>
                  <a:pt x="486" y="576"/>
                  <a:pt x="486" y="576"/>
                  <a:pt x="486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144" y="350"/>
                </a:moveTo>
                <a:cubicBezTo>
                  <a:pt x="115" y="360"/>
                  <a:pt x="92" y="383"/>
                  <a:pt x="83" y="412"/>
                </a:cubicBezTo>
                <a:cubicBezTo>
                  <a:pt x="68" y="551"/>
                  <a:pt x="68" y="551"/>
                  <a:pt x="68" y="551"/>
                </a:cubicBezTo>
                <a:cubicBezTo>
                  <a:pt x="25" y="551"/>
                  <a:pt x="25" y="551"/>
                  <a:pt x="25" y="551"/>
                </a:cubicBezTo>
                <a:cubicBezTo>
                  <a:pt x="25" y="369"/>
                  <a:pt x="25" y="369"/>
                  <a:pt x="25" y="369"/>
                </a:cubicBezTo>
                <a:cubicBezTo>
                  <a:pt x="27" y="350"/>
                  <a:pt x="27" y="350"/>
                  <a:pt x="27" y="350"/>
                </a:cubicBezTo>
                <a:cubicBezTo>
                  <a:pt x="30" y="342"/>
                  <a:pt x="36" y="336"/>
                  <a:pt x="44" y="333"/>
                </a:cubicBezTo>
                <a:cubicBezTo>
                  <a:pt x="80" y="321"/>
                  <a:pt x="80" y="321"/>
                  <a:pt x="80" y="321"/>
                </a:cubicBezTo>
                <a:cubicBezTo>
                  <a:pt x="81" y="322"/>
                  <a:pt x="81" y="322"/>
                  <a:pt x="81" y="322"/>
                </a:cubicBezTo>
                <a:cubicBezTo>
                  <a:pt x="87" y="328"/>
                  <a:pt x="95" y="331"/>
                  <a:pt x="103" y="331"/>
                </a:cubicBezTo>
                <a:cubicBezTo>
                  <a:pt x="112" y="331"/>
                  <a:pt x="120" y="328"/>
                  <a:pt x="126" y="322"/>
                </a:cubicBezTo>
                <a:cubicBezTo>
                  <a:pt x="127" y="321"/>
                  <a:pt x="127" y="321"/>
                  <a:pt x="127" y="321"/>
                </a:cubicBezTo>
                <a:cubicBezTo>
                  <a:pt x="163" y="333"/>
                  <a:pt x="163" y="333"/>
                  <a:pt x="163" y="333"/>
                </a:cubicBezTo>
                <a:cubicBezTo>
                  <a:pt x="167" y="335"/>
                  <a:pt x="170" y="337"/>
                  <a:pt x="173" y="340"/>
                </a:cubicBezTo>
                <a:lnTo>
                  <a:pt x="144" y="350"/>
                </a:lnTo>
                <a:close/>
                <a:moveTo>
                  <a:pt x="317" y="327"/>
                </a:moveTo>
                <a:cubicBezTo>
                  <a:pt x="311" y="334"/>
                  <a:pt x="311" y="334"/>
                  <a:pt x="311" y="334"/>
                </a:cubicBezTo>
                <a:cubicBezTo>
                  <a:pt x="305" y="340"/>
                  <a:pt x="297" y="344"/>
                  <a:pt x="288" y="344"/>
                </a:cubicBezTo>
                <a:cubicBezTo>
                  <a:pt x="279" y="344"/>
                  <a:pt x="271" y="340"/>
                  <a:pt x="265" y="334"/>
                </a:cubicBezTo>
                <a:cubicBezTo>
                  <a:pt x="259" y="327"/>
                  <a:pt x="259" y="327"/>
                  <a:pt x="259" y="327"/>
                </a:cubicBezTo>
                <a:cubicBezTo>
                  <a:pt x="251" y="320"/>
                  <a:pt x="240" y="317"/>
                  <a:pt x="230" y="320"/>
                </a:cubicBezTo>
                <a:cubicBezTo>
                  <a:pt x="196" y="332"/>
                  <a:pt x="196" y="332"/>
                  <a:pt x="196" y="332"/>
                </a:cubicBezTo>
                <a:cubicBezTo>
                  <a:pt x="190" y="322"/>
                  <a:pt x="181" y="315"/>
                  <a:pt x="170" y="311"/>
                </a:cubicBezTo>
                <a:cubicBezTo>
                  <a:pt x="131" y="298"/>
                  <a:pt x="131" y="298"/>
                  <a:pt x="131" y="298"/>
                </a:cubicBezTo>
                <a:cubicBezTo>
                  <a:pt x="125" y="296"/>
                  <a:pt x="117" y="298"/>
                  <a:pt x="112" y="303"/>
                </a:cubicBezTo>
                <a:cubicBezTo>
                  <a:pt x="109" y="306"/>
                  <a:pt x="109" y="306"/>
                  <a:pt x="109" y="306"/>
                </a:cubicBezTo>
                <a:cubicBezTo>
                  <a:pt x="106" y="309"/>
                  <a:pt x="100" y="309"/>
                  <a:pt x="97" y="306"/>
                </a:cubicBezTo>
                <a:cubicBezTo>
                  <a:pt x="94" y="303"/>
                  <a:pt x="94" y="303"/>
                  <a:pt x="94" y="303"/>
                </a:cubicBezTo>
                <a:cubicBezTo>
                  <a:pt x="89" y="298"/>
                  <a:pt x="82" y="296"/>
                  <a:pt x="75" y="298"/>
                </a:cubicBezTo>
                <a:cubicBezTo>
                  <a:pt x="36" y="311"/>
                  <a:pt x="36" y="311"/>
                  <a:pt x="36" y="311"/>
                </a:cubicBezTo>
                <a:cubicBezTo>
                  <a:pt x="32" y="313"/>
                  <a:pt x="28" y="315"/>
                  <a:pt x="25" y="317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cubicBezTo>
                  <a:pt x="551" y="317"/>
                  <a:pt x="551" y="317"/>
                  <a:pt x="551" y="317"/>
                </a:cubicBezTo>
                <a:cubicBezTo>
                  <a:pt x="548" y="315"/>
                  <a:pt x="544" y="313"/>
                  <a:pt x="540" y="311"/>
                </a:cubicBezTo>
                <a:cubicBezTo>
                  <a:pt x="501" y="298"/>
                  <a:pt x="501" y="298"/>
                  <a:pt x="501" y="298"/>
                </a:cubicBezTo>
                <a:cubicBezTo>
                  <a:pt x="494" y="296"/>
                  <a:pt x="487" y="298"/>
                  <a:pt x="482" y="303"/>
                </a:cubicBezTo>
                <a:cubicBezTo>
                  <a:pt x="479" y="306"/>
                  <a:pt x="479" y="306"/>
                  <a:pt x="479" y="306"/>
                </a:cubicBezTo>
                <a:cubicBezTo>
                  <a:pt x="476" y="309"/>
                  <a:pt x="470" y="309"/>
                  <a:pt x="467" y="306"/>
                </a:cubicBezTo>
                <a:cubicBezTo>
                  <a:pt x="464" y="303"/>
                  <a:pt x="464" y="303"/>
                  <a:pt x="464" y="303"/>
                </a:cubicBezTo>
                <a:cubicBezTo>
                  <a:pt x="459" y="298"/>
                  <a:pt x="451" y="296"/>
                  <a:pt x="445" y="298"/>
                </a:cubicBezTo>
                <a:cubicBezTo>
                  <a:pt x="406" y="311"/>
                  <a:pt x="406" y="311"/>
                  <a:pt x="406" y="311"/>
                </a:cubicBezTo>
                <a:cubicBezTo>
                  <a:pt x="395" y="315"/>
                  <a:pt x="386" y="322"/>
                  <a:pt x="380" y="332"/>
                </a:cubicBezTo>
                <a:cubicBezTo>
                  <a:pt x="346" y="320"/>
                  <a:pt x="346" y="320"/>
                  <a:pt x="346" y="320"/>
                </a:cubicBezTo>
                <a:cubicBezTo>
                  <a:pt x="336" y="317"/>
                  <a:pt x="325" y="320"/>
                  <a:pt x="317" y="327"/>
                </a:cubicBezTo>
                <a:close/>
                <a:moveTo>
                  <a:pt x="508" y="551"/>
                </a:moveTo>
                <a:cubicBezTo>
                  <a:pt x="494" y="415"/>
                  <a:pt x="494" y="415"/>
                  <a:pt x="494" y="415"/>
                </a:cubicBezTo>
                <a:cubicBezTo>
                  <a:pt x="493" y="412"/>
                  <a:pt x="493" y="412"/>
                  <a:pt x="493" y="412"/>
                </a:cubicBezTo>
                <a:cubicBezTo>
                  <a:pt x="484" y="383"/>
                  <a:pt x="461" y="360"/>
                  <a:pt x="432" y="350"/>
                </a:cubicBezTo>
                <a:cubicBezTo>
                  <a:pt x="403" y="340"/>
                  <a:pt x="403" y="340"/>
                  <a:pt x="403" y="340"/>
                </a:cubicBezTo>
                <a:cubicBezTo>
                  <a:pt x="406" y="337"/>
                  <a:pt x="409" y="335"/>
                  <a:pt x="413" y="333"/>
                </a:cubicBezTo>
                <a:cubicBezTo>
                  <a:pt x="449" y="321"/>
                  <a:pt x="449" y="321"/>
                  <a:pt x="449" y="321"/>
                </a:cubicBezTo>
                <a:cubicBezTo>
                  <a:pt x="450" y="322"/>
                  <a:pt x="450" y="322"/>
                  <a:pt x="450" y="322"/>
                </a:cubicBezTo>
                <a:cubicBezTo>
                  <a:pt x="456" y="328"/>
                  <a:pt x="464" y="331"/>
                  <a:pt x="473" y="331"/>
                </a:cubicBezTo>
                <a:cubicBezTo>
                  <a:pt x="481" y="331"/>
                  <a:pt x="489" y="328"/>
                  <a:pt x="495" y="322"/>
                </a:cubicBezTo>
                <a:cubicBezTo>
                  <a:pt x="496" y="321"/>
                  <a:pt x="496" y="321"/>
                  <a:pt x="496" y="321"/>
                </a:cubicBezTo>
                <a:cubicBezTo>
                  <a:pt x="532" y="333"/>
                  <a:pt x="532" y="333"/>
                  <a:pt x="532" y="333"/>
                </a:cubicBezTo>
                <a:cubicBezTo>
                  <a:pt x="540" y="336"/>
                  <a:pt x="546" y="342"/>
                  <a:pt x="549" y="350"/>
                </a:cubicBezTo>
                <a:cubicBezTo>
                  <a:pt x="551" y="369"/>
                  <a:pt x="551" y="369"/>
                  <a:pt x="551" y="369"/>
                </a:cubicBezTo>
                <a:cubicBezTo>
                  <a:pt x="551" y="551"/>
                  <a:pt x="551" y="551"/>
                  <a:pt x="551" y="551"/>
                </a:cubicBezTo>
                <a:lnTo>
                  <a:pt x="508" y="551"/>
                </a:lnTo>
                <a:close/>
                <a:moveTo>
                  <a:pt x="288" y="94"/>
                </a:moveTo>
                <a:cubicBezTo>
                  <a:pt x="245" y="94"/>
                  <a:pt x="210" y="132"/>
                  <a:pt x="210" y="180"/>
                </a:cubicBezTo>
                <a:cubicBezTo>
                  <a:pt x="210" y="226"/>
                  <a:pt x="219" y="259"/>
                  <a:pt x="236" y="278"/>
                </a:cubicBezTo>
                <a:cubicBezTo>
                  <a:pt x="250" y="294"/>
                  <a:pt x="264" y="307"/>
                  <a:pt x="288" y="307"/>
                </a:cubicBezTo>
                <a:cubicBezTo>
                  <a:pt x="312" y="307"/>
                  <a:pt x="326" y="294"/>
                  <a:pt x="340" y="278"/>
                </a:cubicBezTo>
                <a:cubicBezTo>
                  <a:pt x="357" y="259"/>
                  <a:pt x="366" y="226"/>
                  <a:pt x="366" y="180"/>
                </a:cubicBezTo>
                <a:cubicBezTo>
                  <a:pt x="366" y="132"/>
                  <a:pt x="331" y="94"/>
                  <a:pt x="288" y="94"/>
                </a:cubicBezTo>
                <a:close/>
                <a:moveTo>
                  <a:pt x="322" y="262"/>
                </a:moveTo>
                <a:cubicBezTo>
                  <a:pt x="307" y="278"/>
                  <a:pt x="300" y="283"/>
                  <a:pt x="288" y="283"/>
                </a:cubicBezTo>
                <a:cubicBezTo>
                  <a:pt x="276" y="283"/>
                  <a:pt x="269" y="278"/>
                  <a:pt x="254" y="262"/>
                </a:cubicBezTo>
                <a:cubicBezTo>
                  <a:pt x="242" y="248"/>
                  <a:pt x="235" y="218"/>
                  <a:pt x="235" y="180"/>
                </a:cubicBezTo>
                <a:cubicBezTo>
                  <a:pt x="235" y="146"/>
                  <a:pt x="259" y="118"/>
                  <a:pt x="288" y="118"/>
                </a:cubicBezTo>
                <a:cubicBezTo>
                  <a:pt x="317" y="118"/>
                  <a:pt x="341" y="146"/>
                  <a:pt x="341" y="180"/>
                </a:cubicBezTo>
                <a:cubicBezTo>
                  <a:pt x="341" y="218"/>
                  <a:pt x="334" y="248"/>
                  <a:pt x="322" y="262"/>
                </a:cubicBezTo>
                <a:close/>
              </a:path>
            </a:pathLst>
          </a:cu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00" b="1" i="0" u="none" strike="noStrike" kern="1200" cap="none" spc="0" normalizeH="0" baseline="0" noProof="0" dirty="0">
              <a:ln>
                <a:noFill/>
              </a:ln>
              <a:solidFill>
                <a:srgbClr val="FFAB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80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BDB0F-8834-44E4-BDC8-091D293873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DD869FEA-BB69-44E2-9BA5-43C6123F40DF}"/>
              </a:ext>
            </a:extLst>
          </p:cNvPr>
          <p:cNvSpPr txBox="1">
            <a:spLocks/>
          </p:cNvSpPr>
          <p:nvPr/>
        </p:nvSpPr>
        <p:spPr bwMode="gray">
          <a:xfrm>
            <a:off x="1290320" y="1508743"/>
            <a:ext cx="4688323" cy="302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Tx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612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8612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8612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l-GR" sz="18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Με βάση αυστηρά κριτήρια επιλεξιμότητας έργων</a:t>
            </a:r>
            <a:r>
              <a:rPr lang="en-US" sz="18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65D1966-D78A-45B8-94A3-C81D66B25BCC}"/>
              </a:ext>
            </a:extLst>
          </p:cNvPr>
          <p:cNvGrpSpPr/>
          <p:nvPr/>
        </p:nvGrpSpPr>
        <p:grpSpPr>
          <a:xfrm>
            <a:off x="580989" y="2966295"/>
            <a:ext cx="4985455" cy="528409"/>
            <a:chOff x="580989" y="2843006"/>
            <a:chExt cx="4985455" cy="528409"/>
          </a:xfrm>
          <a:solidFill>
            <a:srgbClr val="013476"/>
          </a:solidFill>
        </p:grpSpPr>
        <p:sp>
          <p:nvSpPr>
            <p:cNvPr id="8" name="Rectangle: Diagonal Corners Snipped 7">
              <a:extLst>
                <a:ext uri="{FF2B5EF4-FFF2-40B4-BE49-F238E27FC236}">
                  <a16:creationId xmlns:a16="http://schemas.microsoft.com/office/drawing/2014/main" id="{EB0E44FE-1E58-4C39-B3AA-EF0DD217EA07}"/>
                </a:ext>
              </a:extLst>
            </p:cNvPr>
            <p:cNvSpPr/>
            <p:nvPr/>
          </p:nvSpPr>
          <p:spPr>
            <a:xfrm>
              <a:off x="1290320" y="2843006"/>
              <a:ext cx="4276124" cy="526814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Ψηφιακή μετάβαση</a:t>
              </a:r>
              <a:endParaRPr lang="en-GB" sz="1600" b="1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9" name="Freeform 124">
              <a:extLst>
                <a:ext uri="{FF2B5EF4-FFF2-40B4-BE49-F238E27FC236}">
                  <a16:creationId xmlns:a16="http://schemas.microsoft.com/office/drawing/2014/main" id="{F8F07B89-AB62-4B50-8FE0-3C056A198E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0989" y="2844601"/>
              <a:ext cx="539999" cy="526814"/>
            </a:xfrm>
            <a:custGeom>
              <a:avLst/>
              <a:gdLst>
                <a:gd name="T0" fmla="*/ 0 w 266"/>
                <a:gd name="T1" fmla="*/ 0 h 265"/>
                <a:gd name="T2" fmla="*/ 0 w 266"/>
                <a:gd name="T3" fmla="*/ 265 h 265"/>
                <a:gd name="T4" fmla="*/ 266 w 266"/>
                <a:gd name="T5" fmla="*/ 265 h 265"/>
                <a:gd name="T6" fmla="*/ 266 w 266"/>
                <a:gd name="T7" fmla="*/ 0 h 265"/>
                <a:gd name="T8" fmla="*/ 0 w 266"/>
                <a:gd name="T9" fmla="*/ 0 h 265"/>
                <a:gd name="T10" fmla="*/ 255 w 266"/>
                <a:gd name="T11" fmla="*/ 74 h 265"/>
                <a:gd name="T12" fmla="*/ 255 w 266"/>
                <a:gd name="T13" fmla="*/ 125 h 265"/>
                <a:gd name="T14" fmla="*/ 238 w 266"/>
                <a:gd name="T15" fmla="*/ 125 h 265"/>
                <a:gd name="T16" fmla="*/ 238 w 266"/>
                <a:gd name="T17" fmla="*/ 137 h 265"/>
                <a:gd name="T18" fmla="*/ 255 w 266"/>
                <a:gd name="T19" fmla="*/ 137 h 265"/>
                <a:gd name="T20" fmla="*/ 255 w 266"/>
                <a:gd name="T21" fmla="*/ 191 h 265"/>
                <a:gd name="T22" fmla="*/ 179 w 266"/>
                <a:gd name="T23" fmla="*/ 191 h 265"/>
                <a:gd name="T24" fmla="*/ 179 w 266"/>
                <a:gd name="T25" fmla="*/ 202 h 265"/>
                <a:gd name="T26" fmla="*/ 255 w 266"/>
                <a:gd name="T27" fmla="*/ 202 h 265"/>
                <a:gd name="T28" fmla="*/ 255 w 266"/>
                <a:gd name="T29" fmla="*/ 254 h 265"/>
                <a:gd name="T30" fmla="*/ 10 w 266"/>
                <a:gd name="T31" fmla="*/ 254 h 265"/>
                <a:gd name="T32" fmla="*/ 10 w 266"/>
                <a:gd name="T33" fmla="*/ 202 h 265"/>
                <a:gd name="T34" fmla="*/ 87 w 266"/>
                <a:gd name="T35" fmla="*/ 202 h 265"/>
                <a:gd name="T36" fmla="*/ 87 w 266"/>
                <a:gd name="T37" fmla="*/ 191 h 265"/>
                <a:gd name="T38" fmla="*/ 10 w 266"/>
                <a:gd name="T39" fmla="*/ 191 h 265"/>
                <a:gd name="T40" fmla="*/ 10 w 266"/>
                <a:gd name="T41" fmla="*/ 137 h 265"/>
                <a:gd name="T42" fmla="*/ 145 w 266"/>
                <a:gd name="T43" fmla="*/ 137 h 265"/>
                <a:gd name="T44" fmla="*/ 145 w 266"/>
                <a:gd name="T45" fmla="*/ 125 h 265"/>
                <a:gd name="T46" fmla="*/ 10 w 266"/>
                <a:gd name="T47" fmla="*/ 125 h 265"/>
                <a:gd name="T48" fmla="*/ 10 w 266"/>
                <a:gd name="T49" fmla="*/ 74 h 265"/>
                <a:gd name="T50" fmla="*/ 19 w 266"/>
                <a:gd name="T51" fmla="*/ 74 h 265"/>
                <a:gd name="T52" fmla="*/ 19 w 266"/>
                <a:gd name="T53" fmla="*/ 63 h 265"/>
                <a:gd name="T54" fmla="*/ 10 w 266"/>
                <a:gd name="T55" fmla="*/ 63 h 265"/>
                <a:gd name="T56" fmla="*/ 10 w 266"/>
                <a:gd name="T57" fmla="*/ 11 h 265"/>
                <a:gd name="T58" fmla="*/ 255 w 266"/>
                <a:gd name="T59" fmla="*/ 11 h 265"/>
                <a:gd name="T60" fmla="*/ 255 w 266"/>
                <a:gd name="T61" fmla="*/ 63 h 265"/>
                <a:gd name="T62" fmla="*/ 111 w 266"/>
                <a:gd name="T63" fmla="*/ 63 h 265"/>
                <a:gd name="T64" fmla="*/ 111 w 266"/>
                <a:gd name="T65" fmla="*/ 74 h 265"/>
                <a:gd name="T66" fmla="*/ 255 w 266"/>
                <a:gd name="T67" fmla="*/ 7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6" h="265">
                  <a:moveTo>
                    <a:pt x="0" y="0"/>
                  </a:moveTo>
                  <a:lnTo>
                    <a:pt x="0" y="265"/>
                  </a:lnTo>
                  <a:lnTo>
                    <a:pt x="266" y="265"/>
                  </a:lnTo>
                  <a:lnTo>
                    <a:pt x="266" y="0"/>
                  </a:lnTo>
                  <a:lnTo>
                    <a:pt x="0" y="0"/>
                  </a:lnTo>
                  <a:close/>
                  <a:moveTo>
                    <a:pt x="255" y="74"/>
                  </a:moveTo>
                  <a:lnTo>
                    <a:pt x="255" y="125"/>
                  </a:lnTo>
                  <a:lnTo>
                    <a:pt x="238" y="125"/>
                  </a:lnTo>
                  <a:lnTo>
                    <a:pt x="238" y="137"/>
                  </a:lnTo>
                  <a:lnTo>
                    <a:pt x="255" y="137"/>
                  </a:lnTo>
                  <a:lnTo>
                    <a:pt x="255" y="191"/>
                  </a:lnTo>
                  <a:lnTo>
                    <a:pt x="179" y="191"/>
                  </a:lnTo>
                  <a:lnTo>
                    <a:pt x="179" y="202"/>
                  </a:lnTo>
                  <a:lnTo>
                    <a:pt x="255" y="202"/>
                  </a:lnTo>
                  <a:lnTo>
                    <a:pt x="255" y="254"/>
                  </a:lnTo>
                  <a:lnTo>
                    <a:pt x="10" y="254"/>
                  </a:lnTo>
                  <a:lnTo>
                    <a:pt x="10" y="202"/>
                  </a:lnTo>
                  <a:lnTo>
                    <a:pt x="87" y="202"/>
                  </a:lnTo>
                  <a:lnTo>
                    <a:pt x="87" y="191"/>
                  </a:lnTo>
                  <a:lnTo>
                    <a:pt x="10" y="191"/>
                  </a:lnTo>
                  <a:lnTo>
                    <a:pt x="10" y="137"/>
                  </a:lnTo>
                  <a:lnTo>
                    <a:pt x="145" y="137"/>
                  </a:lnTo>
                  <a:lnTo>
                    <a:pt x="145" y="125"/>
                  </a:lnTo>
                  <a:lnTo>
                    <a:pt x="10" y="125"/>
                  </a:lnTo>
                  <a:lnTo>
                    <a:pt x="10" y="74"/>
                  </a:lnTo>
                  <a:lnTo>
                    <a:pt x="19" y="74"/>
                  </a:lnTo>
                  <a:lnTo>
                    <a:pt x="19" y="63"/>
                  </a:lnTo>
                  <a:lnTo>
                    <a:pt x="10" y="63"/>
                  </a:lnTo>
                  <a:lnTo>
                    <a:pt x="10" y="11"/>
                  </a:lnTo>
                  <a:lnTo>
                    <a:pt x="255" y="11"/>
                  </a:lnTo>
                  <a:lnTo>
                    <a:pt x="255" y="63"/>
                  </a:lnTo>
                  <a:lnTo>
                    <a:pt x="111" y="63"/>
                  </a:lnTo>
                  <a:lnTo>
                    <a:pt x="111" y="74"/>
                  </a:lnTo>
                  <a:lnTo>
                    <a:pt x="255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0" name="Freeform 125">
              <a:extLst>
                <a:ext uri="{FF2B5EF4-FFF2-40B4-BE49-F238E27FC236}">
                  <a16:creationId xmlns:a16="http://schemas.microsoft.com/office/drawing/2014/main" id="{34549DF5-EBED-4D24-BDC5-CC9949BC48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895" y="2910205"/>
              <a:ext cx="142106" cy="137171"/>
            </a:xfrm>
            <a:custGeom>
              <a:avLst/>
              <a:gdLst>
                <a:gd name="T0" fmla="*/ 41 w 50"/>
                <a:gd name="T1" fmla="*/ 15 h 50"/>
                <a:gd name="T2" fmla="*/ 45 w 50"/>
                <a:gd name="T3" fmla="*/ 11 h 50"/>
                <a:gd name="T4" fmla="*/ 40 w 50"/>
                <a:gd name="T5" fmla="*/ 5 h 50"/>
                <a:gd name="T6" fmla="*/ 36 w 50"/>
                <a:gd name="T7" fmla="*/ 9 h 50"/>
                <a:gd name="T8" fmla="*/ 29 w 50"/>
                <a:gd name="T9" fmla="*/ 7 h 50"/>
                <a:gd name="T10" fmla="*/ 29 w 50"/>
                <a:gd name="T11" fmla="*/ 0 h 50"/>
                <a:gd name="T12" fmla="*/ 21 w 50"/>
                <a:gd name="T13" fmla="*/ 0 h 50"/>
                <a:gd name="T14" fmla="*/ 21 w 50"/>
                <a:gd name="T15" fmla="*/ 7 h 50"/>
                <a:gd name="T16" fmla="*/ 15 w 50"/>
                <a:gd name="T17" fmla="*/ 9 h 50"/>
                <a:gd name="T18" fmla="*/ 11 w 50"/>
                <a:gd name="T19" fmla="*/ 5 h 50"/>
                <a:gd name="T20" fmla="*/ 5 w 50"/>
                <a:gd name="T21" fmla="*/ 11 h 50"/>
                <a:gd name="T22" fmla="*/ 9 w 50"/>
                <a:gd name="T23" fmla="*/ 15 h 50"/>
                <a:gd name="T24" fmla="*/ 7 w 50"/>
                <a:gd name="T25" fmla="*/ 21 h 50"/>
                <a:gd name="T26" fmla="*/ 0 w 50"/>
                <a:gd name="T27" fmla="*/ 21 h 50"/>
                <a:gd name="T28" fmla="*/ 0 w 50"/>
                <a:gd name="T29" fmla="*/ 29 h 50"/>
                <a:gd name="T30" fmla="*/ 7 w 50"/>
                <a:gd name="T31" fmla="*/ 29 h 50"/>
                <a:gd name="T32" fmla="*/ 9 w 50"/>
                <a:gd name="T33" fmla="*/ 36 h 50"/>
                <a:gd name="T34" fmla="*/ 5 w 50"/>
                <a:gd name="T35" fmla="*/ 40 h 50"/>
                <a:gd name="T36" fmla="*/ 11 w 50"/>
                <a:gd name="T37" fmla="*/ 46 h 50"/>
                <a:gd name="T38" fmla="*/ 15 w 50"/>
                <a:gd name="T39" fmla="*/ 41 h 50"/>
                <a:gd name="T40" fmla="*/ 21 w 50"/>
                <a:gd name="T41" fmla="*/ 44 h 50"/>
                <a:gd name="T42" fmla="*/ 21 w 50"/>
                <a:gd name="T43" fmla="*/ 50 h 50"/>
                <a:gd name="T44" fmla="*/ 29 w 50"/>
                <a:gd name="T45" fmla="*/ 50 h 50"/>
                <a:gd name="T46" fmla="*/ 29 w 50"/>
                <a:gd name="T47" fmla="*/ 44 h 50"/>
                <a:gd name="T48" fmla="*/ 36 w 50"/>
                <a:gd name="T49" fmla="*/ 41 h 50"/>
                <a:gd name="T50" fmla="*/ 40 w 50"/>
                <a:gd name="T51" fmla="*/ 46 h 50"/>
                <a:gd name="T52" fmla="*/ 45 w 50"/>
                <a:gd name="T53" fmla="*/ 40 h 50"/>
                <a:gd name="T54" fmla="*/ 41 w 50"/>
                <a:gd name="T55" fmla="*/ 36 h 50"/>
                <a:gd name="T56" fmla="*/ 44 w 50"/>
                <a:gd name="T57" fmla="*/ 29 h 50"/>
                <a:gd name="T58" fmla="*/ 50 w 50"/>
                <a:gd name="T59" fmla="*/ 29 h 50"/>
                <a:gd name="T60" fmla="*/ 50 w 50"/>
                <a:gd name="T61" fmla="*/ 21 h 50"/>
                <a:gd name="T62" fmla="*/ 44 w 50"/>
                <a:gd name="T63" fmla="*/ 21 h 50"/>
                <a:gd name="T64" fmla="*/ 41 w 50"/>
                <a:gd name="T65" fmla="*/ 15 h 50"/>
                <a:gd name="T66" fmla="*/ 36 w 50"/>
                <a:gd name="T67" fmla="*/ 25 h 50"/>
                <a:gd name="T68" fmla="*/ 25 w 50"/>
                <a:gd name="T69" fmla="*/ 37 h 50"/>
                <a:gd name="T70" fmla="*/ 14 w 50"/>
                <a:gd name="T71" fmla="*/ 25 h 50"/>
                <a:gd name="T72" fmla="*/ 25 w 50"/>
                <a:gd name="T73" fmla="*/ 14 h 50"/>
                <a:gd name="T74" fmla="*/ 36 w 50"/>
                <a:gd name="T7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0">
                  <a:moveTo>
                    <a:pt x="41" y="15"/>
                  </a:moveTo>
                  <a:cubicBezTo>
                    <a:pt x="45" y="11"/>
                    <a:pt x="45" y="11"/>
                    <a:pt x="45" y="11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4" y="8"/>
                    <a:pt x="31" y="7"/>
                    <a:pt x="29" y="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7"/>
                    <a:pt x="7" y="19"/>
                    <a:pt x="7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32"/>
                    <a:pt x="8" y="34"/>
                    <a:pt x="9" y="36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7" y="43"/>
                    <a:pt x="19" y="44"/>
                    <a:pt x="21" y="44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1" y="44"/>
                    <a:pt x="34" y="43"/>
                    <a:pt x="36" y="41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4"/>
                    <a:pt x="43" y="32"/>
                    <a:pt x="44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3" y="19"/>
                    <a:pt x="42" y="17"/>
                    <a:pt x="41" y="15"/>
                  </a:cubicBezTo>
                  <a:close/>
                  <a:moveTo>
                    <a:pt x="36" y="25"/>
                  </a:moveTo>
                  <a:cubicBezTo>
                    <a:pt x="36" y="32"/>
                    <a:pt x="31" y="37"/>
                    <a:pt x="25" y="37"/>
                  </a:cubicBezTo>
                  <a:cubicBezTo>
                    <a:pt x="19" y="37"/>
                    <a:pt x="14" y="32"/>
                    <a:pt x="14" y="25"/>
                  </a:cubicBezTo>
                  <a:cubicBezTo>
                    <a:pt x="14" y="19"/>
                    <a:pt x="19" y="14"/>
                    <a:pt x="25" y="14"/>
                  </a:cubicBezTo>
                  <a:cubicBezTo>
                    <a:pt x="31" y="14"/>
                    <a:pt x="36" y="19"/>
                    <a:pt x="36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1" name="Freeform 126">
              <a:extLst>
                <a:ext uri="{FF2B5EF4-FFF2-40B4-BE49-F238E27FC236}">
                  <a16:creationId xmlns:a16="http://schemas.microsoft.com/office/drawing/2014/main" id="{6629E88F-5776-4A5A-AB2A-19C8805419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1744" y="3039423"/>
              <a:ext cx="138045" cy="135182"/>
            </a:xfrm>
            <a:custGeom>
              <a:avLst/>
              <a:gdLst>
                <a:gd name="T0" fmla="*/ 8 w 49"/>
                <a:gd name="T1" fmla="*/ 35 h 49"/>
                <a:gd name="T2" fmla="*/ 4 w 49"/>
                <a:gd name="T3" fmla="*/ 39 h 49"/>
                <a:gd name="T4" fmla="*/ 10 w 49"/>
                <a:gd name="T5" fmla="*/ 45 h 49"/>
                <a:gd name="T6" fmla="*/ 14 w 49"/>
                <a:gd name="T7" fmla="*/ 41 h 49"/>
                <a:gd name="T8" fmla="*/ 21 w 49"/>
                <a:gd name="T9" fmla="*/ 43 h 49"/>
                <a:gd name="T10" fmla="*/ 21 w 49"/>
                <a:gd name="T11" fmla="*/ 49 h 49"/>
                <a:gd name="T12" fmla="*/ 28 w 49"/>
                <a:gd name="T13" fmla="*/ 49 h 49"/>
                <a:gd name="T14" fmla="*/ 28 w 49"/>
                <a:gd name="T15" fmla="*/ 43 h 49"/>
                <a:gd name="T16" fmla="*/ 35 w 49"/>
                <a:gd name="T17" fmla="*/ 41 h 49"/>
                <a:gd name="T18" fmla="*/ 39 w 49"/>
                <a:gd name="T19" fmla="*/ 45 h 49"/>
                <a:gd name="T20" fmla="*/ 44 w 49"/>
                <a:gd name="T21" fmla="*/ 39 h 49"/>
                <a:gd name="T22" fmla="*/ 40 w 49"/>
                <a:gd name="T23" fmla="*/ 35 h 49"/>
                <a:gd name="T24" fmla="*/ 43 w 49"/>
                <a:gd name="T25" fmla="*/ 28 h 49"/>
                <a:gd name="T26" fmla="*/ 49 w 49"/>
                <a:gd name="T27" fmla="*/ 28 h 49"/>
                <a:gd name="T28" fmla="*/ 49 w 49"/>
                <a:gd name="T29" fmla="*/ 21 h 49"/>
                <a:gd name="T30" fmla="*/ 43 w 49"/>
                <a:gd name="T31" fmla="*/ 21 h 49"/>
                <a:gd name="T32" fmla="*/ 40 w 49"/>
                <a:gd name="T33" fmla="*/ 14 h 49"/>
                <a:gd name="T34" fmla="*/ 44 w 49"/>
                <a:gd name="T35" fmla="*/ 10 h 49"/>
                <a:gd name="T36" fmla="*/ 39 w 49"/>
                <a:gd name="T37" fmla="*/ 4 h 49"/>
                <a:gd name="T38" fmla="*/ 35 w 49"/>
                <a:gd name="T39" fmla="*/ 9 h 49"/>
                <a:gd name="T40" fmla="*/ 28 w 49"/>
                <a:gd name="T41" fmla="*/ 6 h 49"/>
                <a:gd name="T42" fmla="*/ 28 w 49"/>
                <a:gd name="T43" fmla="*/ 0 h 49"/>
                <a:gd name="T44" fmla="*/ 21 w 49"/>
                <a:gd name="T45" fmla="*/ 0 h 49"/>
                <a:gd name="T46" fmla="*/ 21 w 49"/>
                <a:gd name="T47" fmla="*/ 6 h 49"/>
                <a:gd name="T48" fmla="*/ 14 w 49"/>
                <a:gd name="T49" fmla="*/ 9 h 49"/>
                <a:gd name="T50" fmla="*/ 10 w 49"/>
                <a:gd name="T51" fmla="*/ 4 h 49"/>
                <a:gd name="T52" fmla="*/ 4 w 49"/>
                <a:gd name="T53" fmla="*/ 10 h 49"/>
                <a:gd name="T54" fmla="*/ 8 w 49"/>
                <a:gd name="T55" fmla="*/ 14 h 49"/>
                <a:gd name="T56" fmla="*/ 6 w 49"/>
                <a:gd name="T57" fmla="*/ 21 h 49"/>
                <a:gd name="T58" fmla="*/ 0 w 49"/>
                <a:gd name="T59" fmla="*/ 21 h 49"/>
                <a:gd name="T60" fmla="*/ 0 w 49"/>
                <a:gd name="T61" fmla="*/ 28 h 49"/>
                <a:gd name="T62" fmla="*/ 6 w 49"/>
                <a:gd name="T63" fmla="*/ 28 h 49"/>
                <a:gd name="T64" fmla="*/ 8 w 49"/>
                <a:gd name="T65" fmla="*/ 35 h 49"/>
                <a:gd name="T66" fmla="*/ 13 w 49"/>
                <a:gd name="T67" fmla="*/ 25 h 49"/>
                <a:gd name="T68" fmla="*/ 24 w 49"/>
                <a:gd name="T69" fmla="*/ 13 h 49"/>
                <a:gd name="T70" fmla="*/ 36 w 49"/>
                <a:gd name="T71" fmla="*/ 25 h 49"/>
                <a:gd name="T72" fmla="*/ 24 w 49"/>
                <a:gd name="T73" fmla="*/ 36 h 49"/>
                <a:gd name="T74" fmla="*/ 13 w 49"/>
                <a:gd name="T75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8" y="35"/>
                  </a:moveTo>
                  <a:cubicBezTo>
                    <a:pt x="4" y="39"/>
                    <a:pt x="4" y="39"/>
                    <a:pt x="4" y="3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6" y="42"/>
                    <a:pt x="18" y="43"/>
                    <a:pt x="21" y="43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1" y="43"/>
                    <a:pt x="33" y="42"/>
                    <a:pt x="35" y="41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2" y="33"/>
                    <a:pt x="42" y="31"/>
                    <a:pt x="43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3" y="21"/>
                    <a:pt x="43" y="21"/>
                    <a:pt x="43" y="21"/>
                  </a:cubicBezTo>
                  <a:cubicBezTo>
                    <a:pt x="42" y="18"/>
                    <a:pt x="42" y="16"/>
                    <a:pt x="40" y="14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3" y="7"/>
                    <a:pt x="31" y="6"/>
                    <a:pt x="28" y="6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18" y="6"/>
                    <a:pt x="16" y="7"/>
                    <a:pt x="14" y="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6"/>
                    <a:pt x="6" y="18"/>
                    <a:pt x="6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31"/>
                    <a:pt x="7" y="33"/>
                    <a:pt x="8" y="35"/>
                  </a:cubicBezTo>
                  <a:close/>
                  <a:moveTo>
                    <a:pt x="13" y="25"/>
                  </a:moveTo>
                  <a:cubicBezTo>
                    <a:pt x="13" y="18"/>
                    <a:pt x="18" y="13"/>
                    <a:pt x="24" y="13"/>
                  </a:cubicBezTo>
                  <a:cubicBezTo>
                    <a:pt x="31" y="13"/>
                    <a:pt x="36" y="18"/>
                    <a:pt x="36" y="25"/>
                  </a:cubicBezTo>
                  <a:cubicBezTo>
                    <a:pt x="36" y="31"/>
                    <a:pt x="31" y="36"/>
                    <a:pt x="24" y="36"/>
                  </a:cubicBezTo>
                  <a:cubicBezTo>
                    <a:pt x="18" y="36"/>
                    <a:pt x="13" y="31"/>
                    <a:pt x="13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2" name="Freeform 127">
              <a:extLst>
                <a:ext uri="{FF2B5EF4-FFF2-40B4-BE49-F238E27FC236}">
                  <a16:creationId xmlns:a16="http://schemas.microsoft.com/office/drawing/2014/main" id="{4A06FCFA-15E1-4B43-9EAD-6F6652EA08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4000" y="3164666"/>
              <a:ext cx="138045" cy="139158"/>
            </a:xfrm>
            <a:custGeom>
              <a:avLst/>
              <a:gdLst>
                <a:gd name="T0" fmla="*/ 28 w 49"/>
                <a:gd name="T1" fmla="*/ 0 h 50"/>
                <a:gd name="T2" fmla="*/ 20 w 49"/>
                <a:gd name="T3" fmla="*/ 0 h 50"/>
                <a:gd name="T4" fmla="*/ 20 w 49"/>
                <a:gd name="T5" fmla="*/ 6 h 50"/>
                <a:gd name="T6" fmla="*/ 14 w 49"/>
                <a:gd name="T7" fmla="*/ 8 h 50"/>
                <a:gd name="T8" fmla="*/ 10 w 49"/>
                <a:gd name="T9" fmla="*/ 4 h 50"/>
                <a:gd name="T10" fmla="*/ 4 w 49"/>
                <a:gd name="T11" fmla="*/ 10 h 50"/>
                <a:gd name="T12" fmla="*/ 8 w 49"/>
                <a:gd name="T13" fmla="*/ 14 h 50"/>
                <a:gd name="T14" fmla="*/ 6 w 49"/>
                <a:gd name="T15" fmla="*/ 21 h 50"/>
                <a:gd name="T16" fmla="*/ 0 w 49"/>
                <a:gd name="T17" fmla="*/ 21 h 50"/>
                <a:gd name="T18" fmla="*/ 0 w 49"/>
                <a:gd name="T19" fmla="*/ 29 h 50"/>
                <a:gd name="T20" fmla="*/ 6 w 49"/>
                <a:gd name="T21" fmla="*/ 29 h 50"/>
                <a:gd name="T22" fmla="*/ 8 w 49"/>
                <a:gd name="T23" fmla="*/ 35 h 50"/>
                <a:gd name="T24" fmla="*/ 4 w 49"/>
                <a:gd name="T25" fmla="*/ 39 h 50"/>
                <a:gd name="T26" fmla="*/ 10 w 49"/>
                <a:gd name="T27" fmla="*/ 45 h 50"/>
                <a:gd name="T28" fmla="*/ 14 w 49"/>
                <a:gd name="T29" fmla="*/ 41 h 50"/>
                <a:gd name="T30" fmla="*/ 20 w 49"/>
                <a:gd name="T31" fmla="*/ 44 h 50"/>
                <a:gd name="T32" fmla="*/ 20 w 49"/>
                <a:gd name="T33" fmla="*/ 50 h 50"/>
                <a:gd name="T34" fmla="*/ 28 w 49"/>
                <a:gd name="T35" fmla="*/ 50 h 50"/>
                <a:gd name="T36" fmla="*/ 28 w 49"/>
                <a:gd name="T37" fmla="*/ 44 h 50"/>
                <a:gd name="T38" fmla="*/ 35 w 49"/>
                <a:gd name="T39" fmla="*/ 41 h 50"/>
                <a:gd name="T40" fmla="*/ 39 w 49"/>
                <a:gd name="T41" fmla="*/ 45 h 50"/>
                <a:gd name="T42" fmla="*/ 45 w 49"/>
                <a:gd name="T43" fmla="*/ 39 h 50"/>
                <a:gd name="T44" fmla="*/ 40 w 49"/>
                <a:gd name="T45" fmla="*/ 35 h 50"/>
                <a:gd name="T46" fmla="*/ 43 w 49"/>
                <a:gd name="T47" fmla="*/ 29 h 50"/>
                <a:gd name="T48" fmla="*/ 49 w 49"/>
                <a:gd name="T49" fmla="*/ 29 h 50"/>
                <a:gd name="T50" fmla="*/ 49 w 49"/>
                <a:gd name="T51" fmla="*/ 21 h 50"/>
                <a:gd name="T52" fmla="*/ 43 w 49"/>
                <a:gd name="T53" fmla="*/ 21 h 50"/>
                <a:gd name="T54" fmla="*/ 40 w 49"/>
                <a:gd name="T55" fmla="*/ 14 h 50"/>
                <a:gd name="T56" fmla="*/ 45 w 49"/>
                <a:gd name="T57" fmla="*/ 10 h 50"/>
                <a:gd name="T58" fmla="*/ 39 w 49"/>
                <a:gd name="T59" fmla="*/ 4 h 50"/>
                <a:gd name="T60" fmla="*/ 35 w 49"/>
                <a:gd name="T61" fmla="*/ 8 h 50"/>
                <a:gd name="T62" fmla="*/ 28 w 49"/>
                <a:gd name="T63" fmla="*/ 6 h 50"/>
                <a:gd name="T64" fmla="*/ 28 w 49"/>
                <a:gd name="T65" fmla="*/ 0 h 50"/>
                <a:gd name="T66" fmla="*/ 36 w 49"/>
                <a:gd name="T67" fmla="*/ 25 h 50"/>
                <a:gd name="T68" fmla="*/ 24 w 49"/>
                <a:gd name="T69" fmla="*/ 36 h 50"/>
                <a:gd name="T70" fmla="*/ 13 w 49"/>
                <a:gd name="T71" fmla="*/ 25 h 50"/>
                <a:gd name="T72" fmla="*/ 24 w 49"/>
                <a:gd name="T73" fmla="*/ 13 h 50"/>
                <a:gd name="T74" fmla="*/ 36 w 49"/>
                <a:gd name="T7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50">
                  <a:moveTo>
                    <a:pt x="28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8" y="6"/>
                    <a:pt x="16" y="7"/>
                    <a:pt x="14" y="8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6"/>
                    <a:pt x="6" y="18"/>
                    <a:pt x="6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1"/>
                    <a:pt x="7" y="33"/>
                    <a:pt x="8" y="35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6" y="42"/>
                    <a:pt x="18" y="43"/>
                    <a:pt x="20" y="44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31" y="43"/>
                    <a:pt x="33" y="42"/>
                    <a:pt x="35" y="41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1" y="33"/>
                    <a:pt x="42" y="31"/>
                    <a:pt x="43" y="29"/>
                  </a:cubicBezTo>
                  <a:cubicBezTo>
                    <a:pt x="49" y="29"/>
                    <a:pt x="49" y="29"/>
                    <a:pt x="49" y="29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3" y="21"/>
                    <a:pt x="43" y="21"/>
                    <a:pt x="43" y="21"/>
                  </a:cubicBezTo>
                  <a:cubicBezTo>
                    <a:pt x="42" y="18"/>
                    <a:pt x="41" y="16"/>
                    <a:pt x="40" y="14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3" y="7"/>
                    <a:pt x="31" y="6"/>
                    <a:pt x="28" y="6"/>
                  </a:cubicBezTo>
                  <a:lnTo>
                    <a:pt x="28" y="0"/>
                  </a:lnTo>
                  <a:close/>
                  <a:moveTo>
                    <a:pt x="36" y="25"/>
                  </a:moveTo>
                  <a:cubicBezTo>
                    <a:pt x="36" y="31"/>
                    <a:pt x="31" y="36"/>
                    <a:pt x="24" y="36"/>
                  </a:cubicBezTo>
                  <a:cubicBezTo>
                    <a:pt x="18" y="36"/>
                    <a:pt x="13" y="31"/>
                    <a:pt x="13" y="25"/>
                  </a:cubicBezTo>
                  <a:cubicBezTo>
                    <a:pt x="13" y="18"/>
                    <a:pt x="18" y="13"/>
                    <a:pt x="24" y="13"/>
                  </a:cubicBezTo>
                  <a:cubicBezTo>
                    <a:pt x="30" y="13"/>
                    <a:pt x="36" y="18"/>
                    <a:pt x="36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FEFE8FF-8D96-4FDB-8E6B-4F8C70E115C3}"/>
              </a:ext>
            </a:extLst>
          </p:cNvPr>
          <p:cNvGrpSpPr/>
          <p:nvPr/>
        </p:nvGrpSpPr>
        <p:grpSpPr>
          <a:xfrm>
            <a:off x="561467" y="3764366"/>
            <a:ext cx="4985455" cy="528802"/>
            <a:chOff x="561467" y="3682172"/>
            <a:chExt cx="4985455" cy="528802"/>
          </a:xfrm>
          <a:solidFill>
            <a:srgbClr val="013476"/>
          </a:solidFill>
        </p:grpSpPr>
        <p:sp>
          <p:nvSpPr>
            <p:cNvPr id="17" name="Rectangle: Diagonal Corners Snipped 16">
              <a:extLst>
                <a:ext uri="{FF2B5EF4-FFF2-40B4-BE49-F238E27FC236}">
                  <a16:creationId xmlns:a16="http://schemas.microsoft.com/office/drawing/2014/main" id="{9E440779-1B68-4648-BF6E-F839BE1D6033}"/>
                </a:ext>
              </a:extLst>
            </p:cNvPr>
            <p:cNvSpPr/>
            <p:nvPr/>
          </p:nvSpPr>
          <p:spPr>
            <a:xfrm>
              <a:off x="1290320" y="3682173"/>
              <a:ext cx="4256602" cy="526814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Εξωστρέφεια</a:t>
              </a:r>
              <a:endParaRPr lang="en-GB" sz="1600" b="1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8" name="Freeform 43">
              <a:extLst>
                <a:ext uri="{FF2B5EF4-FFF2-40B4-BE49-F238E27FC236}">
                  <a16:creationId xmlns:a16="http://schemas.microsoft.com/office/drawing/2014/main" id="{880082C9-85EC-41C8-8CF5-C6E60273B6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3105" y="3751522"/>
              <a:ext cx="247867" cy="208051"/>
            </a:xfrm>
            <a:custGeom>
              <a:avLst/>
              <a:gdLst>
                <a:gd name="T0" fmla="*/ 89 w 89"/>
                <a:gd name="T1" fmla="*/ 13 h 76"/>
                <a:gd name="T2" fmla="*/ 68 w 89"/>
                <a:gd name="T3" fmla="*/ 13 h 76"/>
                <a:gd name="T4" fmla="*/ 68 w 89"/>
                <a:gd name="T5" fmla="*/ 4 h 76"/>
                <a:gd name="T6" fmla="*/ 64 w 89"/>
                <a:gd name="T7" fmla="*/ 0 h 76"/>
                <a:gd name="T8" fmla="*/ 25 w 89"/>
                <a:gd name="T9" fmla="*/ 0 h 76"/>
                <a:gd name="T10" fmla="*/ 21 w 89"/>
                <a:gd name="T11" fmla="*/ 4 h 76"/>
                <a:gd name="T12" fmla="*/ 21 w 89"/>
                <a:gd name="T13" fmla="*/ 13 h 76"/>
                <a:gd name="T14" fmla="*/ 0 w 89"/>
                <a:gd name="T15" fmla="*/ 13 h 76"/>
                <a:gd name="T16" fmla="*/ 0 w 89"/>
                <a:gd name="T17" fmla="*/ 76 h 76"/>
                <a:gd name="T18" fmla="*/ 89 w 89"/>
                <a:gd name="T19" fmla="*/ 76 h 76"/>
                <a:gd name="T20" fmla="*/ 89 w 89"/>
                <a:gd name="T21" fmla="*/ 13 h 76"/>
                <a:gd name="T22" fmla="*/ 29 w 89"/>
                <a:gd name="T23" fmla="*/ 8 h 76"/>
                <a:gd name="T24" fmla="*/ 60 w 89"/>
                <a:gd name="T25" fmla="*/ 8 h 76"/>
                <a:gd name="T26" fmla="*/ 60 w 89"/>
                <a:gd name="T27" fmla="*/ 13 h 76"/>
                <a:gd name="T28" fmla="*/ 29 w 89"/>
                <a:gd name="T29" fmla="*/ 13 h 76"/>
                <a:gd name="T30" fmla="*/ 29 w 89"/>
                <a:gd name="T31" fmla="*/ 8 h 76"/>
                <a:gd name="T32" fmla="*/ 25 w 89"/>
                <a:gd name="T33" fmla="*/ 21 h 76"/>
                <a:gd name="T34" fmla="*/ 64 w 89"/>
                <a:gd name="T35" fmla="*/ 21 h 76"/>
                <a:gd name="T36" fmla="*/ 81 w 89"/>
                <a:gd name="T37" fmla="*/ 21 h 76"/>
                <a:gd name="T38" fmla="*/ 81 w 89"/>
                <a:gd name="T39" fmla="*/ 31 h 76"/>
                <a:gd name="T40" fmla="*/ 44 w 89"/>
                <a:gd name="T41" fmla="*/ 41 h 76"/>
                <a:gd name="T42" fmla="*/ 8 w 89"/>
                <a:gd name="T43" fmla="*/ 31 h 76"/>
                <a:gd name="T44" fmla="*/ 8 w 89"/>
                <a:gd name="T45" fmla="*/ 21 h 76"/>
                <a:gd name="T46" fmla="*/ 25 w 89"/>
                <a:gd name="T47" fmla="*/ 21 h 76"/>
                <a:gd name="T48" fmla="*/ 8 w 89"/>
                <a:gd name="T49" fmla="*/ 67 h 76"/>
                <a:gd name="T50" fmla="*/ 8 w 89"/>
                <a:gd name="T51" fmla="*/ 39 h 76"/>
                <a:gd name="T52" fmla="*/ 44 w 89"/>
                <a:gd name="T53" fmla="*/ 50 h 76"/>
                <a:gd name="T54" fmla="*/ 81 w 89"/>
                <a:gd name="T55" fmla="*/ 39 h 76"/>
                <a:gd name="T56" fmla="*/ 81 w 89"/>
                <a:gd name="T57" fmla="*/ 67 h 76"/>
                <a:gd name="T58" fmla="*/ 8 w 89"/>
                <a:gd name="T59" fmla="*/ 6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9" h="76">
                  <a:moveTo>
                    <a:pt x="89" y="13"/>
                  </a:moveTo>
                  <a:cubicBezTo>
                    <a:pt x="68" y="13"/>
                    <a:pt x="68" y="13"/>
                    <a:pt x="68" y="13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8" y="2"/>
                    <a:pt x="66" y="0"/>
                    <a:pt x="64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0"/>
                    <a:pt x="21" y="2"/>
                    <a:pt x="21" y="4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89" y="76"/>
                    <a:pt x="89" y="76"/>
                    <a:pt x="89" y="76"/>
                  </a:cubicBezTo>
                  <a:lnTo>
                    <a:pt x="89" y="13"/>
                  </a:lnTo>
                  <a:close/>
                  <a:moveTo>
                    <a:pt x="29" y="8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29" y="13"/>
                    <a:pt x="29" y="13"/>
                    <a:pt x="29" y="13"/>
                  </a:cubicBezTo>
                  <a:lnTo>
                    <a:pt x="29" y="8"/>
                  </a:lnTo>
                  <a:close/>
                  <a:moveTo>
                    <a:pt x="25" y="21"/>
                  </a:moveTo>
                  <a:cubicBezTo>
                    <a:pt x="64" y="21"/>
                    <a:pt x="64" y="21"/>
                    <a:pt x="64" y="21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21"/>
                    <a:pt x="8" y="21"/>
                    <a:pt x="8" y="21"/>
                  </a:cubicBezTo>
                  <a:lnTo>
                    <a:pt x="25" y="21"/>
                  </a:lnTo>
                  <a:close/>
                  <a:moveTo>
                    <a:pt x="8" y="67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1" y="67"/>
                    <a:pt x="81" y="67"/>
                    <a:pt x="81" y="67"/>
                  </a:cubicBezTo>
                  <a:lnTo>
                    <a:pt x="8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id="{7BD4F64A-54AD-466F-A748-7A5D7D38D3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467" y="3682172"/>
              <a:ext cx="539999" cy="528802"/>
            </a:xfrm>
            <a:custGeom>
              <a:avLst/>
              <a:gdLst>
                <a:gd name="T0" fmla="*/ 192 w 192"/>
                <a:gd name="T1" fmla="*/ 0 h 192"/>
                <a:gd name="T2" fmla="*/ 0 w 192"/>
                <a:gd name="T3" fmla="*/ 0 h 192"/>
                <a:gd name="T4" fmla="*/ 0 w 192"/>
                <a:gd name="T5" fmla="*/ 192 h 192"/>
                <a:gd name="T6" fmla="*/ 53 w 192"/>
                <a:gd name="T7" fmla="*/ 192 h 192"/>
                <a:gd name="T8" fmla="*/ 53 w 192"/>
                <a:gd name="T9" fmla="*/ 192 h 192"/>
                <a:gd name="T10" fmla="*/ 53 w 192"/>
                <a:gd name="T11" fmla="*/ 192 h 192"/>
                <a:gd name="T12" fmla="*/ 192 w 192"/>
                <a:gd name="T13" fmla="*/ 192 h 192"/>
                <a:gd name="T14" fmla="*/ 192 w 192"/>
                <a:gd name="T15" fmla="*/ 0 h 192"/>
                <a:gd name="T16" fmla="*/ 8 w 192"/>
                <a:gd name="T17" fmla="*/ 182 h 192"/>
                <a:gd name="T18" fmla="*/ 60 w 192"/>
                <a:gd name="T19" fmla="*/ 131 h 192"/>
                <a:gd name="T20" fmla="*/ 62 w 192"/>
                <a:gd name="T21" fmla="*/ 129 h 192"/>
                <a:gd name="T22" fmla="*/ 66 w 192"/>
                <a:gd name="T23" fmla="*/ 126 h 192"/>
                <a:gd name="T24" fmla="*/ 107 w 192"/>
                <a:gd name="T25" fmla="*/ 126 h 192"/>
                <a:gd name="T26" fmla="*/ 108 w 192"/>
                <a:gd name="T27" fmla="*/ 126 h 192"/>
                <a:gd name="T28" fmla="*/ 115 w 192"/>
                <a:gd name="T29" fmla="*/ 128 h 192"/>
                <a:gd name="T30" fmla="*/ 115 w 192"/>
                <a:gd name="T31" fmla="*/ 135 h 192"/>
                <a:gd name="T32" fmla="*/ 113 w 192"/>
                <a:gd name="T33" fmla="*/ 136 h 192"/>
                <a:gd name="T34" fmla="*/ 108 w 192"/>
                <a:gd name="T35" fmla="*/ 137 h 192"/>
                <a:gd name="T36" fmla="*/ 107 w 192"/>
                <a:gd name="T37" fmla="*/ 136 h 192"/>
                <a:gd name="T38" fmla="*/ 70 w 192"/>
                <a:gd name="T39" fmla="*/ 136 h 192"/>
                <a:gd name="T40" fmla="*/ 70 w 192"/>
                <a:gd name="T41" fmla="*/ 145 h 192"/>
                <a:gd name="T42" fmla="*/ 107 w 192"/>
                <a:gd name="T43" fmla="*/ 145 h 192"/>
                <a:gd name="T44" fmla="*/ 108 w 192"/>
                <a:gd name="T45" fmla="*/ 145 h 192"/>
                <a:gd name="T46" fmla="*/ 112 w 192"/>
                <a:gd name="T47" fmla="*/ 145 h 192"/>
                <a:gd name="T48" fmla="*/ 117 w 192"/>
                <a:gd name="T49" fmla="*/ 144 h 192"/>
                <a:gd name="T50" fmla="*/ 133 w 192"/>
                <a:gd name="T51" fmla="*/ 132 h 192"/>
                <a:gd name="T52" fmla="*/ 161 w 192"/>
                <a:gd name="T53" fmla="*/ 104 h 192"/>
                <a:gd name="T54" fmla="*/ 162 w 192"/>
                <a:gd name="T55" fmla="*/ 103 h 192"/>
                <a:gd name="T56" fmla="*/ 167 w 192"/>
                <a:gd name="T57" fmla="*/ 101 h 192"/>
                <a:gd name="T58" fmla="*/ 169 w 192"/>
                <a:gd name="T59" fmla="*/ 103 h 192"/>
                <a:gd name="T60" fmla="*/ 169 w 192"/>
                <a:gd name="T61" fmla="*/ 110 h 192"/>
                <a:gd name="T62" fmla="*/ 155 w 192"/>
                <a:gd name="T63" fmla="*/ 124 h 192"/>
                <a:gd name="T64" fmla="*/ 126 w 192"/>
                <a:gd name="T65" fmla="*/ 153 h 192"/>
                <a:gd name="T66" fmla="*/ 125 w 192"/>
                <a:gd name="T67" fmla="*/ 153 h 192"/>
                <a:gd name="T68" fmla="*/ 113 w 192"/>
                <a:gd name="T69" fmla="*/ 159 h 192"/>
                <a:gd name="T70" fmla="*/ 75 w 192"/>
                <a:gd name="T71" fmla="*/ 159 h 192"/>
                <a:gd name="T72" fmla="*/ 50 w 192"/>
                <a:gd name="T73" fmla="*/ 184 h 192"/>
                <a:gd name="T74" fmla="*/ 8 w 192"/>
                <a:gd name="T75" fmla="*/ 184 h 192"/>
                <a:gd name="T76" fmla="*/ 8 w 192"/>
                <a:gd name="T77" fmla="*/ 182 h 192"/>
                <a:gd name="T78" fmla="*/ 184 w 192"/>
                <a:gd name="T79" fmla="*/ 184 h 192"/>
                <a:gd name="T80" fmla="*/ 62 w 192"/>
                <a:gd name="T81" fmla="*/ 184 h 192"/>
                <a:gd name="T82" fmla="*/ 79 w 192"/>
                <a:gd name="T83" fmla="*/ 167 h 192"/>
                <a:gd name="T84" fmla="*/ 113 w 192"/>
                <a:gd name="T85" fmla="*/ 167 h 192"/>
                <a:gd name="T86" fmla="*/ 131 w 192"/>
                <a:gd name="T87" fmla="*/ 158 h 192"/>
                <a:gd name="T88" fmla="*/ 132 w 192"/>
                <a:gd name="T89" fmla="*/ 158 h 192"/>
                <a:gd name="T90" fmla="*/ 161 w 192"/>
                <a:gd name="T91" fmla="*/ 130 h 192"/>
                <a:gd name="T92" fmla="*/ 175 w 192"/>
                <a:gd name="T93" fmla="*/ 116 h 192"/>
                <a:gd name="T94" fmla="*/ 176 w 192"/>
                <a:gd name="T95" fmla="*/ 97 h 192"/>
                <a:gd name="T96" fmla="*/ 167 w 192"/>
                <a:gd name="T97" fmla="*/ 93 h 192"/>
                <a:gd name="T98" fmla="*/ 156 w 192"/>
                <a:gd name="T99" fmla="*/ 97 h 192"/>
                <a:gd name="T100" fmla="*/ 155 w 192"/>
                <a:gd name="T101" fmla="*/ 98 h 192"/>
                <a:gd name="T102" fmla="*/ 127 w 192"/>
                <a:gd name="T103" fmla="*/ 126 h 192"/>
                <a:gd name="T104" fmla="*/ 124 w 192"/>
                <a:gd name="T105" fmla="*/ 129 h 192"/>
                <a:gd name="T106" fmla="*/ 122 w 192"/>
                <a:gd name="T107" fmla="*/ 124 h 192"/>
                <a:gd name="T108" fmla="*/ 107 w 192"/>
                <a:gd name="T109" fmla="*/ 118 h 192"/>
                <a:gd name="T110" fmla="*/ 66 w 192"/>
                <a:gd name="T111" fmla="*/ 118 h 192"/>
                <a:gd name="T112" fmla="*/ 56 w 192"/>
                <a:gd name="T113" fmla="*/ 123 h 192"/>
                <a:gd name="T114" fmla="*/ 54 w 192"/>
                <a:gd name="T115" fmla="*/ 125 h 192"/>
                <a:gd name="T116" fmla="*/ 8 w 192"/>
                <a:gd name="T117" fmla="*/ 171 h 192"/>
                <a:gd name="T118" fmla="*/ 8 w 192"/>
                <a:gd name="T119" fmla="*/ 8 h 192"/>
                <a:gd name="T120" fmla="*/ 184 w 192"/>
                <a:gd name="T121" fmla="*/ 8 h 192"/>
                <a:gd name="T122" fmla="*/ 184 w 192"/>
                <a:gd name="T123" fmla="*/ 18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192" y="192"/>
                    <a:pt x="192" y="192"/>
                    <a:pt x="192" y="192"/>
                  </a:cubicBezTo>
                  <a:lnTo>
                    <a:pt x="192" y="0"/>
                  </a:lnTo>
                  <a:close/>
                  <a:moveTo>
                    <a:pt x="8" y="182"/>
                  </a:moveTo>
                  <a:cubicBezTo>
                    <a:pt x="15" y="175"/>
                    <a:pt x="56" y="135"/>
                    <a:pt x="60" y="131"/>
                  </a:cubicBezTo>
                  <a:cubicBezTo>
                    <a:pt x="60" y="130"/>
                    <a:pt x="61" y="129"/>
                    <a:pt x="62" y="129"/>
                  </a:cubicBezTo>
                  <a:cubicBezTo>
                    <a:pt x="64" y="126"/>
                    <a:pt x="64" y="126"/>
                    <a:pt x="66" y="126"/>
                  </a:cubicBezTo>
                  <a:cubicBezTo>
                    <a:pt x="107" y="126"/>
                    <a:pt x="107" y="126"/>
                    <a:pt x="107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13" y="125"/>
                    <a:pt x="115" y="128"/>
                  </a:cubicBezTo>
                  <a:cubicBezTo>
                    <a:pt x="116" y="130"/>
                    <a:pt x="116" y="133"/>
                    <a:pt x="115" y="135"/>
                  </a:cubicBezTo>
                  <a:cubicBezTo>
                    <a:pt x="114" y="135"/>
                    <a:pt x="114" y="136"/>
                    <a:pt x="113" y="136"/>
                  </a:cubicBezTo>
                  <a:cubicBezTo>
                    <a:pt x="111" y="137"/>
                    <a:pt x="110" y="137"/>
                    <a:pt x="108" y="137"/>
                  </a:cubicBezTo>
                  <a:cubicBezTo>
                    <a:pt x="108" y="136"/>
                    <a:pt x="107" y="136"/>
                    <a:pt x="107" y="136"/>
                  </a:cubicBezTo>
                  <a:cubicBezTo>
                    <a:pt x="70" y="136"/>
                    <a:pt x="70" y="136"/>
                    <a:pt x="70" y="136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7" y="145"/>
                    <a:pt x="107" y="145"/>
                    <a:pt x="107" y="145"/>
                  </a:cubicBezTo>
                  <a:cubicBezTo>
                    <a:pt x="107" y="145"/>
                    <a:pt x="107" y="145"/>
                    <a:pt x="108" y="145"/>
                  </a:cubicBezTo>
                  <a:cubicBezTo>
                    <a:pt x="109" y="145"/>
                    <a:pt x="111" y="145"/>
                    <a:pt x="112" y="145"/>
                  </a:cubicBezTo>
                  <a:cubicBezTo>
                    <a:pt x="114" y="145"/>
                    <a:pt x="115" y="144"/>
                    <a:pt x="117" y="144"/>
                  </a:cubicBezTo>
                  <a:cubicBezTo>
                    <a:pt x="121" y="142"/>
                    <a:pt x="126" y="139"/>
                    <a:pt x="133" y="132"/>
                  </a:cubicBezTo>
                  <a:cubicBezTo>
                    <a:pt x="144" y="119"/>
                    <a:pt x="156" y="108"/>
                    <a:pt x="161" y="104"/>
                  </a:cubicBezTo>
                  <a:cubicBezTo>
                    <a:pt x="162" y="103"/>
                    <a:pt x="162" y="103"/>
                    <a:pt x="162" y="103"/>
                  </a:cubicBezTo>
                  <a:cubicBezTo>
                    <a:pt x="163" y="102"/>
                    <a:pt x="165" y="101"/>
                    <a:pt x="167" y="101"/>
                  </a:cubicBezTo>
                  <a:cubicBezTo>
                    <a:pt x="168" y="101"/>
                    <a:pt x="169" y="102"/>
                    <a:pt x="169" y="103"/>
                  </a:cubicBezTo>
                  <a:cubicBezTo>
                    <a:pt x="172" y="106"/>
                    <a:pt x="169" y="110"/>
                    <a:pt x="169" y="110"/>
                  </a:cubicBezTo>
                  <a:cubicBezTo>
                    <a:pt x="168" y="111"/>
                    <a:pt x="162" y="117"/>
                    <a:pt x="155" y="124"/>
                  </a:cubicBezTo>
                  <a:cubicBezTo>
                    <a:pt x="143" y="135"/>
                    <a:pt x="128" y="150"/>
                    <a:pt x="126" y="153"/>
                  </a:cubicBezTo>
                  <a:cubicBezTo>
                    <a:pt x="125" y="153"/>
                    <a:pt x="125" y="153"/>
                    <a:pt x="125" y="153"/>
                  </a:cubicBezTo>
                  <a:cubicBezTo>
                    <a:pt x="123" y="155"/>
                    <a:pt x="120" y="159"/>
                    <a:pt x="113" y="159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50" y="184"/>
                    <a:pt x="50" y="184"/>
                    <a:pt x="50" y="184"/>
                  </a:cubicBezTo>
                  <a:cubicBezTo>
                    <a:pt x="8" y="184"/>
                    <a:pt x="8" y="184"/>
                    <a:pt x="8" y="184"/>
                  </a:cubicBezTo>
                  <a:lnTo>
                    <a:pt x="8" y="182"/>
                  </a:lnTo>
                  <a:close/>
                  <a:moveTo>
                    <a:pt x="184" y="184"/>
                  </a:moveTo>
                  <a:cubicBezTo>
                    <a:pt x="62" y="184"/>
                    <a:pt x="62" y="184"/>
                    <a:pt x="62" y="184"/>
                  </a:cubicBezTo>
                  <a:cubicBezTo>
                    <a:pt x="79" y="167"/>
                    <a:pt x="79" y="167"/>
                    <a:pt x="79" y="167"/>
                  </a:cubicBezTo>
                  <a:cubicBezTo>
                    <a:pt x="113" y="167"/>
                    <a:pt x="113" y="167"/>
                    <a:pt x="113" y="167"/>
                  </a:cubicBezTo>
                  <a:cubicBezTo>
                    <a:pt x="123" y="167"/>
                    <a:pt x="129" y="161"/>
                    <a:pt x="131" y="158"/>
                  </a:cubicBezTo>
                  <a:cubicBezTo>
                    <a:pt x="132" y="158"/>
                    <a:pt x="132" y="158"/>
                    <a:pt x="132" y="158"/>
                  </a:cubicBezTo>
                  <a:cubicBezTo>
                    <a:pt x="134" y="156"/>
                    <a:pt x="149" y="141"/>
                    <a:pt x="161" y="130"/>
                  </a:cubicBezTo>
                  <a:cubicBezTo>
                    <a:pt x="168" y="123"/>
                    <a:pt x="174" y="117"/>
                    <a:pt x="175" y="116"/>
                  </a:cubicBezTo>
                  <a:cubicBezTo>
                    <a:pt x="178" y="112"/>
                    <a:pt x="181" y="104"/>
                    <a:pt x="176" y="97"/>
                  </a:cubicBezTo>
                  <a:cubicBezTo>
                    <a:pt x="174" y="95"/>
                    <a:pt x="171" y="93"/>
                    <a:pt x="167" y="93"/>
                  </a:cubicBezTo>
                  <a:cubicBezTo>
                    <a:pt x="163" y="93"/>
                    <a:pt x="158" y="95"/>
                    <a:pt x="156" y="97"/>
                  </a:cubicBezTo>
                  <a:cubicBezTo>
                    <a:pt x="155" y="98"/>
                    <a:pt x="155" y="98"/>
                    <a:pt x="155" y="98"/>
                  </a:cubicBezTo>
                  <a:cubicBezTo>
                    <a:pt x="150" y="102"/>
                    <a:pt x="138" y="114"/>
                    <a:pt x="127" y="126"/>
                  </a:cubicBezTo>
                  <a:cubicBezTo>
                    <a:pt x="126" y="127"/>
                    <a:pt x="125" y="128"/>
                    <a:pt x="124" y="129"/>
                  </a:cubicBezTo>
                  <a:cubicBezTo>
                    <a:pt x="123" y="128"/>
                    <a:pt x="123" y="126"/>
                    <a:pt x="122" y="124"/>
                  </a:cubicBezTo>
                  <a:cubicBezTo>
                    <a:pt x="119" y="118"/>
                    <a:pt x="111" y="117"/>
                    <a:pt x="107" y="118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1" y="118"/>
                    <a:pt x="58" y="120"/>
                    <a:pt x="56" y="123"/>
                  </a:cubicBezTo>
                  <a:cubicBezTo>
                    <a:pt x="55" y="124"/>
                    <a:pt x="55" y="124"/>
                    <a:pt x="54" y="125"/>
                  </a:cubicBezTo>
                  <a:cubicBezTo>
                    <a:pt x="51" y="128"/>
                    <a:pt x="22" y="157"/>
                    <a:pt x="8" y="17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84" y="8"/>
                    <a:pt x="184" y="8"/>
                    <a:pt x="184" y="8"/>
                  </a:cubicBezTo>
                  <a:lnTo>
                    <a:pt x="184" y="1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D61C55E-3C6A-48EA-8E3A-E4F3AF3A2A43}"/>
              </a:ext>
            </a:extLst>
          </p:cNvPr>
          <p:cNvGrpSpPr/>
          <p:nvPr/>
        </p:nvGrpSpPr>
        <p:grpSpPr>
          <a:xfrm>
            <a:off x="575787" y="2167830"/>
            <a:ext cx="4985455" cy="528803"/>
            <a:chOff x="575787" y="2167830"/>
            <a:chExt cx="4985455" cy="528803"/>
          </a:xfrm>
          <a:solidFill>
            <a:srgbClr val="013476"/>
          </a:solidFill>
        </p:grpSpPr>
        <p:sp>
          <p:nvSpPr>
            <p:cNvPr id="27" name="Rectangle: Diagonal Corners Snipped 26">
              <a:extLst>
                <a:ext uri="{FF2B5EF4-FFF2-40B4-BE49-F238E27FC236}">
                  <a16:creationId xmlns:a16="http://schemas.microsoft.com/office/drawing/2014/main" id="{A1A53D1A-2C00-43C0-80BE-8D094A90E47A}"/>
                </a:ext>
              </a:extLst>
            </p:cNvPr>
            <p:cNvSpPr/>
            <p:nvPr/>
          </p:nvSpPr>
          <p:spPr>
            <a:xfrm>
              <a:off x="1290320" y="2167831"/>
              <a:ext cx="4270922" cy="528802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pPr>
                <a:defRPr/>
              </a:pPr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  <a:sym typeface="Georgia"/>
                </a:rPr>
                <a:t>Πράσινη μετάβαση</a:t>
              </a:r>
              <a:endParaRPr lang="en-GB" sz="1600" b="1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</a:endParaRPr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15F654EB-DFC4-414A-BA48-FCEC3362834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75787" y="2167830"/>
              <a:ext cx="539999" cy="528802"/>
            </a:xfrm>
            <a:custGeom>
              <a:avLst/>
              <a:gdLst>
                <a:gd name="T0" fmla="*/ 0 w 346"/>
                <a:gd name="T1" fmla="*/ 0 h 346"/>
                <a:gd name="T2" fmla="*/ 0 w 346"/>
                <a:gd name="T3" fmla="*/ 346 h 346"/>
                <a:gd name="T4" fmla="*/ 346 w 346"/>
                <a:gd name="T5" fmla="*/ 346 h 346"/>
                <a:gd name="T6" fmla="*/ 346 w 346"/>
                <a:gd name="T7" fmla="*/ 0 h 346"/>
                <a:gd name="T8" fmla="*/ 0 w 346"/>
                <a:gd name="T9" fmla="*/ 0 h 346"/>
                <a:gd name="T10" fmla="*/ 115 w 346"/>
                <a:gd name="T11" fmla="*/ 113 h 346"/>
                <a:gd name="T12" fmla="*/ 147 w 346"/>
                <a:gd name="T13" fmla="*/ 85 h 346"/>
                <a:gd name="T14" fmla="*/ 147 w 346"/>
                <a:gd name="T15" fmla="*/ 187 h 346"/>
                <a:gd name="T16" fmla="*/ 94 w 346"/>
                <a:gd name="T17" fmla="*/ 240 h 346"/>
                <a:gd name="T18" fmla="*/ 94 w 346"/>
                <a:gd name="T19" fmla="*/ 136 h 346"/>
                <a:gd name="T20" fmla="*/ 115 w 346"/>
                <a:gd name="T21" fmla="*/ 113 h 346"/>
                <a:gd name="T22" fmla="*/ 318 w 346"/>
                <a:gd name="T23" fmla="*/ 16 h 346"/>
                <a:gd name="T24" fmla="*/ 230 w 346"/>
                <a:gd name="T25" fmla="*/ 104 h 346"/>
                <a:gd name="T26" fmla="*/ 230 w 346"/>
                <a:gd name="T27" fmla="*/ 39 h 346"/>
                <a:gd name="T28" fmla="*/ 318 w 346"/>
                <a:gd name="T29" fmla="*/ 16 h 346"/>
                <a:gd name="T30" fmla="*/ 216 w 346"/>
                <a:gd name="T31" fmla="*/ 119 h 346"/>
                <a:gd name="T32" fmla="*/ 162 w 346"/>
                <a:gd name="T33" fmla="*/ 172 h 346"/>
                <a:gd name="T34" fmla="*/ 162 w 346"/>
                <a:gd name="T35" fmla="*/ 74 h 346"/>
                <a:gd name="T36" fmla="*/ 216 w 346"/>
                <a:gd name="T37" fmla="*/ 45 h 346"/>
                <a:gd name="T38" fmla="*/ 216 w 346"/>
                <a:gd name="T39" fmla="*/ 119 h 346"/>
                <a:gd name="T40" fmla="*/ 79 w 346"/>
                <a:gd name="T41" fmla="*/ 255 h 346"/>
                <a:gd name="T42" fmla="*/ 17 w 346"/>
                <a:gd name="T43" fmla="*/ 318 h 346"/>
                <a:gd name="T44" fmla="*/ 79 w 346"/>
                <a:gd name="T45" fmla="*/ 156 h 346"/>
                <a:gd name="T46" fmla="*/ 79 w 346"/>
                <a:gd name="T47" fmla="*/ 255 h 346"/>
                <a:gd name="T48" fmla="*/ 90 w 346"/>
                <a:gd name="T49" fmla="*/ 266 h 346"/>
                <a:gd name="T50" fmla="*/ 191 w 346"/>
                <a:gd name="T51" fmla="*/ 266 h 346"/>
                <a:gd name="T52" fmla="*/ 26 w 346"/>
                <a:gd name="T53" fmla="*/ 329 h 346"/>
                <a:gd name="T54" fmla="*/ 90 w 346"/>
                <a:gd name="T55" fmla="*/ 266 h 346"/>
                <a:gd name="T56" fmla="*/ 210 w 346"/>
                <a:gd name="T57" fmla="*/ 251 h 346"/>
                <a:gd name="T58" fmla="*/ 105 w 346"/>
                <a:gd name="T59" fmla="*/ 251 h 346"/>
                <a:gd name="T60" fmla="*/ 158 w 346"/>
                <a:gd name="T61" fmla="*/ 198 h 346"/>
                <a:gd name="T62" fmla="*/ 261 w 346"/>
                <a:gd name="T63" fmla="*/ 198 h 346"/>
                <a:gd name="T64" fmla="*/ 231 w 346"/>
                <a:gd name="T65" fmla="*/ 232 h 346"/>
                <a:gd name="T66" fmla="*/ 210 w 346"/>
                <a:gd name="T67" fmla="*/ 251 h 346"/>
                <a:gd name="T68" fmla="*/ 271 w 346"/>
                <a:gd name="T69" fmla="*/ 183 h 346"/>
                <a:gd name="T70" fmla="*/ 173 w 346"/>
                <a:gd name="T71" fmla="*/ 183 h 346"/>
                <a:gd name="T72" fmla="*/ 226 w 346"/>
                <a:gd name="T73" fmla="*/ 130 h 346"/>
                <a:gd name="T74" fmla="*/ 300 w 346"/>
                <a:gd name="T75" fmla="*/ 130 h 346"/>
                <a:gd name="T76" fmla="*/ 271 w 346"/>
                <a:gd name="T77" fmla="*/ 183 h 346"/>
                <a:gd name="T78" fmla="*/ 306 w 346"/>
                <a:gd name="T79" fmla="*/ 115 h 346"/>
                <a:gd name="T80" fmla="*/ 241 w 346"/>
                <a:gd name="T81" fmla="*/ 115 h 346"/>
                <a:gd name="T82" fmla="*/ 330 w 346"/>
                <a:gd name="T83" fmla="*/ 26 h 346"/>
                <a:gd name="T84" fmla="*/ 306 w 346"/>
                <a:gd name="T85" fmla="*/ 115 h 346"/>
                <a:gd name="T86" fmla="*/ 256 w 346"/>
                <a:gd name="T87" fmla="*/ 14 h 346"/>
                <a:gd name="T88" fmla="*/ 105 w 346"/>
                <a:gd name="T89" fmla="*/ 103 h 346"/>
                <a:gd name="T90" fmla="*/ 80 w 346"/>
                <a:gd name="T91" fmla="*/ 130 h 346"/>
                <a:gd name="T92" fmla="*/ 79 w 346"/>
                <a:gd name="T93" fmla="*/ 130 h 346"/>
                <a:gd name="T94" fmla="*/ 79 w 346"/>
                <a:gd name="T95" fmla="*/ 131 h 346"/>
                <a:gd name="T96" fmla="*/ 15 w 346"/>
                <a:gd name="T97" fmla="*/ 257 h 346"/>
                <a:gd name="T98" fmla="*/ 15 w 346"/>
                <a:gd name="T99" fmla="*/ 14 h 346"/>
                <a:gd name="T100" fmla="*/ 256 w 346"/>
                <a:gd name="T101" fmla="*/ 14 h 346"/>
                <a:gd name="T102" fmla="*/ 90 w 346"/>
                <a:gd name="T103" fmla="*/ 331 h 346"/>
                <a:gd name="T104" fmla="*/ 242 w 346"/>
                <a:gd name="T105" fmla="*/ 242 h 346"/>
                <a:gd name="T106" fmla="*/ 331 w 346"/>
                <a:gd name="T107" fmla="*/ 88 h 346"/>
                <a:gd name="T108" fmla="*/ 331 w 346"/>
                <a:gd name="T109" fmla="*/ 331 h 346"/>
                <a:gd name="T110" fmla="*/ 90 w 346"/>
                <a:gd name="T111" fmla="*/ 331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6" h="346">
                  <a:moveTo>
                    <a:pt x="0" y="0"/>
                  </a:moveTo>
                  <a:cubicBezTo>
                    <a:pt x="0" y="346"/>
                    <a:pt x="0" y="346"/>
                    <a:pt x="0" y="346"/>
                  </a:cubicBezTo>
                  <a:cubicBezTo>
                    <a:pt x="346" y="346"/>
                    <a:pt x="346" y="346"/>
                    <a:pt x="346" y="346"/>
                  </a:cubicBezTo>
                  <a:cubicBezTo>
                    <a:pt x="346" y="0"/>
                    <a:pt x="346" y="0"/>
                    <a:pt x="346" y="0"/>
                  </a:cubicBezTo>
                  <a:lnTo>
                    <a:pt x="0" y="0"/>
                  </a:lnTo>
                  <a:close/>
                  <a:moveTo>
                    <a:pt x="115" y="113"/>
                  </a:moveTo>
                  <a:cubicBezTo>
                    <a:pt x="126" y="103"/>
                    <a:pt x="136" y="93"/>
                    <a:pt x="147" y="85"/>
                  </a:cubicBezTo>
                  <a:cubicBezTo>
                    <a:pt x="147" y="187"/>
                    <a:pt x="147" y="187"/>
                    <a:pt x="147" y="187"/>
                  </a:cubicBezTo>
                  <a:cubicBezTo>
                    <a:pt x="94" y="240"/>
                    <a:pt x="94" y="240"/>
                    <a:pt x="94" y="24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101" y="129"/>
                    <a:pt x="108" y="121"/>
                    <a:pt x="115" y="113"/>
                  </a:cubicBezTo>
                  <a:close/>
                  <a:moveTo>
                    <a:pt x="318" y="16"/>
                  </a:moveTo>
                  <a:cubicBezTo>
                    <a:pt x="230" y="104"/>
                    <a:pt x="230" y="104"/>
                    <a:pt x="230" y="104"/>
                  </a:cubicBezTo>
                  <a:cubicBezTo>
                    <a:pt x="230" y="39"/>
                    <a:pt x="230" y="39"/>
                    <a:pt x="230" y="39"/>
                  </a:cubicBezTo>
                  <a:cubicBezTo>
                    <a:pt x="267" y="25"/>
                    <a:pt x="299" y="19"/>
                    <a:pt x="318" y="16"/>
                  </a:cubicBezTo>
                  <a:close/>
                  <a:moveTo>
                    <a:pt x="216" y="119"/>
                  </a:moveTo>
                  <a:cubicBezTo>
                    <a:pt x="162" y="172"/>
                    <a:pt x="162" y="172"/>
                    <a:pt x="162" y="172"/>
                  </a:cubicBezTo>
                  <a:cubicBezTo>
                    <a:pt x="162" y="74"/>
                    <a:pt x="162" y="74"/>
                    <a:pt x="162" y="74"/>
                  </a:cubicBezTo>
                  <a:cubicBezTo>
                    <a:pt x="180" y="62"/>
                    <a:pt x="198" y="53"/>
                    <a:pt x="216" y="45"/>
                  </a:cubicBezTo>
                  <a:lnTo>
                    <a:pt x="216" y="119"/>
                  </a:lnTo>
                  <a:close/>
                  <a:moveTo>
                    <a:pt x="79" y="255"/>
                  </a:moveTo>
                  <a:cubicBezTo>
                    <a:pt x="17" y="318"/>
                    <a:pt x="17" y="318"/>
                    <a:pt x="17" y="318"/>
                  </a:cubicBezTo>
                  <a:cubicBezTo>
                    <a:pt x="21" y="285"/>
                    <a:pt x="36" y="218"/>
                    <a:pt x="79" y="156"/>
                  </a:cubicBezTo>
                  <a:lnTo>
                    <a:pt x="79" y="255"/>
                  </a:lnTo>
                  <a:close/>
                  <a:moveTo>
                    <a:pt x="90" y="266"/>
                  </a:moveTo>
                  <a:cubicBezTo>
                    <a:pt x="191" y="266"/>
                    <a:pt x="191" y="266"/>
                    <a:pt x="191" y="266"/>
                  </a:cubicBezTo>
                  <a:cubicBezTo>
                    <a:pt x="127" y="311"/>
                    <a:pt x="59" y="325"/>
                    <a:pt x="26" y="329"/>
                  </a:cubicBezTo>
                  <a:lnTo>
                    <a:pt x="90" y="266"/>
                  </a:lnTo>
                  <a:close/>
                  <a:moveTo>
                    <a:pt x="210" y="251"/>
                  </a:moveTo>
                  <a:cubicBezTo>
                    <a:pt x="105" y="251"/>
                    <a:pt x="105" y="251"/>
                    <a:pt x="105" y="251"/>
                  </a:cubicBezTo>
                  <a:cubicBezTo>
                    <a:pt x="158" y="198"/>
                    <a:pt x="158" y="198"/>
                    <a:pt x="158" y="198"/>
                  </a:cubicBezTo>
                  <a:cubicBezTo>
                    <a:pt x="261" y="198"/>
                    <a:pt x="261" y="198"/>
                    <a:pt x="261" y="198"/>
                  </a:cubicBezTo>
                  <a:cubicBezTo>
                    <a:pt x="252" y="209"/>
                    <a:pt x="242" y="221"/>
                    <a:pt x="231" y="232"/>
                  </a:cubicBezTo>
                  <a:cubicBezTo>
                    <a:pt x="224" y="239"/>
                    <a:pt x="217" y="245"/>
                    <a:pt x="210" y="251"/>
                  </a:cubicBezTo>
                  <a:close/>
                  <a:moveTo>
                    <a:pt x="271" y="183"/>
                  </a:moveTo>
                  <a:cubicBezTo>
                    <a:pt x="173" y="183"/>
                    <a:pt x="173" y="183"/>
                    <a:pt x="173" y="183"/>
                  </a:cubicBezTo>
                  <a:cubicBezTo>
                    <a:pt x="226" y="130"/>
                    <a:pt x="226" y="130"/>
                    <a:pt x="226" y="130"/>
                  </a:cubicBezTo>
                  <a:cubicBezTo>
                    <a:pt x="300" y="130"/>
                    <a:pt x="300" y="130"/>
                    <a:pt x="300" y="130"/>
                  </a:cubicBezTo>
                  <a:cubicBezTo>
                    <a:pt x="293" y="147"/>
                    <a:pt x="283" y="165"/>
                    <a:pt x="271" y="183"/>
                  </a:cubicBezTo>
                  <a:close/>
                  <a:moveTo>
                    <a:pt x="306" y="115"/>
                  </a:moveTo>
                  <a:cubicBezTo>
                    <a:pt x="241" y="115"/>
                    <a:pt x="241" y="115"/>
                    <a:pt x="241" y="115"/>
                  </a:cubicBezTo>
                  <a:cubicBezTo>
                    <a:pt x="330" y="26"/>
                    <a:pt x="330" y="26"/>
                    <a:pt x="330" y="26"/>
                  </a:cubicBezTo>
                  <a:cubicBezTo>
                    <a:pt x="327" y="45"/>
                    <a:pt x="321" y="78"/>
                    <a:pt x="306" y="115"/>
                  </a:cubicBezTo>
                  <a:close/>
                  <a:moveTo>
                    <a:pt x="256" y="14"/>
                  </a:moveTo>
                  <a:cubicBezTo>
                    <a:pt x="211" y="28"/>
                    <a:pt x="154" y="53"/>
                    <a:pt x="105" y="103"/>
                  </a:cubicBezTo>
                  <a:cubicBezTo>
                    <a:pt x="96" y="112"/>
                    <a:pt x="88" y="121"/>
                    <a:pt x="80" y="130"/>
                  </a:cubicBezTo>
                  <a:cubicBezTo>
                    <a:pt x="79" y="130"/>
                    <a:pt x="79" y="130"/>
                    <a:pt x="79" y="130"/>
                  </a:cubicBezTo>
                  <a:cubicBezTo>
                    <a:pt x="79" y="131"/>
                    <a:pt x="79" y="131"/>
                    <a:pt x="79" y="131"/>
                  </a:cubicBezTo>
                  <a:cubicBezTo>
                    <a:pt x="45" y="174"/>
                    <a:pt x="26" y="219"/>
                    <a:pt x="15" y="257"/>
                  </a:cubicBezTo>
                  <a:cubicBezTo>
                    <a:pt x="15" y="14"/>
                    <a:pt x="15" y="14"/>
                    <a:pt x="15" y="14"/>
                  </a:cubicBezTo>
                  <a:lnTo>
                    <a:pt x="256" y="14"/>
                  </a:lnTo>
                  <a:close/>
                  <a:moveTo>
                    <a:pt x="90" y="331"/>
                  </a:moveTo>
                  <a:cubicBezTo>
                    <a:pt x="136" y="317"/>
                    <a:pt x="192" y="292"/>
                    <a:pt x="242" y="242"/>
                  </a:cubicBezTo>
                  <a:cubicBezTo>
                    <a:pt x="292" y="192"/>
                    <a:pt x="318" y="134"/>
                    <a:pt x="331" y="88"/>
                  </a:cubicBezTo>
                  <a:cubicBezTo>
                    <a:pt x="331" y="331"/>
                    <a:pt x="331" y="331"/>
                    <a:pt x="331" y="331"/>
                  </a:cubicBezTo>
                  <a:lnTo>
                    <a:pt x="90" y="33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85725" tIns="42863" rIns="85725" bIns="428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0DF95A59-0C2B-4E0E-8703-D21553785D21}"/>
              </a:ext>
            </a:extLst>
          </p:cNvPr>
          <p:cNvSpPr/>
          <p:nvPr/>
        </p:nvSpPr>
        <p:spPr>
          <a:xfrm>
            <a:off x="6459698" y="2167830"/>
            <a:ext cx="4688323" cy="26018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44000" tIns="31159" rIns="62335" bIns="31159" anchor="ctr" anchorCtr="0">
            <a:noAutofit/>
          </a:bodyPr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Αποκλειστικά με κριτήρια της αγοράς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Μέγιστη κρατική χρηματοδότηση 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50%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της αξίας του έργου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μειώνοντας το κεφαλαιακό κόστος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Χρηματοδοτική συμμετοχή τραπεζών και επενδυτών 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τουλάχιστον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30%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και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20%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αντιστοίχως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7FF8C4F8-37D9-4EA1-A188-1D3FB41E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288056"/>
            <a:ext cx="11808952" cy="1002873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Δάνεια από τον Μηχανισμό Ανάκαμψης και Ανθεκτικότητας για τη χρηματοδότηση ιδιωτικών επενδύσεων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23671C4A-421E-4EEE-9688-88A3A2A171EB}"/>
              </a:ext>
            </a:extLst>
          </p:cNvPr>
          <p:cNvSpPr txBox="1">
            <a:spLocks/>
          </p:cNvSpPr>
          <p:nvPr/>
        </p:nvSpPr>
        <p:spPr bwMode="gray">
          <a:xfrm>
            <a:off x="6459699" y="1508743"/>
            <a:ext cx="4688323" cy="302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 lvl="0">
              <a:defRPr lang="en-US"/>
            </a:defPPr>
            <a:lvl1pPr indent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 b="1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defRPr>
            </a:lvl1pPr>
            <a:lvl2pPr marL="198000" indent="0">
              <a:lnSpc>
                <a:spcPct val="90000"/>
              </a:lnSpc>
              <a:spcBef>
                <a:spcPts val="600"/>
              </a:spcBef>
              <a:buFontTx/>
              <a:buNone/>
              <a:defRPr sz="1600" b="0"/>
            </a:lvl2pPr>
            <a:lvl3pPr marL="378612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/>
            </a:lvl3pPr>
            <a:lvl4pPr marL="558612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/>
            </a:lvl4pPr>
            <a:lvl5pPr marL="558612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1600" b="0"/>
            </a:lvl5pPr>
            <a:lvl6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6pPr>
            <a:lvl7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l-GR" sz="1600" dirty="0"/>
              <a:t>Χωρίς περιττές γραφειοκρατικές παρεμβάσεις στην επιλογή και χρηματοδότηση των έργων</a:t>
            </a:r>
            <a:endParaRPr lang="en-GB" sz="1600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14BA7D7-0506-496A-9C65-0EB4C65175C0}"/>
              </a:ext>
            </a:extLst>
          </p:cNvPr>
          <p:cNvGrpSpPr/>
          <p:nvPr/>
        </p:nvGrpSpPr>
        <p:grpSpPr>
          <a:xfrm>
            <a:off x="534833" y="5372490"/>
            <a:ext cx="5012089" cy="539999"/>
            <a:chOff x="534833" y="5372490"/>
            <a:chExt cx="5012089" cy="539999"/>
          </a:xfrm>
          <a:solidFill>
            <a:srgbClr val="013476"/>
          </a:solidFill>
        </p:grpSpPr>
        <p:sp>
          <p:nvSpPr>
            <p:cNvPr id="21" name="Rectangle: Diagonal Corners Snipped 20">
              <a:extLst>
                <a:ext uri="{FF2B5EF4-FFF2-40B4-BE49-F238E27FC236}">
                  <a16:creationId xmlns:a16="http://schemas.microsoft.com/office/drawing/2014/main" id="{77DD2007-0284-48F4-87C2-75F22F017D33}"/>
                </a:ext>
              </a:extLst>
            </p:cNvPr>
            <p:cNvSpPr/>
            <p:nvPr/>
          </p:nvSpPr>
          <p:spPr>
            <a:xfrm>
              <a:off x="1290320" y="5372883"/>
              <a:ext cx="4256602" cy="526815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500" b="1" dirty="0">
                  <a:solidFill>
                    <a:srgbClr val="F8F8F8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Οικονομίες κλίμακας μέσω επιχειρηματικών συνεργασιών, εξαγορών και συγχωνεύσεων </a:t>
              </a:r>
              <a:endParaRPr lang="en-GB" sz="1500" b="1" dirty="0">
                <a:solidFill>
                  <a:srgbClr val="F8F8F8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199">
              <a:extLst>
                <a:ext uri="{FF2B5EF4-FFF2-40B4-BE49-F238E27FC236}">
                  <a16:creationId xmlns:a16="http://schemas.microsoft.com/office/drawing/2014/main" id="{8AC988C1-24F4-4E98-A779-70DFD9DB1C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467" y="5372883"/>
              <a:ext cx="539999" cy="528802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2866" tIns="36433" rIns="72866" bIns="3643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7286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pic>
          <p:nvPicPr>
            <p:cNvPr id="36" name="Graphic 35" descr="Upward trend">
              <a:extLst>
                <a:ext uri="{FF2B5EF4-FFF2-40B4-BE49-F238E27FC236}">
                  <a16:creationId xmlns:a16="http://schemas.microsoft.com/office/drawing/2014/main" id="{AE004B5F-8F86-4509-A141-6E384A9FE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4833" y="5372490"/>
              <a:ext cx="539999" cy="539999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C97AB12-8EE1-480A-A9D6-7CCCA9C205E9}"/>
              </a:ext>
            </a:extLst>
          </p:cNvPr>
          <p:cNvGrpSpPr/>
          <p:nvPr/>
        </p:nvGrpSpPr>
        <p:grpSpPr>
          <a:xfrm>
            <a:off x="561467" y="4562830"/>
            <a:ext cx="4985455" cy="540000"/>
            <a:chOff x="561467" y="4521732"/>
            <a:chExt cx="4985455" cy="540000"/>
          </a:xfrm>
          <a:solidFill>
            <a:srgbClr val="013476"/>
          </a:solidFill>
        </p:grpSpPr>
        <p:sp>
          <p:nvSpPr>
            <p:cNvPr id="14" name="Rectangle: Diagonal Corners Snipped 13">
              <a:extLst>
                <a:ext uri="{FF2B5EF4-FFF2-40B4-BE49-F238E27FC236}">
                  <a16:creationId xmlns:a16="http://schemas.microsoft.com/office/drawing/2014/main" id="{A0C3F80C-0E0A-4F36-A957-F90FFA6954EF}"/>
                </a:ext>
              </a:extLst>
            </p:cNvPr>
            <p:cNvSpPr/>
            <p:nvPr/>
          </p:nvSpPr>
          <p:spPr>
            <a:xfrm>
              <a:off x="1290320" y="4534917"/>
              <a:ext cx="4256602" cy="526815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Καινοτομία</a:t>
              </a:r>
            </a:p>
          </p:txBody>
        </p:sp>
        <p:sp>
          <p:nvSpPr>
            <p:cNvPr id="47" name="Freeform 28">
              <a:extLst>
                <a:ext uri="{FF2B5EF4-FFF2-40B4-BE49-F238E27FC236}">
                  <a16:creationId xmlns:a16="http://schemas.microsoft.com/office/drawing/2014/main" id="{CC4F002D-143E-42D7-8906-7BE66AD7EE0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1467" y="4521732"/>
              <a:ext cx="540000" cy="540000"/>
            </a:xfrm>
            <a:custGeom>
              <a:avLst/>
              <a:gdLst>
                <a:gd name="T0" fmla="*/ 0 w 346"/>
                <a:gd name="T1" fmla="*/ 346 h 346"/>
                <a:gd name="T2" fmla="*/ 346 w 346"/>
                <a:gd name="T3" fmla="*/ 0 h 346"/>
                <a:gd name="T4" fmla="*/ 117 w 346"/>
                <a:gd name="T5" fmla="*/ 90 h 346"/>
                <a:gd name="T6" fmla="*/ 164 w 346"/>
                <a:gd name="T7" fmla="*/ 90 h 346"/>
                <a:gd name="T8" fmla="*/ 117 w 346"/>
                <a:gd name="T9" fmla="*/ 90 h 346"/>
                <a:gd name="T10" fmla="*/ 217 w 346"/>
                <a:gd name="T11" fmla="*/ 332 h 346"/>
                <a:gd name="T12" fmla="*/ 278 w 346"/>
                <a:gd name="T13" fmla="*/ 246 h 346"/>
                <a:gd name="T14" fmla="*/ 309 w 346"/>
                <a:gd name="T15" fmla="*/ 97 h 346"/>
                <a:gd name="T16" fmla="*/ 232 w 346"/>
                <a:gd name="T17" fmla="*/ 97 h 346"/>
                <a:gd name="T18" fmla="*/ 263 w 346"/>
                <a:gd name="T19" fmla="*/ 239 h 346"/>
                <a:gd name="T20" fmla="*/ 202 w 346"/>
                <a:gd name="T21" fmla="*/ 332 h 346"/>
                <a:gd name="T22" fmla="*/ 185 w 346"/>
                <a:gd name="T23" fmla="*/ 259 h 346"/>
                <a:gd name="T24" fmla="*/ 213 w 346"/>
                <a:gd name="T25" fmla="*/ 198 h 346"/>
                <a:gd name="T26" fmla="*/ 205 w 346"/>
                <a:gd name="T27" fmla="*/ 123 h 346"/>
                <a:gd name="T28" fmla="*/ 198 w 346"/>
                <a:gd name="T29" fmla="*/ 198 h 346"/>
                <a:gd name="T30" fmla="*/ 170 w 346"/>
                <a:gd name="T31" fmla="*/ 252 h 346"/>
                <a:gd name="T32" fmla="*/ 153 w 346"/>
                <a:gd name="T33" fmla="*/ 332 h 346"/>
                <a:gd name="T34" fmla="*/ 179 w 346"/>
                <a:gd name="T35" fmla="*/ 90 h 346"/>
                <a:gd name="T36" fmla="*/ 102 w 346"/>
                <a:gd name="T37" fmla="*/ 90 h 346"/>
                <a:gd name="T38" fmla="*/ 138 w 346"/>
                <a:gd name="T39" fmla="*/ 332 h 346"/>
                <a:gd name="T40" fmla="*/ 121 w 346"/>
                <a:gd name="T41" fmla="*/ 237 h 346"/>
                <a:gd name="T42" fmla="*/ 114 w 346"/>
                <a:gd name="T43" fmla="*/ 163 h 346"/>
                <a:gd name="T44" fmla="*/ 38 w 346"/>
                <a:gd name="T45" fmla="*/ 163 h 346"/>
                <a:gd name="T46" fmla="*/ 106 w 346"/>
                <a:gd name="T47" fmla="*/ 242 h 346"/>
                <a:gd name="T48" fmla="*/ 15 w 346"/>
                <a:gd name="T49" fmla="*/ 332 h 346"/>
                <a:gd name="T50" fmla="*/ 331 w 346"/>
                <a:gd name="T51" fmla="*/ 15 h 346"/>
                <a:gd name="T52" fmla="*/ 270 w 346"/>
                <a:gd name="T53" fmla="*/ 120 h 346"/>
                <a:gd name="T54" fmla="*/ 270 w 346"/>
                <a:gd name="T55" fmla="*/ 73 h 346"/>
                <a:gd name="T56" fmla="*/ 270 w 346"/>
                <a:gd name="T57" fmla="*/ 120 h 346"/>
                <a:gd name="T58" fmla="*/ 182 w 346"/>
                <a:gd name="T59" fmla="*/ 161 h 346"/>
                <a:gd name="T60" fmla="*/ 229 w 346"/>
                <a:gd name="T61" fmla="*/ 161 h 346"/>
                <a:gd name="T62" fmla="*/ 52 w 346"/>
                <a:gd name="T63" fmla="*/ 163 h 346"/>
                <a:gd name="T64" fmla="*/ 99 w 346"/>
                <a:gd name="T65" fmla="*/ 163 h 346"/>
                <a:gd name="T66" fmla="*/ 52 w 346"/>
                <a:gd name="T67" fmla="*/ 163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6" h="346">
                  <a:moveTo>
                    <a:pt x="0" y="0"/>
                  </a:moveTo>
                  <a:cubicBezTo>
                    <a:pt x="0" y="346"/>
                    <a:pt x="0" y="346"/>
                    <a:pt x="0" y="346"/>
                  </a:cubicBezTo>
                  <a:cubicBezTo>
                    <a:pt x="346" y="346"/>
                    <a:pt x="346" y="346"/>
                    <a:pt x="346" y="346"/>
                  </a:cubicBezTo>
                  <a:cubicBezTo>
                    <a:pt x="346" y="0"/>
                    <a:pt x="346" y="0"/>
                    <a:pt x="346" y="0"/>
                  </a:cubicBezTo>
                  <a:lnTo>
                    <a:pt x="0" y="0"/>
                  </a:lnTo>
                  <a:close/>
                  <a:moveTo>
                    <a:pt x="117" y="90"/>
                  </a:moveTo>
                  <a:cubicBezTo>
                    <a:pt x="117" y="77"/>
                    <a:pt x="128" y="67"/>
                    <a:pt x="141" y="67"/>
                  </a:cubicBezTo>
                  <a:cubicBezTo>
                    <a:pt x="153" y="67"/>
                    <a:pt x="164" y="77"/>
                    <a:pt x="164" y="90"/>
                  </a:cubicBezTo>
                  <a:cubicBezTo>
                    <a:pt x="164" y="103"/>
                    <a:pt x="153" y="113"/>
                    <a:pt x="141" y="113"/>
                  </a:cubicBezTo>
                  <a:cubicBezTo>
                    <a:pt x="128" y="113"/>
                    <a:pt x="117" y="103"/>
                    <a:pt x="117" y="90"/>
                  </a:cubicBezTo>
                  <a:close/>
                  <a:moveTo>
                    <a:pt x="331" y="332"/>
                  </a:moveTo>
                  <a:cubicBezTo>
                    <a:pt x="217" y="332"/>
                    <a:pt x="217" y="332"/>
                    <a:pt x="217" y="332"/>
                  </a:cubicBezTo>
                  <a:cubicBezTo>
                    <a:pt x="217" y="296"/>
                    <a:pt x="217" y="296"/>
                    <a:pt x="217" y="29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78" y="134"/>
                    <a:pt x="278" y="134"/>
                    <a:pt x="278" y="134"/>
                  </a:cubicBezTo>
                  <a:cubicBezTo>
                    <a:pt x="295" y="131"/>
                    <a:pt x="309" y="115"/>
                    <a:pt x="309" y="97"/>
                  </a:cubicBezTo>
                  <a:cubicBezTo>
                    <a:pt x="309" y="76"/>
                    <a:pt x="291" y="59"/>
                    <a:pt x="270" y="59"/>
                  </a:cubicBezTo>
                  <a:cubicBezTo>
                    <a:pt x="249" y="59"/>
                    <a:pt x="232" y="76"/>
                    <a:pt x="232" y="97"/>
                  </a:cubicBezTo>
                  <a:cubicBezTo>
                    <a:pt x="232" y="115"/>
                    <a:pt x="245" y="131"/>
                    <a:pt x="263" y="134"/>
                  </a:cubicBezTo>
                  <a:cubicBezTo>
                    <a:pt x="263" y="239"/>
                    <a:pt x="263" y="239"/>
                    <a:pt x="263" y="239"/>
                  </a:cubicBezTo>
                  <a:cubicBezTo>
                    <a:pt x="202" y="289"/>
                    <a:pt x="202" y="289"/>
                    <a:pt x="202" y="289"/>
                  </a:cubicBezTo>
                  <a:cubicBezTo>
                    <a:pt x="202" y="332"/>
                    <a:pt x="202" y="332"/>
                    <a:pt x="202" y="332"/>
                  </a:cubicBezTo>
                  <a:cubicBezTo>
                    <a:pt x="185" y="332"/>
                    <a:pt x="185" y="332"/>
                    <a:pt x="185" y="332"/>
                  </a:cubicBezTo>
                  <a:cubicBezTo>
                    <a:pt x="185" y="259"/>
                    <a:pt x="185" y="259"/>
                    <a:pt x="185" y="259"/>
                  </a:cubicBezTo>
                  <a:cubicBezTo>
                    <a:pt x="213" y="235"/>
                    <a:pt x="213" y="235"/>
                    <a:pt x="213" y="235"/>
                  </a:cubicBezTo>
                  <a:cubicBezTo>
                    <a:pt x="213" y="198"/>
                    <a:pt x="213" y="198"/>
                    <a:pt x="213" y="198"/>
                  </a:cubicBezTo>
                  <a:cubicBezTo>
                    <a:pt x="230" y="195"/>
                    <a:pt x="244" y="179"/>
                    <a:pt x="244" y="161"/>
                  </a:cubicBezTo>
                  <a:cubicBezTo>
                    <a:pt x="244" y="140"/>
                    <a:pt x="227" y="123"/>
                    <a:pt x="205" y="123"/>
                  </a:cubicBezTo>
                  <a:cubicBezTo>
                    <a:pt x="184" y="123"/>
                    <a:pt x="167" y="140"/>
                    <a:pt x="167" y="161"/>
                  </a:cubicBezTo>
                  <a:cubicBezTo>
                    <a:pt x="167" y="179"/>
                    <a:pt x="181" y="195"/>
                    <a:pt x="198" y="198"/>
                  </a:cubicBezTo>
                  <a:cubicBezTo>
                    <a:pt x="198" y="228"/>
                    <a:pt x="198" y="228"/>
                    <a:pt x="198" y="228"/>
                  </a:cubicBezTo>
                  <a:cubicBezTo>
                    <a:pt x="170" y="252"/>
                    <a:pt x="170" y="252"/>
                    <a:pt x="170" y="252"/>
                  </a:cubicBezTo>
                  <a:cubicBezTo>
                    <a:pt x="170" y="332"/>
                    <a:pt x="170" y="332"/>
                    <a:pt x="170" y="332"/>
                  </a:cubicBezTo>
                  <a:cubicBezTo>
                    <a:pt x="153" y="332"/>
                    <a:pt x="153" y="332"/>
                    <a:pt x="153" y="332"/>
                  </a:cubicBezTo>
                  <a:cubicBezTo>
                    <a:pt x="148" y="127"/>
                    <a:pt x="148" y="127"/>
                    <a:pt x="148" y="127"/>
                  </a:cubicBezTo>
                  <a:cubicBezTo>
                    <a:pt x="166" y="124"/>
                    <a:pt x="179" y="109"/>
                    <a:pt x="179" y="90"/>
                  </a:cubicBezTo>
                  <a:cubicBezTo>
                    <a:pt x="179" y="69"/>
                    <a:pt x="162" y="52"/>
                    <a:pt x="141" y="52"/>
                  </a:cubicBezTo>
                  <a:cubicBezTo>
                    <a:pt x="120" y="52"/>
                    <a:pt x="102" y="69"/>
                    <a:pt x="102" y="90"/>
                  </a:cubicBezTo>
                  <a:cubicBezTo>
                    <a:pt x="102" y="109"/>
                    <a:pt x="116" y="124"/>
                    <a:pt x="133" y="128"/>
                  </a:cubicBezTo>
                  <a:cubicBezTo>
                    <a:pt x="138" y="332"/>
                    <a:pt x="138" y="332"/>
                    <a:pt x="138" y="332"/>
                  </a:cubicBezTo>
                  <a:cubicBezTo>
                    <a:pt x="121" y="332"/>
                    <a:pt x="121" y="332"/>
                    <a:pt x="121" y="332"/>
                  </a:cubicBezTo>
                  <a:cubicBezTo>
                    <a:pt x="121" y="237"/>
                    <a:pt x="121" y="237"/>
                    <a:pt x="121" y="237"/>
                  </a:cubicBezTo>
                  <a:cubicBezTo>
                    <a:pt x="89" y="199"/>
                    <a:pt x="89" y="199"/>
                    <a:pt x="89" y="199"/>
                  </a:cubicBezTo>
                  <a:cubicBezTo>
                    <a:pt x="104" y="194"/>
                    <a:pt x="114" y="180"/>
                    <a:pt x="114" y="163"/>
                  </a:cubicBezTo>
                  <a:cubicBezTo>
                    <a:pt x="114" y="142"/>
                    <a:pt x="97" y="125"/>
                    <a:pt x="76" y="125"/>
                  </a:cubicBezTo>
                  <a:cubicBezTo>
                    <a:pt x="55" y="125"/>
                    <a:pt x="38" y="142"/>
                    <a:pt x="38" y="163"/>
                  </a:cubicBezTo>
                  <a:cubicBezTo>
                    <a:pt x="38" y="183"/>
                    <a:pt x="53" y="200"/>
                    <a:pt x="72" y="201"/>
                  </a:cubicBezTo>
                  <a:cubicBezTo>
                    <a:pt x="106" y="242"/>
                    <a:pt x="106" y="242"/>
                    <a:pt x="106" y="24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5" y="332"/>
                    <a:pt x="15" y="332"/>
                    <a:pt x="15" y="332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331" y="15"/>
                    <a:pt x="331" y="15"/>
                    <a:pt x="331" y="15"/>
                  </a:cubicBezTo>
                  <a:lnTo>
                    <a:pt x="331" y="332"/>
                  </a:lnTo>
                  <a:close/>
                  <a:moveTo>
                    <a:pt x="270" y="120"/>
                  </a:moveTo>
                  <a:cubicBezTo>
                    <a:pt x="257" y="120"/>
                    <a:pt x="247" y="110"/>
                    <a:pt x="247" y="97"/>
                  </a:cubicBezTo>
                  <a:cubicBezTo>
                    <a:pt x="247" y="84"/>
                    <a:pt x="257" y="73"/>
                    <a:pt x="270" y="73"/>
                  </a:cubicBezTo>
                  <a:cubicBezTo>
                    <a:pt x="283" y="73"/>
                    <a:pt x="294" y="84"/>
                    <a:pt x="294" y="97"/>
                  </a:cubicBezTo>
                  <a:cubicBezTo>
                    <a:pt x="294" y="110"/>
                    <a:pt x="283" y="120"/>
                    <a:pt x="270" y="120"/>
                  </a:cubicBezTo>
                  <a:close/>
                  <a:moveTo>
                    <a:pt x="205" y="184"/>
                  </a:moveTo>
                  <a:cubicBezTo>
                    <a:pt x="193" y="184"/>
                    <a:pt x="182" y="174"/>
                    <a:pt x="182" y="161"/>
                  </a:cubicBezTo>
                  <a:cubicBezTo>
                    <a:pt x="182" y="148"/>
                    <a:pt x="193" y="137"/>
                    <a:pt x="205" y="137"/>
                  </a:cubicBezTo>
                  <a:cubicBezTo>
                    <a:pt x="218" y="137"/>
                    <a:pt x="229" y="148"/>
                    <a:pt x="229" y="161"/>
                  </a:cubicBezTo>
                  <a:cubicBezTo>
                    <a:pt x="229" y="174"/>
                    <a:pt x="218" y="184"/>
                    <a:pt x="205" y="184"/>
                  </a:cubicBezTo>
                  <a:close/>
                  <a:moveTo>
                    <a:pt x="52" y="163"/>
                  </a:moveTo>
                  <a:cubicBezTo>
                    <a:pt x="52" y="151"/>
                    <a:pt x="63" y="140"/>
                    <a:pt x="76" y="140"/>
                  </a:cubicBezTo>
                  <a:cubicBezTo>
                    <a:pt x="89" y="140"/>
                    <a:pt x="99" y="151"/>
                    <a:pt x="99" y="163"/>
                  </a:cubicBezTo>
                  <a:cubicBezTo>
                    <a:pt x="99" y="176"/>
                    <a:pt x="89" y="187"/>
                    <a:pt x="76" y="187"/>
                  </a:cubicBezTo>
                  <a:cubicBezTo>
                    <a:pt x="63" y="187"/>
                    <a:pt x="52" y="176"/>
                    <a:pt x="52" y="163"/>
                  </a:cubicBezTo>
                  <a:close/>
                </a:path>
              </a:pathLst>
            </a:custGeom>
            <a:grpFill/>
            <a:ln w="16329" cap="flat">
              <a:noFill/>
              <a:prstDash val="solid"/>
              <a:miter/>
            </a:ln>
          </p:spPr>
          <p:txBody>
            <a:bodyPr vert="horz" wrap="square" lIns="85725" tIns="42863" rIns="85725" bIns="42863" numCol="1" anchor="t" anchorCtr="0" compatLnSpc="1">
              <a:prstTxWarp prst="textNoShape">
                <a:avLst/>
              </a:prstTxWarp>
            </a:bodyPr>
            <a:lstStyle/>
            <a:p>
              <a:pPr defTabSz="1143000">
                <a:buClrTx/>
              </a:pPr>
              <a:endParaRPr lang="en-US" sz="1000" kern="1200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942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4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4F2684-183B-430A-8EE8-4638329A02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013476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013476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2AB4C6D-C6E4-418D-9FD5-EBC69BC80F17}"/>
              </a:ext>
            </a:extLst>
          </p:cNvPr>
          <p:cNvSpPr txBox="1">
            <a:spLocks/>
          </p:cNvSpPr>
          <p:nvPr/>
        </p:nvSpPr>
        <p:spPr>
          <a:xfrm>
            <a:off x="260085" y="448788"/>
            <a:ext cx="1143182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Μέθοδοι εργασίας</a:t>
            </a: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Georgia"/>
              <a:sym typeface="Georgia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30F9CAF-507F-4B43-ABAA-CA33147E1BC0}"/>
              </a:ext>
            </a:extLst>
          </p:cNvPr>
          <p:cNvSpPr txBox="1">
            <a:spLocks/>
          </p:cNvSpPr>
          <p:nvPr/>
        </p:nvSpPr>
        <p:spPr>
          <a:xfrm>
            <a:off x="383048" y="1440655"/>
            <a:ext cx="10515600" cy="42368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l-GR" sz="1600" dirty="0">
                <a:solidFill>
                  <a:srgbClr val="EEEEEE"/>
                </a:solidFill>
                <a:latin typeface="Roboto" panose="020B0604020202020204" charset="0"/>
                <a:ea typeface="Roboto" panose="020B0604020202020204" charset="0"/>
              </a:rPr>
              <a:t>Η προετοιμασία του ΕΣΑΑ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συντονίζεται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από Εκτελεστική Επιτροπή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υπό τον Πρωθυπουργό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Πλήρης συμμετοχή</a:t>
            </a:r>
            <a:r>
              <a:rPr kumimoji="0" lang="el-GR" sz="1600" b="1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των Υπουργείων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μέσω της υποβολής προτάσεων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Τεχνική Υποστήριξη από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δύο ιδιώτες συμβούλους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</a:t>
            </a:r>
            <a:endParaRPr lang="el-GR" sz="1600" dirty="0">
              <a:solidFill>
                <a:srgbClr val="EEEEEE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Διαβούλευση με όλα</a:t>
            </a:r>
            <a:r>
              <a:rPr kumimoji="0" lang="el-GR" sz="1600" b="1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τα εμπλεκόμενα μέρη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Ανεπίσημη διαβούλευση με άλλα κράτη-μέλη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Εντατική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,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στενή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,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πολύ παραγωγική συνεργασία με την Ευρωπαϊκή Επιτροπή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(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περίπου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EEEEEE"/>
                </a:solidFill>
                <a:latin typeface="Roboto" panose="020B0604020202020204" charset="0"/>
                <a:ea typeface="Roboto" panose="020B0604020202020204" charset="0"/>
              </a:rPr>
              <a:t>70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συναντήσεις σε επίπεδο επικεφαλής και τεχνικών κλιμακίων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) </a:t>
            </a: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Πλήρης ευθυγράμμιση με τις απαιτήσεις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του κανονισμού για τον ΜΑΑ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και την επιστολή του Επιτρόπου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Dombrovskis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προς</a:t>
            </a:r>
            <a:r>
              <a:rPr kumimoji="0" lang="el-GR" sz="1600" b="0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τους Υπουργούς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Στάδιο εφαρμογής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: </a:t>
            </a:r>
            <a:r>
              <a:rPr lang="el-GR" sz="1600" dirty="0">
                <a:solidFill>
                  <a:srgbClr val="EEEEEE"/>
                </a:solidFill>
                <a:latin typeface="Roboto" panose="020B0604020202020204" charset="0"/>
                <a:ea typeface="Roboto" panose="020B0604020202020204" charset="0"/>
              </a:rPr>
              <a:t>Εποπτεία από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Ειδική Υπηρεσία</a:t>
            </a:r>
            <a:r>
              <a:rPr kumimoji="0" lang="el-GR" sz="1600" b="0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που υπάγεται στο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Υπουργείο Οικονομικών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67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5354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LASTSLIDEVIEWED" val="317,27,Slide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I766NZS8J8Fsa6iQXR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heme/theme1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2700</TotalTime>
  <Words>820</Words>
  <PresentationFormat>Widescreen</PresentationFormat>
  <Paragraphs>81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Helvetica Neue</vt:lpstr>
      <vt:lpstr>Roboto</vt:lpstr>
      <vt:lpstr>Roboto Regular</vt:lpstr>
      <vt:lpstr>Wingdings</vt:lpstr>
      <vt:lpstr>1_Office Theme</vt:lpstr>
      <vt:lpstr>3_Simple Light</vt:lpstr>
      <vt:lpstr>PowerPoint Presentation</vt:lpstr>
      <vt:lpstr>Βασικοί στόχοι</vt:lpstr>
      <vt:lpstr>Συνεκτική οικονομική στρατηγική</vt:lpstr>
      <vt:lpstr>Κομβικές μεταρρυθμίσεις και επενδύσεις – I </vt:lpstr>
      <vt:lpstr>Κομβικές μεταρρυθμίσεις και επενδύσεις – IΙ</vt:lpstr>
      <vt:lpstr>Δάνεια από τον Μηχανισμό Ανάκαμψης και Ανθεκτικότητας για τη χρηματοδότηση ιδιωτικών επενδύσεων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2021-03-16T12:42:15Z</dcterms:modified>
</cp:coreProperties>
</file>