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42"/>
  </p:notesMasterIdLst>
  <p:handoutMasterIdLst>
    <p:handoutMasterId r:id="rId43"/>
  </p:handoutMasterIdLst>
  <p:sldIdLst>
    <p:sldId id="256" r:id="rId2"/>
    <p:sldId id="299" r:id="rId3"/>
    <p:sldId id="370" r:id="rId4"/>
    <p:sldId id="377" r:id="rId5"/>
    <p:sldId id="347" r:id="rId6"/>
    <p:sldId id="348" r:id="rId7"/>
    <p:sldId id="350" r:id="rId8"/>
    <p:sldId id="346" r:id="rId9"/>
    <p:sldId id="354" r:id="rId10"/>
    <p:sldId id="351" r:id="rId11"/>
    <p:sldId id="352" r:id="rId12"/>
    <p:sldId id="389" r:id="rId13"/>
    <p:sldId id="358" r:id="rId14"/>
    <p:sldId id="356" r:id="rId15"/>
    <p:sldId id="368" r:id="rId16"/>
    <p:sldId id="349" r:id="rId17"/>
    <p:sldId id="364" r:id="rId18"/>
    <p:sldId id="361" r:id="rId19"/>
    <p:sldId id="360" r:id="rId20"/>
    <p:sldId id="371" r:id="rId21"/>
    <p:sldId id="388" r:id="rId22"/>
    <p:sldId id="362" r:id="rId23"/>
    <p:sldId id="359" r:id="rId24"/>
    <p:sldId id="303" r:id="rId25"/>
    <p:sldId id="304" r:id="rId26"/>
    <p:sldId id="310" r:id="rId27"/>
    <p:sldId id="344" r:id="rId28"/>
    <p:sldId id="381" r:id="rId29"/>
    <p:sldId id="343" r:id="rId30"/>
    <p:sldId id="305" r:id="rId31"/>
    <p:sldId id="311" r:id="rId32"/>
    <p:sldId id="306" r:id="rId33"/>
    <p:sldId id="308" r:id="rId34"/>
    <p:sldId id="380" r:id="rId35"/>
    <p:sldId id="378" r:id="rId36"/>
    <p:sldId id="386" r:id="rId37"/>
    <p:sldId id="382" r:id="rId38"/>
    <p:sldId id="366" r:id="rId39"/>
    <p:sldId id="367" r:id="rId40"/>
    <p:sldId id="375" r:id="rId41"/>
  </p:sldIdLst>
  <p:sldSz cx="18288000" cy="10287000"/>
  <p:notesSz cx="6858000" cy="9144000"/>
  <p:embeddedFontLst>
    <p:embeddedFont>
      <p:font typeface="Calibri" pitchFamily="34" charset="0"/>
      <p:regular r:id="rId44"/>
      <p:bold r:id="rId45"/>
      <p:italic r:id="rId46"/>
      <p:boldItalic r:id="rId47"/>
    </p:embeddedFont>
  </p:embeddedFontLst>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2B22E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068" autoAdjust="0"/>
  </p:normalViewPr>
  <p:slideViewPr>
    <p:cSldViewPr>
      <p:cViewPr varScale="1">
        <p:scale>
          <a:sx n="77" d="100"/>
          <a:sy n="77" d="100"/>
        </p:scale>
        <p:origin x="-35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4" d="100"/>
          <a:sy n="84" d="100"/>
        </p:scale>
        <p:origin x="391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Cstaikouras\Downloads\Greece%20spread%20versus%20Germany-Italy-Portugal-Spain%20.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211502528780977E-2"/>
          <c:y val="2.5127501264176837E-2"/>
          <c:w val="0.92547882454150465"/>
          <c:h val="0.89260725436843524"/>
        </c:manualLayout>
      </c:layout>
      <c:lineChart>
        <c:grouping val="standard"/>
        <c:ser>
          <c:idx val="0"/>
          <c:order val="0"/>
          <c:tx>
            <c:strRef>
              <c:f>'Greece spread versus Germany-It'!$B$1</c:f>
              <c:strCache>
                <c:ptCount val="1"/>
                <c:pt idx="0">
                  <c:v>Γερμανία </c:v>
                </c:pt>
              </c:strCache>
            </c:strRef>
          </c:tx>
          <c:spPr>
            <a:ln w="28575" cap="rnd">
              <a:solidFill>
                <a:schemeClr val="tx1"/>
              </a:solidFill>
              <a:round/>
            </a:ln>
            <a:effectLst/>
          </c:spPr>
          <c:marker>
            <c:symbol val="none"/>
          </c:marker>
          <c:cat>
            <c:strRef>
              <c:f>'Greece spread versus Germany-It'!$A$2:$A$31</c:f>
              <c:strCache>
                <c:ptCount val="30"/>
                <c:pt idx="0">
                  <c:v>Ιαν-19</c:v>
                </c:pt>
                <c:pt idx="1">
                  <c:v>Φεβ-19</c:v>
                </c:pt>
                <c:pt idx="2">
                  <c:v>Μαρ-19</c:v>
                </c:pt>
                <c:pt idx="3">
                  <c:v>Απρ-19</c:v>
                </c:pt>
                <c:pt idx="4">
                  <c:v>Μαι-19</c:v>
                </c:pt>
                <c:pt idx="5">
                  <c:v>Ιουν-19</c:v>
                </c:pt>
                <c:pt idx="6">
                  <c:v>Ιουλ-19</c:v>
                </c:pt>
                <c:pt idx="7">
                  <c:v>Αυγ-19</c:v>
                </c:pt>
                <c:pt idx="8">
                  <c:v>Σεπ-19</c:v>
                </c:pt>
                <c:pt idx="9">
                  <c:v>Οκτ-19</c:v>
                </c:pt>
                <c:pt idx="10">
                  <c:v>Νοε-19</c:v>
                </c:pt>
                <c:pt idx="11">
                  <c:v>Δεκ-19</c:v>
                </c:pt>
                <c:pt idx="12">
                  <c:v>Ιαν-20</c:v>
                </c:pt>
                <c:pt idx="13">
                  <c:v>Φεβ-20</c:v>
                </c:pt>
                <c:pt idx="14">
                  <c:v>Μαρ-20</c:v>
                </c:pt>
                <c:pt idx="15">
                  <c:v>Απρ-20</c:v>
                </c:pt>
                <c:pt idx="16">
                  <c:v>Μαι-20</c:v>
                </c:pt>
                <c:pt idx="17">
                  <c:v>Ιουν-20</c:v>
                </c:pt>
                <c:pt idx="18">
                  <c:v>Ιουλ-20</c:v>
                </c:pt>
                <c:pt idx="19">
                  <c:v>Αυγ-20</c:v>
                </c:pt>
                <c:pt idx="20">
                  <c:v>Σεπ-20</c:v>
                </c:pt>
                <c:pt idx="21">
                  <c:v>Οκτ-20</c:v>
                </c:pt>
                <c:pt idx="22">
                  <c:v>Νοε-20</c:v>
                </c:pt>
                <c:pt idx="23">
                  <c:v>Δεκ-20</c:v>
                </c:pt>
                <c:pt idx="24">
                  <c:v>Ιαν-21</c:v>
                </c:pt>
                <c:pt idx="25">
                  <c:v>Φεβ-21</c:v>
                </c:pt>
                <c:pt idx="26">
                  <c:v>Μαρ21</c:v>
                </c:pt>
                <c:pt idx="27">
                  <c:v>Απρ-21</c:v>
                </c:pt>
                <c:pt idx="28">
                  <c:v>Μαι-21</c:v>
                </c:pt>
                <c:pt idx="29">
                  <c:v>Ιουν-21</c:v>
                </c:pt>
              </c:strCache>
            </c:strRef>
          </c:cat>
          <c:val>
            <c:numRef>
              <c:f>'Greece spread versus Germany-It'!$B$2:$B$31</c:f>
              <c:numCache>
                <c:formatCode>#,##0.00</c:formatCode>
                <c:ptCount val="30"/>
                <c:pt idx="0">
                  <c:v>4.08</c:v>
                </c:pt>
                <c:pt idx="1">
                  <c:v>3.7800000000000002</c:v>
                </c:pt>
                <c:pt idx="2" formatCode="General">
                  <c:v>3.75</c:v>
                </c:pt>
                <c:pt idx="3" formatCode="General">
                  <c:v>3.46</c:v>
                </c:pt>
                <c:pt idx="4">
                  <c:v>3.5</c:v>
                </c:pt>
                <c:pt idx="5">
                  <c:v>2.98</c:v>
                </c:pt>
                <c:pt idx="6">
                  <c:v>2.5499999999999998</c:v>
                </c:pt>
                <c:pt idx="7">
                  <c:v>2.63</c:v>
                </c:pt>
                <c:pt idx="8">
                  <c:v>2.09</c:v>
                </c:pt>
                <c:pt idx="9">
                  <c:v>1.81</c:v>
                </c:pt>
                <c:pt idx="10">
                  <c:v>1.7100000000000006</c:v>
                </c:pt>
                <c:pt idx="11">
                  <c:v>1.7200000000000006</c:v>
                </c:pt>
                <c:pt idx="12">
                  <c:v>1.6500000000000001</c:v>
                </c:pt>
                <c:pt idx="13">
                  <c:v>1.54</c:v>
                </c:pt>
                <c:pt idx="14">
                  <c:v>2.5099999999999998</c:v>
                </c:pt>
                <c:pt idx="15">
                  <c:v>2.5</c:v>
                </c:pt>
                <c:pt idx="16">
                  <c:v>2.4499999999999997</c:v>
                </c:pt>
                <c:pt idx="17">
                  <c:v>1.7500000000000007</c:v>
                </c:pt>
                <c:pt idx="18">
                  <c:v>1.6600000000000001</c:v>
                </c:pt>
                <c:pt idx="19">
                  <c:v>1.6</c:v>
                </c:pt>
                <c:pt idx="20">
                  <c:v>1.6</c:v>
                </c:pt>
                <c:pt idx="21">
                  <c:v>1.51</c:v>
                </c:pt>
                <c:pt idx="22">
                  <c:v>1.36</c:v>
                </c:pt>
                <c:pt idx="23" formatCode="General">
                  <c:v>1.25</c:v>
                </c:pt>
                <c:pt idx="24" formatCode="General">
                  <c:v>1.23</c:v>
                </c:pt>
                <c:pt idx="25" formatCode="General">
                  <c:v>1.26</c:v>
                </c:pt>
                <c:pt idx="26" formatCode="General">
                  <c:v>1.27</c:v>
                </c:pt>
                <c:pt idx="27" formatCode="General">
                  <c:v>1.21</c:v>
                </c:pt>
                <c:pt idx="28" formatCode="General">
                  <c:v>1.21</c:v>
                </c:pt>
                <c:pt idx="29" formatCode="General">
                  <c:v>1.01</c:v>
                </c:pt>
              </c:numCache>
            </c:numRef>
          </c:val>
          <c:extLst xmlns:c16r2="http://schemas.microsoft.com/office/drawing/2015/06/chart">
            <c:ext xmlns:c16="http://schemas.microsoft.com/office/drawing/2014/chart" uri="{C3380CC4-5D6E-409C-BE32-E72D297353CC}">
              <c16:uniqueId val="{00000000-6090-431A-84E8-643B4C08B8AA}"/>
            </c:ext>
          </c:extLst>
        </c:ser>
        <c:ser>
          <c:idx val="1"/>
          <c:order val="1"/>
          <c:tx>
            <c:strRef>
              <c:f>'Greece spread versus Germany-It'!$C$1</c:f>
              <c:strCache>
                <c:ptCount val="1"/>
                <c:pt idx="0">
                  <c:v>Ισπανία</c:v>
                </c:pt>
              </c:strCache>
            </c:strRef>
          </c:tx>
          <c:spPr>
            <a:ln w="28575" cap="rnd">
              <a:solidFill>
                <a:srgbClr val="FFC000"/>
              </a:solidFill>
              <a:round/>
            </a:ln>
            <a:effectLst/>
          </c:spPr>
          <c:marker>
            <c:symbol val="none"/>
          </c:marker>
          <c:cat>
            <c:strRef>
              <c:f>'Greece spread versus Germany-It'!$A$2:$A$31</c:f>
              <c:strCache>
                <c:ptCount val="30"/>
                <c:pt idx="0">
                  <c:v>Ιαν-19</c:v>
                </c:pt>
                <c:pt idx="1">
                  <c:v>Φεβ-19</c:v>
                </c:pt>
                <c:pt idx="2">
                  <c:v>Μαρ-19</c:v>
                </c:pt>
                <c:pt idx="3">
                  <c:v>Απρ-19</c:v>
                </c:pt>
                <c:pt idx="4">
                  <c:v>Μαι-19</c:v>
                </c:pt>
                <c:pt idx="5">
                  <c:v>Ιουν-19</c:v>
                </c:pt>
                <c:pt idx="6">
                  <c:v>Ιουλ-19</c:v>
                </c:pt>
                <c:pt idx="7">
                  <c:v>Αυγ-19</c:v>
                </c:pt>
                <c:pt idx="8">
                  <c:v>Σεπ-19</c:v>
                </c:pt>
                <c:pt idx="9">
                  <c:v>Οκτ-19</c:v>
                </c:pt>
                <c:pt idx="10">
                  <c:v>Νοε-19</c:v>
                </c:pt>
                <c:pt idx="11">
                  <c:v>Δεκ-19</c:v>
                </c:pt>
                <c:pt idx="12">
                  <c:v>Ιαν-20</c:v>
                </c:pt>
                <c:pt idx="13">
                  <c:v>Φεβ-20</c:v>
                </c:pt>
                <c:pt idx="14">
                  <c:v>Μαρ-20</c:v>
                </c:pt>
                <c:pt idx="15">
                  <c:v>Απρ-20</c:v>
                </c:pt>
                <c:pt idx="16">
                  <c:v>Μαι-20</c:v>
                </c:pt>
                <c:pt idx="17">
                  <c:v>Ιουν-20</c:v>
                </c:pt>
                <c:pt idx="18">
                  <c:v>Ιουλ-20</c:v>
                </c:pt>
                <c:pt idx="19">
                  <c:v>Αυγ-20</c:v>
                </c:pt>
                <c:pt idx="20">
                  <c:v>Σεπ-20</c:v>
                </c:pt>
                <c:pt idx="21">
                  <c:v>Οκτ-20</c:v>
                </c:pt>
                <c:pt idx="22">
                  <c:v>Νοε-20</c:v>
                </c:pt>
                <c:pt idx="23">
                  <c:v>Δεκ-20</c:v>
                </c:pt>
                <c:pt idx="24">
                  <c:v>Ιαν-21</c:v>
                </c:pt>
                <c:pt idx="25">
                  <c:v>Φεβ-21</c:v>
                </c:pt>
                <c:pt idx="26">
                  <c:v>Μαρ21</c:v>
                </c:pt>
                <c:pt idx="27">
                  <c:v>Απρ-21</c:v>
                </c:pt>
                <c:pt idx="28">
                  <c:v>Μαι-21</c:v>
                </c:pt>
                <c:pt idx="29">
                  <c:v>Ιουν-21</c:v>
                </c:pt>
              </c:strCache>
            </c:strRef>
          </c:cat>
          <c:val>
            <c:numRef>
              <c:f>'Greece spread versus Germany-It'!$C$2:$C$31</c:f>
              <c:numCache>
                <c:formatCode>General</c:formatCode>
                <c:ptCount val="30"/>
                <c:pt idx="0">
                  <c:v>2.8299999999999987</c:v>
                </c:pt>
                <c:pt idx="1">
                  <c:v>2.5299999999999998</c:v>
                </c:pt>
                <c:pt idx="2">
                  <c:v>2.63</c:v>
                </c:pt>
                <c:pt idx="3">
                  <c:v>2.3699999999999997</c:v>
                </c:pt>
                <c:pt idx="4">
                  <c:v>2.5</c:v>
                </c:pt>
                <c:pt idx="5">
                  <c:v>2.17</c:v>
                </c:pt>
                <c:pt idx="6">
                  <c:v>1.81</c:v>
                </c:pt>
                <c:pt idx="7">
                  <c:v>1.84</c:v>
                </c:pt>
                <c:pt idx="8">
                  <c:v>1.32</c:v>
                </c:pt>
                <c:pt idx="9">
                  <c:v>1.1399999999999986</c:v>
                </c:pt>
                <c:pt idx="10">
                  <c:v>0.97000000000000031</c:v>
                </c:pt>
                <c:pt idx="11">
                  <c:v>0.99</c:v>
                </c:pt>
                <c:pt idx="12">
                  <c:v>0.92</c:v>
                </c:pt>
                <c:pt idx="13">
                  <c:v>0.8</c:v>
                </c:pt>
                <c:pt idx="14">
                  <c:v>1.45</c:v>
                </c:pt>
                <c:pt idx="15">
                  <c:v>1.23</c:v>
                </c:pt>
                <c:pt idx="16">
                  <c:v>1.1900000000000013</c:v>
                </c:pt>
                <c:pt idx="17">
                  <c:v>0.81</c:v>
                </c:pt>
                <c:pt idx="18">
                  <c:v>0.77000000000000035</c:v>
                </c:pt>
                <c:pt idx="19">
                  <c:v>0.79</c:v>
                </c:pt>
                <c:pt idx="20">
                  <c:v>0.81</c:v>
                </c:pt>
                <c:pt idx="21">
                  <c:v>0.73000000000000065</c:v>
                </c:pt>
                <c:pt idx="22">
                  <c:v>0.66000000000000092</c:v>
                </c:pt>
                <c:pt idx="23">
                  <c:v>0.5900000000000003</c:v>
                </c:pt>
                <c:pt idx="24">
                  <c:v>0.5800000000000004</c:v>
                </c:pt>
                <c:pt idx="25">
                  <c:v>0.5800000000000004</c:v>
                </c:pt>
                <c:pt idx="26">
                  <c:v>0.60000000000000064</c:v>
                </c:pt>
                <c:pt idx="27">
                  <c:v>0.51</c:v>
                </c:pt>
                <c:pt idx="28">
                  <c:v>0.47000000000000008</c:v>
                </c:pt>
                <c:pt idx="29">
                  <c:v>0.3900000000000004</c:v>
                </c:pt>
              </c:numCache>
            </c:numRef>
          </c:val>
          <c:extLst xmlns:c16r2="http://schemas.microsoft.com/office/drawing/2015/06/chart">
            <c:ext xmlns:c16="http://schemas.microsoft.com/office/drawing/2014/chart" uri="{C3380CC4-5D6E-409C-BE32-E72D297353CC}">
              <c16:uniqueId val="{00000001-6090-431A-84E8-643B4C08B8AA}"/>
            </c:ext>
          </c:extLst>
        </c:ser>
        <c:ser>
          <c:idx val="2"/>
          <c:order val="2"/>
          <c:tx>
            <c:strRef>
              <c:f>'Greece spread versus Germany-It'!$D$1</c:f>
              <c:strCache>
                <c:ptCount val="1"/>
                <c:pt idx="0">
                  <c:v>Πορτογαλία</c:v>
                </c:pt>
              </c:strCache>
            </c:strRef>
          </c:tx>
          <c:spPr>
            <a:ln w="28575" cap="rnd">
              <a:solidFill>
                <a:srgbClr val="FF0000"/>
              </a:solidFill>
              <a:round/>
            </a:ln>
            <a:effectLst/>
          </c:spPr>
          <c:marker>
            <c:symbol val="none"/>
          </c:marker>
          <c:cat>
            <c:strRef>
              <c:f>'Greece spread versus Germany-It'!$A$2:$A$31</c:f>
              <c:strCache>
                <c:ptCount val="30"/>
                <c:pt idx="0">
                  <c:v>Ιαν-19</c:v>
                </c:pt>
                <c:pt idx="1">
                  <c:v>Φεβ-19</c:v>
                </c:pt>
                <c:pt idx="2">
                  <c:v>Μαρ-19</c:v>
                </c:pt>
                <c:pt idx="3">
                  <c:v>Απρ-19</c:v>
                </c:pt>
                <c:pt idx="4">
                  <c:v>Μαι-19</c:v>
                </c:pt>
                <c:pt idx="5">
                  <c:v>Ιουν-19</c:v>
                </c:pt>
                <c:pt idx="6">
                  <c:v>Ιουλ-19</c:v>
                </c:pt>
                <c:pt idx="7">
                  <c:v>Αυγ-19</c:v>
                </c:pt>
                <c:pt idx="8">
                  <c:v>Σεπ-19</c:v>
                </c:pt>
                <c:pt idx="9">
                  <c:v>Οκτ-19</c:v>
                </c:pt>
                <c:pt idx="10">
                  <c:v>Νοε-19</c:v>
                </c:pt>
                <c:pt idx="11">
                  <c:v>Δεκ-19</c:v>
                </c:pt>
                <c:pt idx="12">
                  <c:v>Ιαν-20</c:v>
                </c:pt>
                <c:pt idx="13">
                  <c:v>Φεβ-20</c:v>
                </c:pt>
                <c:pt idx="14">
                  <c:v>Μαρ-20</c:v>
                </c:pt>
                <c:pt idx="15">
                  <c:v>Απρ-20</c:v>
                </c:pt>
                <c:pt idx="16">
                  <c:v>Μαι-20</c:v>
                </c:pt>
                <c:pt idx="17">
                  <c:v>Ιουν-20</c:v>
                </c:pt>
                <c:pt idx="18">
                  <c:v>Ιουλ-20</c:v>
                </c:pt>
                <c:pt idx="19">
                  <c:v>Αυγ-20</c:v>
                </c:pt>
                <c:pt idx="20">
                  <c:v>Σεπ-20</c:v>
                </c:pt>
                <c:pt idx="21">
                  <c:v>Οκτ-20</c:v>
                </c:pt>
                <c:pt idx="22">
                  <c:v>Νοε-20</c:v>
                </c:pt>
                <c:pt idx="23">
                  <c:v>Δεκ-20</c:v>
                </c:pt>
                <c:pt idx="24">
                  <c:v>Ιαν-21</c:v>
                </c:pt>
                <c:pt idx="25">
                  <c:v>Φεβ-21</c:v>
                </c:pt>
                <c:pt idx="26">
                  <c:v>Μαρ21</c:v>
                </c:pt>
                <c:pt idx="27">
                  <c:v>Απρ-21</c:v>
                </c:pt>
                <c:pt idx="28">
                  <c:v>Μαι-21</c:v>
                </c:pt>
                <c:pt idx="29">
                  <c:v>Ιουν-21</c:v>
                </c:pt>
              </c:strCache>
            </c:strRef>
          </c:cat>
          <c:val>
            <c:numRef>
              <c:f>'Greece spread versus Germany-It'!$D$2:$D$31</c:f>
              <c:numCache>
                <c:formatCode>General</c:formatCode>
                <c:ptCount val="30"/>
                <c:pt idx="0">
                  <c:v>2.54</c:v>
                </c:pt>
                <c:pt idx="1">
                  <c:v>2.29</c:v>
                </c:pt>
                <c:pt idx="2">
                  <c:v>2.44</c:v>
                </c:pt>
                <c:pt idx="3">
                  <c:v>2.2400000000000002</c:v>
                </c:pt>
                <c:pt idx="4">
                  <c:v>2.3499999999999988</c:v>
                </c:pt>
                <c:pt idx="5">
                  <c:v>2.08</c:v>
                </c:pt>
                <c:pt idx="6">
                  <c:v>1.7200000000000006</c:v>
                </c:pt>
                <c:pt idx="7">
                  <c:v>1.81</c:v>
                </c:pt>
                <c:pt idx="8">
                  <c:v>1.3</c:v>
                </c:pt>
                <c:pt idx="9">
                  <c:v>1.1499999999999986</c:v>
                </c:pt>
                <c:pt idx="10">
                  <c:v>1.01</c:v>
                </c:pt>
                <c:pt idx="11">
                  <c:v>1.01</c:v>
                </c:pt>
                <c:pt idx="12">
                  <c:v>0.97000000000000031</c:v>
                </c:pt>
                <c:pt idx="13">
                  <c:v>0.82000000000000062</c:v>
                </c:pt>
                <c:pt idx="14">
                  <c:v>1.26</c:v>
                </c:pt>
                <c:pt idx="15">
                  <c:v>1.08</c:v>
                </c:pt>
                <c:pt idx="16">
                  <c:v>1.1200000000000001</c:v>
                </c:pt>
                <c:pt idx="17">
                  <c:v>0.79</c:v>
                </c:pt>
                <c:pt idx="18">
                  <c:v>0.74000000000000066</c:v>
                </c:pt>
                <c:pt idx="19">
                  <c:v>0.73000000000000065</c:v>
                </c:pt>
                <c:pt idx="20">
                  <c:v>0.76000000000000079</c:v>
                </c:pt>
                <c:pt idx="21">
                  <c:v>0.72000000000000064</c:v>
                </c:pt>
                <c:pt idx="22">
                  <c:v>0.68000000000000071</c:v>
                </c:pt>
                <c:pt idx="23">
                  <c:v>0.60000000000000064</c:v>
                </c:pt>
                <c:pt idx="24">
                  <c:v>0.62000000000000066</c:v>
                </c:pt>
                <c:pt idx="25">
                  <c:v>0.65000000000000091</c:v>
                </c:pt>
                <c:pt idx="26">
                  <c:v>0.68000000000000071</c:v>
                </c:pt>
                <c:pt idx="27">
                  <c:v>0.53</c:v>
                </c:pt>
                <c:pt idx="28">
                  <c:v>0.46</c:v>
                </c:pt>
                <c:pt idx="29">
                  <c:v>0.4</c:v>
                </c:pt>
              </c:numCache>
            </c:numRef>
          </c:val>
          <c:extLst xmlns:c16r2="http://schemas.microsoft.com/office/drawing/2015/06/chart">
            <c:ext xmlns:c16="http://schemas.microsoft.com/office/drawing/2014/chart" uri="{C3380CC4-5D6E-409C-BE32-E72D297353CC}">
              <c16:uniqueId val="{00000002-6090-431A-84E8-643B4C08B8AA}"/>
            </c:ext>
          </c:extLst>
        </c:ser>
        <c:ser>
          <c:idx val="3"/>
          <c:order val="3"/>
          <c:tx>
            <c:strRef>
              <c:f>'Greece spread versus Germany-It'!$E$1</c:f>
              <c:strCache>
                <c:ptCount val="1"/>
                <c:pt idx="0">
                  <c:v>Ιταλία</c:v>
                </c:pt>
              </c:strCache>
            </c:strRef>
          </c:tx>
          <c:spPr>
            <a:ln w="28575" cap="rnd">
              <a:solidFill>
                <a:srgbClr val="00B050"/>
              </a:solidFill>
              <a:round/>
            </a:ln>
            <a:effectLst/>
          </c:spPr>
          <c:marker>
            <c:symbol val="none"/>
          </c:marker>
          <c:dLbls>
            <c:dLbl>
              <c:idx val="17"/>
              <c:layout>
                <c:manualLayout>
                  <c:x val="-3.7578288100208801E-2"/>
                  <c:y val="1.4271151885830804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B050"/>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296-49E2-8DB5-DF3B116D52D1}"/>
                </c:ext>
              </c:extLst>
            </c:dLbl>
            <c:dLbl>
              <c:idx val="18"/>
              <c:layout>
                <c:manualLayout>
                  <c:x val="-1.5309672929714684E-2"/>
                  <c:y val="1.8348623853210882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B050"/>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296-49E2-8DB5-DF3B116D52D1}"/>
                </c:ext>
              </c:extLst>
            </c:dLbl>
            <c:dLbl>
              <c:idx val="29"/>
              <c:layout>
                <c:manualLayout>
                  <c:x val="-8.3507306889353174E-3"/>
                  <c:y val="2.2426095820591092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B050"/>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296-49E2-8DB5-DF3B116D52D1}"/>
                </c:ext>
              </c:extLst>
            </c:dLbl>
            <c:delete val="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l-GR"/>
              </a:p>
            </c:txPr>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'Greece spread versus Germany-It'!$A$2:$A$31</c:f>
              <c:strCache>
                <c:ptCount val="30"/>
                <c:pt idx="0">
                  <c:v>Ιαν-19</c:v>
                </c:pt>
                <c:pt idx="1">
                  <c:v>Φεβ-19</c:v>
                </c:pt>
                <c:pt idx="2">
                  <c:v>Μαρ-19</c:v>
                </c:pt>
                <c:pt idx="3">
                  <c:v>Απρ-19</c:v>
                </c:pt>
                <c:pt idx="4">
                  <c:v>Μαι-19</c:v>
                </c:pt>
                <c:pt idx="5">
                  <c:v>Ιουν-19</c:v>
                </c:pt>
                <c:pt idx="6">
                  <c:v>Ιουλ-19</c:v>
                </c:pt>
                <c:pt idx="7">
                  <c:v>Αυγ-19</c:v>
                </c:pt>
                <c:pt idx="8">
                  <c:v>Σεπ-19</c:v>
                </c:pt>
                <c:pt idx="9">
                  <c:v>Οκτ-19</c:v>
                </c:pt>
                <c:pt idx="10">
                  <c:v>Νοε-19</c:v>
                </c:pt>
                <c:pt idx="11">
                  <c:v>Δεκ-19</c:v>
                </c:pt>
                <c:pt idx="12">
                  <c:v>Ιαν-20</c:v>
                </c:pt>
                <c:pt idx="13">
                  <c:v>Φεβ-20</c:v>
                </c:pt>
                <c:pt idx="14">
                  <c:v>Μαρ-20</c:v>
                </c:pt>
                <c:pt idx="15">
                  <c:v>Απρ-20</c:v>
                </c:pt>
                <c:pt idx="16">
                  <c:v>Μαι-20</c:v>
                </c:pt>
                <c:pt idx="17">
                  <c:v>Ιουν-20</c:v>
                </c:pt>
                <c:pt idx="18">
                  <c:v>Ιουλ-20</c:v>
                </c:pt>
                <c:pt idx="19">
                  <c:v>Αυγ-20</c:v>
                </c:pt>
                <c:pt idx="20">
                  <c:v>Σεπ-20</c:v>
                </c:pt>
                <c:pt idx="21">
                  <c:v>Οκτ-20</c:v>
                </c:pt>
                <c:pt idx="22">
                  <c:v>Νοε-20</c:v>
                </c:pt>
                <c:pt idx="23">
                  <c:v>Δεκ-20</c:v>
                </c:pt>
                <c:pt idx="24">
                  <c:v>Ιαν-21</c:v>
                </c:pt>
                <c:pt idx="25">
                  <c:v>Φεβ-21</c:v>
                </c:pt>
                <c:pt idx="26">
                  <c:v>Μαρ21</c:v>
                </c:pt>
                <c:pt idx="27">
                  <c:v>Απρ-21</c:v>
                </c:pt>
                <c:pt idx="28">
                  <c:v>Μαι-21</c:v>
                </c:pt>
                <c:pt idx="29">
                  <c:v>Ιουν-21</c:v>
                </c:pt>
              </c:strCache>
            </c:strRef>
          </c:cat>
          <c:val>
            <c:numRef>
              <c:f>'Greece spread versus Germany-It'!$E$2:$E$31</c:f>
              <c:numCache>
                <c:formatCode>General</c:formatCode>
                <c:ptCount val="30"/>
                <c:pt idx="0">
                  <c:v>1.44</c:v>
                </c:pt>
                <c:pt idx="1">
                  <c:v>1.03</c:v>
                </c:pt>
                <c:pt idx="2">
                  <c:v>1.07</c:v>
                </c:pt>
                <c:pt idx="3">
                  <c:v>0.8</c:v>
                </c:pt>
                <c:pt idx="4">
                  <c:v>0.73000000000000065</c:v>
                </c:pt>
                <c:pt idx="5">
                  <c:v>0.3900000000000004</c:v>
                </c:pt>
                <c:pt idx="6">
                  <c:v>0.51</c:v>
                </c:pt>
                <c:pt idx="7">
                  <c:v>0.5800000000000004</c:v>
                </c:pt>
                <c:pt idx="8">
                  <c:v>0.60000000000000064</c:v>
                </c:pt>
                <c:pt idx="9">
                  <c:v>0.3400000000000003</c:v>
                </c:pt>
                <c:pt idx="10">
                  <c:v>9.0000000000000066E-2</c:v>
                </c:pt>
                <c:pt idx="11">
                  <c:v>5.0000000000000044E-2</c:v>
                </c:pt>
                <c:pt idx="12">
                  <c:v>7.0000000000000034E-2</c:v>
                </c:pt>
                <c:pt idx="13">
                  <c:v>0.12000000000000002</c:v>
                </c:pt>
                <c:pt idx="14">
                  <c:v>0.42000000000000032</c:v>
                </c:pt>
                <c:pt idx="15">
                  <c:v>0.25</c:v>
                </c:pt>
                <c:pt idx="16">
                  <c:v>0.17</c:v>
                </c:pt>
                <c:pt idx="17">
                  <c:v>-0.14000000000000001</c:v>
                </c:pt>
                <c:pt idx="18">
                  <c:v>-6.000000000000006E-2</c:v>
                </c:pt>
                <c:pt idx="19">
                  <c:v>5.0000000000000044E-2</c:v>
                </c:pt>
                <c:pt idx="20">
                  <c:v>0.1</c:v>
                </c:pt>
                <c:pt idx="21">
                  <c:v>0.13</c:v>
                </c:pt>
                <c:pt idx="22">
                  <c:v>9.0000000000000066E-2</c:v>
                </c:pt>
                <c:pt idx="23">
                  <c:v>5.0000000000000044E-2</c:v>
                </c:pt>
                <c:pt idx="24">
                  <c:v>3.0000000000000027E-2</c:v>
                </c:pt>
                <c:pt idx="25">
                  <c:v>0.22000000000000008</c:v>
                </c:pt>
                <c:pt idx="26">
                  <c:v>0.21000000000000016</c:v>
                </c:pt>
                <c:pt idx="27">
                  <c:v>8.0000000000000085E-2</c:v>
                </c:pt>
                <c:pt idx="28">
                  <c:v>1.0000000000000011E-2</c:v>
                </c:pt>
                <c:pt idx="29">
                  <c:v>-6.000000000000006E-2</c:v>
                </c:pt>
              </c:numCache>
            </c:numRef>
          </c:val>
          <c:extLst xmlns:c16r2="http://schemas.microsoft.com/office/drawing/2015/06/chart">
            <c:ext xmlns:c16="http://schemas.microsoft.com/office/drawing/2014/chart" uri="{C3380CC4-5D6E-409C-BE32-E72D297353CC}">
              <c16:uniqueId val="{00000003-6090-431A-84E8-643B4C08B8AA}"/>
            </c:ext>
          </c:extLst>
        </c:ser>
        <c:marker val="1"/>
        <c:axId val="75531008"/>
        <c:axId val="75532544"/>
      </c:lineChart>
      <c:catAx>
        <c:axId val="7553100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l-GR"/>
          </a:p>
        </c:txPr>
        <c:crossAx val="75532544"/>
        <c:crosses val="autoZero"/>
        <c:auto val="1"/>
        <c:lblAlgn val="ctr"/>
        <c:lblOffset val="800"/>
      </c:catAx>
      <c:valAx>
        <c:axId val="75532544"/>
        <c:scaling>
          <c:orientation val="minMax"/>
        </c:scaling>
        <c:axPos val="l"/>
        <c:numFmt formatCode="#,##0.00" sourceLinked="0"/>
        <c:maj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l-GR"/>
          </a:p>
        </c:txPr>
        <c:crossAx val="75531008"/>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200" b="1" i="0" u="none" strike="noStrike" kern="1200" baseline="0">
                <a:solidFill>
                  <a:srgbClr val="FFC000"/>
                </a:solidFill>
                <a:latin typeface="+mn-lt"/>
                <a:ea typeface="+mn-ea"/>
                <a:cs typeface="+mn-cs"/>
              </a:defRPr>
            </a:pPr>
            <a:endParaRPr lang="el-GR"/>
          </a:p>
        </c:txPr>
      </c:legendEntry>
      <c:legendEntry>
        <c:idx val="2"/>
        <c:txPr>
          <a:bodyPr rot="0" spcFirstLastPara="1" vertOverflow="ellipsis" vert="horz" wrap="square" anchor="ctr" anchorCtr="1"/>
          <a:lstStyle/>
          <a:p>
            <a:pPr>
              <a:defRPr sz="1200" b="1" i="0" u="none" strike="noStrike" kern="1200" baseline="0">
                <a:solidFill>
                  <a:srgbClr val="FF0000"/>
                </a:solidFill>
                <a:latin typeface="+mn-lt"/>
                <a:ea typeface="+mn-ea"/>
                <a:cs typeface="+mn-cs"/>
              </a:defRPr>
            </a:pPr>
            <a:endParaRPr lang="el-GR"/>
          </a:p>
        </c:txPr>
      </c:legendEntry>
      <c:legendEntry>
        <c:idx val="3"/>
        <c:txPr>
          <a:bodyPr rot="0" spcFirstLastPara="1" vertOverflow="ellipsis" vert="horz" wrap="square" anchor="ctr" anchorCtr="1"/>
          <a:lstStyle/>
          <a:p>
            <a:pPr>
              <a:defRPr sz="1200" b="1" i="0" u="none" strike="noStrike" kern="1200" baseline="0">
                <a:solidFill>
                  <a:srgbClr val="00B050"/>
                </a:solidFill>
                <a:latin typeface="+mn-lt"/>
                <a:ea typeface="+mn-ea"/>
                <a:cs typeface="+mn-cs"/>
              </a:defRPr>
            </a:pPr>
            <a:endParaRPr lang="el-GR"/>
          </a:p>
        </c:txPr>
      </c:legendEntry>
      <c:layout>
        <c:manualLayout>
          <c:xMode val="edge"/>
          <c:yMode val="edge"/>
          <c:x val="0.40464013501443846"/>
          <c:y val="0.21406005441980328"/>
          <c:w val="0.46264724738217744"/>
          <c:h val="4.1801311533306094E-2"/>
        </c:manualLayout>
      </c:layout>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sz="1200"/>
      </a:pPr>
      <a:endParaRPr lang="el-GR"/>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a:extLst>
              <a:ext uri="{FF2B5EF4-FFF2-40B4-BE49-F238E27FC236}"/>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2 - Θέση ημερομηνίας">
            <a:extLst>
              <a:ext uri="{FF2B5EF4-FFF2-40B4-BE49-F238E27FC236}"/>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096FFD35-5DDC-4B40-A476-471C2755903C}" type="datetimeFigureOut">
              <a:rPr lang="en-US"/>
              <a:pPr>
                <a:defRPr/>
              </a:pPr>
              <a:t>6/23/2021</a:t>
            </a:fld>
            <a:endParaRPr lang="en-US"/>
          </a:p>
        </p:txBody>
      </p:sp>
      <p:sp>
        <p:nvSpPr>
          <p:cNvPr id="4" name="3 - Θέση υποσέλιδου">
            <a:extLst>
              <a:ext uri="{FF2B5EF4-FFF2-40B4-BE49-F238E27FC236}"/>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5" name="4 - Θέση αριθμού διαφάνειας">
            <a:extLst>
              <a:ext uri="{FF2B5EF4-FFF2-40B4-BE49-F238E27FC236}"/>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BE0CA0D-98F5-4106-AF68-ED02563D075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a:extLst>
              <a:ext uri="{FF2B5EF4-FFF2-40B4-BE49-F238E27FC236}"/>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l-GR"/>
          </a:p>
        </p:txBody>
      </p:sp>
      <p:sp>
        <p:nvSpPr>
          <p:cNvPr id="3" name="2 - Θέση ημερομηνίας">
            <a:extLst>
              <a:ext uri="{FF2B5EF4-FFF2-40B4-BE49-F238E27FC236}"/>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F011B25A-0ED6-48F3-8021-9C4A66B4470F}" type="datetimeFigureOut">
              <a:rPr lang="el-GR"/>
              <a:pPr>
                <a:defRPr/>
              </a:pPr>
              <a:t>23/6/2021</a:t>
            </a:fld>
            <a:endParaRPr lang="el-GR"/>
          </a:p>
        </p:txBody>
      </p:sp>
      <p:sp>
        <p:nvSpPr>
          <p:cNvPr id="4" name="3 - Θέση εικόνας διαφάνειας">
            <a:extLst>
              <a:ext uri="{FF2B5EF4-FFF2-40B4-BE49-F238E27FC236}"/>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a:extLst>
              <a:ext uri="{FF2B5EF4-FFF2-40B4-BE49-F238E27FC236}"/>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a:extLst>
              <a:ext uri="{FF2B5EF4-FFF2-40B4-BE49-F238E27FC236}"/>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l-GR"/>
          </a:p>
        </p:txBody>
      </p:sp>
      <p:sp>
        <p:nvSpPr>
          <p:cNvPr id="7" name="6 - Θέση αριθμού διαφάνειας">
            <a:extLst>
              <a:ext uri="{FF2B5EF4-FFF2-40B4-BE49-F238E27FC236}"/>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205B894-A1A5-4C1A-8B75-23F655721813}" type="slidenum">
              <a:rPr lang="el-GR" altLang="en-US"/>
              <a:pPr>
                <a:defRPr/>
              </a:pPr>
              <a:t>‹#›</a:t>
            </a:fld>
            <a:endParaRPr lang="el-GR"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4035"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ltLang="en-US" smtClean="0"/>
          </a:p>
        </p:txBody>
      </p:sp>
      <p:sp>
        <p:nvSpPr>
          <p:cNvPr id="44036" name="3 - Θέση αριθμού διαφάνειας"/>
          <p:cNvSpPr>
            <a:spLocks noGrp="1"/>
          </p:cNvSpPr>
          <p:nvPr>
            <p:ph type="sldNum" sz="quarter" idx="5"/>
          </p:nvPr>
        </p:nvSpPr>
        <p:spPr bwMode="auto">
          <a:noFill/>
          <a:ln>
            <a:miter lim="800000"/>
            <a:headEnd/>
            <a:tailEnd/>
          </a:ln>
        </p:spPr>
        <p:txBody>
          <a:bodyPr/>
          <a:lstStyle/>
          <a:p>
            <a:fld id="{B1C6A1E7-3AFD-4067-BA2D-466A20AD7EA7}" type="slidenum">
              <a:rPr lang="el-GR" altLang="en-US" smtClean="0"/>
              <a:pPr/>
              <a:t>2</a:t>
            </a:fld>
            <a:endParaRPr lang="el-GR"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noFill/>
          <a:ln>
            <a:miter lim="800000"/>
            <a:headEnd/>
            <a:tailEnd/>
          </a:ln>
        </p:spPr>
        <p:txBody>
          <a:bodyPr/>
          <a:lstStyle/>
          <a:p>
            <a:fld id="{B682EE60-1366-4C62-8F10-D47FB1E2AFB5}" type="slidenum">
              <a:rPr lang="el-GR" altLang="en-US" smtClean="0"/>
              <a:pPr/>
              <a:t>11</a:t>
            </a:fld>
            <a:endParaRPr lang="el-GR"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a:extLst>
              <a:ext uri="{FF2B5EF4-FFF2-40B4-BE49-F238E27FC236}"/>
            </a:extLst>
          </p:cNvPr>
          <p:cNvSpPr>
            <a:spLocks noGrp="1"/>
          </p:cNvSpPr>
          <p:nvPr>
            <p:ph type="body" idx="1"/>
          </p:nvPr>
        </p:nvSpPr>
        <p:spPr/>
        <p:txBody>
          <a:bodyPr/>
          <a:lstStyle/>
          <a:p>
            <a:pPr marL="171450" indent="-171450" eaLnBrk="1" fontAlgn="auto" hangingPunct="1">
              <a:spcBef>
                <a:spcPts val="0"/>
              </a:spcBef>
              <a:spcAft>
                <a:spcPts val="0"/>
              </a:spcAft>
              <a:buFont typeface="Wingdings" panose="05000000000000000000" pitchFamily="2" charset="2"/>
              <a:buNone/>
              <a:defRPr/>
            </a:pPr>
            <a:r>
              <a:rPr lang="el-GR" b="1" dirty="0">
                <a:solidFill>
                  <a:schemeClr val="tx2"/>
                </a:solidFill>
              </a:rPr>
              <a:t> </a:t>
            </a:r>
          </a:p>
          <a:p>
            <a:pPr eaLnBrk="1" fontAlgn="auto" hangingPunct="1">
              <a:spcBef>
                <a:spcPts val="0"/>
              </a:spcBef>
              <a:spcAft>
                <a:spcPts val="0"/>
              </a:spcAft>
              <a:defRPr/>
            </a:pPr>
            <a:endParaRPr lang="en-GB" dirty="0"/>
          </a:p>
        </p:txBody>
      </p:sp>
      <p:sp>
        <p:nvSpPr>
          <p:cNvPr id="54276" name="Slide Number Placeholder 3"/>
          <p:cNvSpPr>
            <a:spLocks noGrp="1"/>
          </p:cNvSpPr>
          <p:nvPr>
            <p:ph type="sldNum" sz="quarter" idx="5"/>
          </p:nvPr>
        </p:nvSpPr>
        <p:spPr bwMode="auto">
          <a:noFill/>
          <a:ln>
            <a:miter lim="800000"/>
            <a:headEnd/>
            <a:tailEnd/>
          </a:ln>
        </p:spPr>
        <p:txBody>
          <a:bodyPr/>
          <a:lstStyle/>
          <a:p>
            <a:fld id="{45912829-9FE8-4B08-A665-46A222EB56F9}" type="slidenum">
              <a:rPr lang="el-GR" altLang="en-US" smtClean="0"/>
              <a:pPr/>
              <a:t>12</a:t>
            </a:fld>
            <a:endParaRPr lang="el-GR"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Wingdings" pitchFamily="2" charset="2"/>
              <a:buNone/>
            </a:pPr>
            <a:endParaRPr lang="el-GR" b="1" smtClean="0">
              <a:solidFill>
                <a:schemeClr val="tx2"/>
              </a:solidFill>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EB76C7AA-9521-4DA2-AF30-8C88B68F550F}" type="slidenum">
              <a:rPr lang="el-GR" altLang="en-US" smtClean="0"/>
              <a:pPr/>
              <a:t>14</a:t>
            </a:fld>
            <a:endParaRPr lang="el-GR"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r>
            <a:br>
              <a:rPr lang="el-GR" smtClean="0"/>
            </a:br>
            <a:endParaRPr lang="en-GB" smtClean="0"/>
          </a:p>
        </p:txBody>
      </p:sp>
      <p:sp>
        <p:nvSpPr>
          <p:cNvPr id="56324" name="Slide Number Placeholder 3"/>
          <p:cNvSpPr>
            <a:spLocks noGrp="1"/>
          </p:cNvSpPr>
          <p:nvPr>
            <p:ph type="sldNum" sz="quarter" idx="5"/>
          </p:nvPr>
        </p:nvSpPr>
        <p:spPr bwMode="auto">
          <a:noFill/>
          <a:ln>
            <a:miter lim="800000"/>
            <a:headEnd/>
            <a:tailEnd/>
          </a:ln>
        </p:spPr>
        <p:txBody>
          <a:bodyPr/>
          <a:lstStyle/>
          <a:p>
            <a:fld id="{62ABFE16-B247-4D05-882E-4492C271E5DE}" type="slidenum">
              <a:rPr lang="el-GR" altLang="en-US" smtClean="0"/>
              <a:pPr/>
              <a:t>16</a:t>
            </a:fld>
            <a:endParaRPr lang="el-GR"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57347"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57348" name="Slide Number Placeholder 3"/>
          <p:cNvSpPr>
            <a:spLocks noGrp="1" noChangeArrowheads="1"/>
          </p:cNvSpPr>
          <p:nvPr>
            <p:ph type="sldNum" sz="quarter" idx="5"/>
          </p:nvPr>
        </p:nvSpPr>
        <p:spPr bwMode="auto">
          <a:noFill/>
          <a:ln>
            <a:miter lim="800000"/>
            <a:headEnd/>
            <a:tailEnd/>
          </a:ln>
        </p:spPr>
        <p:txBody>
          <a:bodyPr/>
          <a:lstStyle/>
          <a:p>
            <a:fld id="{EB949C5A-99C7-4B09-972B-9D8046F1BB81}" type="slidenum">
              <a:rPr lang="el-GR" altLang="en-US" smtClean="0"/>
              <a:pPr/>
              <a:t>17</a:t>
            </a:fld>
            <a:endParaRPr lang="el-GR"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8371"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Wingdings" pitchFamily="2" charset="2"/>
              <a:buNone/>
            </a:pPr>
            <a:endParaRPr lang="el-GR" altLang="en-US" smtClean="0"/>
          </a:p>
        </p:txBody>
      </p:sp>
      <p:sp>
        <p:nvSpPr>
          <p:cNvPr id="58372" name="Θέση αριθμού διαφάνειας 3"/>
          <p:cNvSpPr>
            <a:spLocks noGrp="1"/>
          </p:cNvSpPr>
          <p:nvPr>
            <p:ph type="sldNum" sz="quarter" idx="5"/>
          </p:nvPr>
        </p:nvSpPr>
        <p:spPr bwMode="auto">
          <a:noFill/>
          <a:ln>
            <a:miter lim="800000"/>
            <a:headEnd/>
            <a:tailEnd/>
          </a:ln>
        </p:spPr>
        <p:txBody>
          <a:bodyPr/>
          <a:lstStyle/>
          <a:p>
            <a:fld id="{ABD227B5-A05D-4921-AC45-A846F5897DDE}" type="slidenum">
              <a:rPr lang="el-GR" altLang="en-US" smtClean="0"/>
              <a:pPr/>
              <a:t>29</a:t>
            </a:fld>
            <a:endParaRPr lang="el-GR"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9396" name="Slide Number Placeholder 3"/>
          <p:cNvSpPr>
            <a:spLocks noGrp="1"/>
          </p:cNvSpPr>
          <p:nvPr>
            <p:ph type="sldNum" sz="quarter" idx="5"/>
          </p:nvPr>
        </p:nvSpPr>
        <p:spPr bwMode="auto">
          <a:noFill/>
          <a:ln>
            <a:miter lim="800000"/>
            <a:headEnd/>
            <a:tailEnd/>
          </a:ln>
        </p:spPr>
        <p:txBody>
          <a:bodyPr/>
          <a:lstStyle/>
          <a:p>
            <a:fld id="{F74E5D27-DAE5-434E-B951-DEDB87EEFB26}" type="slidenum">
              <a:rPr lang="el-GR" altLang="en-US" smtClean="0"/>
              <a:pPr/>
              <a:t>30</a:t>
            </a:fld>
            <a:endParaRPr lang="el-GR"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0419"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ltLang="en-US" smtClean="0"/>
          </a:p>
        </p:txBody>
      </p:sp>
      <p:sp>
        <p:nvSpPr>
          <p:cNvPr id="60420" name="3 - Θέση αριθμού διαφάνειας"/>
          <p:cNvSpPr>
            <a:spLocks noGrp="1"/>
          </p:cNvSpPr>
          <p:nvPr>
            <p:ph type="sldNum" sz="quarter" idx="5"/>
          </p:nvPr>
        </p:nvSpPr>
        <p:spPr bwMode="auto">
          <a:noFill/>
          <a:ln>
            <a:miter lim="800000"/>
            <a:headEnd/>
            <a:tailEnd/>
          </a:ln>
        </p:spPr>
        <p:txBody>
          <a:bodyPr/>
          <a:lstStyle/>
          <a:p>
            <a:fld id="{9131C5A6-4199-43A1-8D3D-9703B0F47A94}" type="slidenum">
              <a:rPr lang="el-GR" altLang="en-US" smtClean="0"/>
              <a:pPr/>
              <a:t>40</a:t>
            </a:fld>
            <a:endParaRPr lang="el-GR"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 name="2 - Θέση σημειώσεων">
            <a:extLst>
              <a:ext uri="{FF2B5EF4-FFF2-40B4-BE49-F238E27FC236}"/>
            </a:extLst>
          </p:cNvPr>
          <p:cNvSpPr>
            <a:spLocks noGrp="1"/>
          </p:cNvSpPr>
          <p:nvPr>
            <p:ph type="body" idx="1"/>
          </p:nvPr>
        </p:nvSpPr>
        <p:spPr/>
        <p:txBody>
          <a:bodyPr/>
          <a:lstStyle/>
          <a:p>
            <a:pPr algn="just" eaLnBrk="1" fontAlgn="auto" hangingPunct="1">
              <a:spcBef>
                <a:spcPts val="0"/>
              </a:spcBef>
              <a:spcAft>
                <a:spcPts val="0"/>
              </a:spcAft>
              <a:buClr>
                <a:schemeClr val="accent6">
                  <a:lumMod val="75000"/>
                </a:schemeClr>
              </a:buClr>
              <a:buFont typeface="Wingdings" pitchFamily="2" charset="2"/>
              <a:buNone/>
              <a:defRPr/>
            </a:pPr>
            <a:endParaRPr lang="el-GR" b="1" dirty="0"/>
          </a:p>
        </p:txBody>
      </p:sp>
      <p:sp>
        <p:nvSpPr>
          <p:cNvPr id="45060" name="3 - Θέση αριθμού διαφάνειας"/>
          <p:cNvSpPr>
            <a:spLocks noGrp="1"/>
          </p:cNvSpPr>
          <p:nvPr>
            <p:ph type="sldNum" sz="quarter" idx="5"/>
          </p:nvPr>
        </p:nvSpPr>
        <p:spPr bwMode="auto">
          <a:noFill/>
          <a:ln>
            <a:miter lim="800000"/>
            <a:headEnd/>
            <a:tailEnd/>
          </a:ln>
        </p:spPr>
        <p:txBody>
          <a:bodyPr/>
          <a:lstStyle/>
          <a:p>
            <a:fld id="{E3D603AD-F818-4F2C-B4FC-3027A8AF98F0}" type="slidenum">
              <a:rPr lang="el-GR" altLang="en-US" smtClean="0"/>
              <a:pPr/>
              <a:t>3</a:t>
            </a:fld>
            <a:endParaRPr lang="el-GR"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a:extLst>
              <a:ext uri="{FF2B5EF4-FFF2-40B4-BE49-F238E27FC236}"/>
            </a:extLst>
          </p:cNvPr>
          <p:cNvSpPr>
            <a:spLocks noGrp="1"/>
          </p:cNvSpPr>
          <p:nvPr>
            <p:ph type="body" idx="1"/>
          </p:nvPr>
        </p:nvSpPr>
        <p:spPr/>
        <p:txBody>
          <a:bodyPr/>
          <a:lstStyle/>
          <a:p>
            <a:pPr algn="just" eaLnBrk="1" fontAlgn="auto" hangingPunct="1">
              <a:spcBef>
                <a:spcPts val="0"/>
              </a:spcBef>
              <a:spcAft>
                <a:spcPts val="0"/>
              </a:spcAft>
              <a:buClr>
                <a:schemeClr val="accent6">
                  <a:lumMod val="75000"/>
                </a:schemeClr>
              </a:buClr>
              <a:buFont typeface="Wingdings" pitchFamily="2" charset="2"/>
              <a:buNone/>
              <a:defRPr/>
            </a:pPr>
            <a:endParaRPr lang="el-GR" sz="2500" b="1" dirty="0">
              <a:solidFill>
                <a:schemeClr val="tx2"/>
              </a:solidFill>
            </a:endParaRPr>
          </a:p>
        </p:txBody>
      </p:sp>
      <p:sp>
        <p:nvSpPr>
          <p:cNvPr id="46084" name="Slide Number Placeholder 3"/>
          <p:cNvSpPr>
            <a:spLocks noGrp="1"/>
          </p:cNvSpPr>
          <p:nvPr>
            <p:ph type="sldNum" sz="quarter" idx="5"/>
          </p:nvPr>
        </p:nvSpPr>
        <p:spPr bwMode="auto">
          <a:noFill/>
          <a:ln>
            <a:miter lim="800000"/>
            <a:headEnd/>
            <a:tailEnd/>
          </a:ln>
        </p:spPr>
        <p:txBody>
          <a:bodyPr/>
          <a:lstStyle/>
          <a:p>
            <a:fld id="{FF929A09-E3A1-4027-B743-37054BFE4318}" type="slidenum">
              <a:rPr lang="el-GR" altLang="en-US" smtClean="0"/>
              <a:pPr/>
              <a:t>4</a:t>
            </a:fld>
            <a:endParaRPr lang="el-GR"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a:extLst>
              <a:ext uri="{FF2B5EF4-FFF2-40B4-BE49-F238E27FC236}"/>
            </a:extLst>
          </p:cNvPr>
          <p:cNvSpPr>
            <a:spLocks noGrp="1"/>
          </p:cNvSpPr>
          <p:nvPr>
            <p:ph type="body" idx="1"/>
          </p:nvPr>
        </p:nvSpPr>
        <p:spPr/>
        <p:txBody>
          <a:bodyPr/>
          <a:lstStyle/>
          <a:p>
            <a:pPr lvl="1" algn="just" eaLnBrk="1" fontAlgn="auto" hangingPunct="1">
              <a:spcBef>
                <a:spcPts val="0"/>
              </a:spcBef>
              <a:spcAft>
                <a:spcPts val="0"/>
              </a:spcAft>
              <a:buClr>
                <a:schemeClr val="accent6">
                  <a:lumMod val="75000"/>
                </a:schemeClr>
              </a:buClr>
              <a:buFont typeface="Wingdings" pitchFamily="2" charset="2"/>
              <a:buNone/>
              <a:defRPr/>
            </a:pPr>
            <a:endParaRPr lang="el-GR" sz="2500" b="1" dirty="0">
              <a:solidFill>
                <a:schemeClr val="tx2"/>
              </a:solidFill>
            </a:endParaRPr>
          </a:p>
          <a:p>
            <a:pPr eaLnBrk="1" fontAlgn="auto" hangingPunct="1">
              <a:spcBef>
                <a:spcPts val="0"/>
              </a:spcBef>
              <a:spcAft>
                <a:spcPts val="0"/>
              </a:spcAft>
              <a:defRPr/>
            </a:pPr>
            <a:endParaRPr lang="en-GB" dirty="0"/>
          </a:p>
        </p:txBody>
      </p:sp>
      <p:sp>
        <p:nvSpPr>
          <p:cNvPr id="47108" name="Slide Number Placeholder 3"/>
          <p:cNvSpPr>
            <a:spLocks noGrp="1"/>
          </p:cNvSpPr>
          <p:nvPr>
            <p:ph type="sldNum" sz="quarter" idx="5"/>
          </p:nvPr>
        </p:nvSpPr>
        <p:spPr bwMode="auto">
          <a:noFill/>
          <a:ln>
            <a:miter lim="800000"/>
            <a:headEnd/>
            <a:tailEnd/>
          </a:ln>
        </p:spPr>
        <p:txBody>
          <a:bodyPr/>
          <a:lstStyle/>
          <a:p>
            <a:fld id="{6271B3DD-A48F-4D3C-B5F1-A48058E6EDB5}" type="slidenum">
              <a:rPr lang="el-GR" altLang="en-US" smtClean="0"/>
              <a:pPr/>
              <a:t>5</a:t>
            </a:fld>
            <a:endParaRPr lang="el-GR"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a:extLst>
              <a:ext uri="{FF2B5EF4-FFF2-40B4-BE49-F238E27FC236}"/>
            </a:extLst>
          </p:cNvPr>
          <p:cNvSpPr>
            <a:spLocks noGrp="1"/>
          </p:cNvSpPr>
          <p:nvPr>
            <p:ph type="body" idx="1"/>
          </p:nvPr>
        </p:nvSpPr>
        <p:spPr/>
        <p:txBody>
          <a:bodyPr/>
          <a:lstStyle/>
          <a:p>
            <a:pPr algn="just" eaLnBrk="1" fontAlgn="auto" hangingPunct="1">
              <a:spcBef>
                <a:spcPts val="0"/>
              </a:spcBef>
              <a:spcAft>
                <a:spcPts val="0"/>
              </a:spcAft>
              <a:buClr>
                <a:schemeClr val="accent6">
                  <a:lumMod val="75000"/>
                </a:schemeClr>
              </a:buClr>
              <a:buFont typeface="Wingdings" pitchFamily="2" charset="2"/>
              <a:buNone/>
              <a:defRPr/>
            </a:pPr>
            <a:endParaRPr lang="el-GR" sz="2500" b="1" dirty="0">
              <a:solidFill>
                <a:schemeClr val="tx2"/>
              </a:solidFill>
            </a:endParaRPr>
          </a:p>
          <a:p>
            <a:pPr eaLnBrk="1" fontAlgn="auto" hangingPunct="1">
              <a:spcBef>
                <a:spcPts val="0"/>
              </a:spcBef>
              <a:spcAft>
                <a:spcPts val="0"/>
              </a:spcAft>
              <a:defRPr/>
            </a:pPr>
            <a:endParaRPr lang="en-GB" dirty="0"/>
          </a:p>
        </p:txBody>
      </p:sp>
      <p:sp>
        <p:nvSpPr>
          <p:cNvPr id="48132" name="Slide Number Placeholder 3"/>
          <p:cNvSpPr>
            <a:spLocks noGrp="1"/>
          </p:cNvSpPr>
          <p:nvPr>
            <p:ph type="sldNum" sz="quarter" idx="5"/>
          </p:nvPr>
        </p:nvSpPr>
        <p:spPr bwMode="auto">
          <a:noFill/>
          <a:ln>
            <a:miter lim="800000"/>
            <a:headEnd/>
            <a:tailEnd/>
          </a:ln>
        </p:spPr>
        <p:txBody>
          <a:bodyPr/>
          <a:lstStyle/>
          <a:p>
            <a:fld id="{0EBEAFA4-61FA-4AAD-A7D6-4D92D19AA406}" type="slidenum">
              <a:rPr lang="el-GR" altLang="en-US" smtClean="0"/>
              <a:pPr/>
              <a:t>6</a:t>
            </a:fld>
            <a:endParaRPr lang="el-GR"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a:extLst>
              <a:ext uri="{FF2B5EF4-FFF2-40B4-BE49-F238E27FC236}"/>
            </a:extLst>
          </p:cNvPr>
          <p:cNvSpPr>
            <a:spLocks noGrp="1"/>
          </p:cNvSpPr>
          <p:nvPr>
            <p:ph type="body" idx="1"/>
          </p:nvPr>
        </p:nvSpPr>
        <p:spPr/>
        <p:txBody>
          <a:bodyPr/>
          <a:lstStyle/>
          <a:p>
            <a:pPr algn="just" eaLnBrk="1" fontAlgn="auto" hangingPunct="1">
              <a:spcBef>
                <a:spcPts val="0"/>
              </a:spcBef>
              <a:spcAft>
                <a:spcPts val="0"/>
              </a:spcAft>
              <a:buClr>
                <a:schemeClr val="accent6">
                  <a:lumMod val="75000"/>
                </a:schemeClr>
              </a:buClr>
              <a:buFont typeface="Wingdings" pitchFamily="2" charset="2"/>
              <a:buNone/>
              <a:defRPr/>
            </a:pPr>
            <a:endParaRPr lang="el-GR" sz="2500" b="1" dirty="0">
              <a:solidFill>
                <a:schemeClr val="tx2"/>
              </a:solidFill>
            </a:endParaRPr>
          </a:p>
        </p:txBody>
      </p:sp>
      <p:sp>
        <p:nvSpPr>
          <p:cNvPr id="49156" name="Slide Number Placeholder 3"/>
          <p:cNvSpPr>
            <a:spLocks noGrp="1"/>
          </p:cNvSpPr>
          <p:nvPr>
            <p:ph type="sldNum" sz="quarter" idx="5"/>
          </p:nvPr>
        </p:nvSpPr>
        <p:spPr bwMode="auto">
          <a:noFill/>
          <a:ln>
            <a:miter lim="800000"/>
            <a:headEnd/>
            <a:tailEnd/>
          </a:ln>
        </p:spPr>
        <p:txBody>
          <a:bodyPr/>
          <a:lstStyle/>
          <a:p>
            <a:fld id="{CBB96C4F-18B8-4BD6-B6BC-AD8E82BF315C}" type="slidenum">
              <a:rPr lang="el-GR" altLang="en-US" smtClean="0"/>
              <a:pPr/>
              <a:t>7</a:t>
            </a:fld>
            <a:endParaRPr lang="el-GR"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a:extLst>
              <a:ext uri="{FF2B5EF4-FFF2-40B4-BE49-F238E27FC236}"/>
            </a:extLst>
          </p:cNvPr>
          <p:cNvSpPr>
            <a:spLocks noGrp="1"/>
          </p:cNvSpPr>
          <p:nvPr>
            <p:ph type="body" idx="1"/>
          </p:nvPr>
        </p:nvSpPr>
        <p:spPr/>
        <p:txBody>
          <a:bodyPr/>
          <a:lstStyle/>
          <a:p>
            <a:pPr algn="just" eaLnBrk="1" fontAlgn="auto" hangingPunct="1">
              <a:spcBef>
                <a:spcPts val="0"/>
              </a:spcBef>
              <a:spcAft>
                <a:spcPts val="0"/>
              </a:spcAft>
              <a:buClr>
                <a:schemeClr val="accent6">
                  <a:lumMod val="75000"/>
                </a:schemeClr>
              </a:buClr>
              <a:buFont typeface="Wingdings" pitchFamily="2" charset="2"/>
              <a:buNone/>
              <a:defRPr/>
            </a:pPr>
            <a:endParaRPr lang="el-GR" sz="2500" b="1" dirty="0">
              <a:solidFill>
                <a:schemeClr val="tx2"/>
              </a:solidFill>
            </a:endParaRPr>
          </a:p>
        </p:txBody>
      </p:sp>
      <p:sp>
        <p:nvSpPr>
          <p:cNvPr id="50180" name="Slide Number Placeholder 3"/>
          <p:cNvSpPr>
            <a:spLocks noGrp="1"/>
          </p:cNvSpPr>
          <p:nvPr>
            <p:ph type="sldNum" sz="quarter" idx="5"/>
          </p:nvPr>
        </p:nvSpPr>
        <p:spPr bwMode="auto">
          <a:noFill/>
          <a:ln>
            <a:miter lim="800000"/>
            <a:headEnd/>
            <a:tailEnd/>
          </a:ln>
        </p:spPr>
        <p:txBody>
          <a:bodyPr/>
          <a:lstStyle/>
          <a:p>
            <a:fld id="{D73ED5CC-B0E7-447E-A9A2-90C019BBC833}" type="slidenum">
              <a:rPr lang="el-GR" altLang="en-US" smtClean="0"/>
              <a:pPr/>
              <a:t>8</a:t>
            </a:fld>
            <a:endParaRPr lang="el-GR"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a:extLst>
              <a:ext uri="{FF2B5EF4-FFF2-40B4-BE49-F238E27FC236}"/>
            </a:extLst>
          </p:cNvPr>
          <p:cNvSpPr>
            <a:spLocks noGrp="1"/>
          </p:cNvSpPr>
          <p:nvPr>
            <p:ph type="body" idx="1"/>
          </p:nvPr>
        </p:nvSpPr>
        <p:spPr/>
        <p:txBody>
          <a:bodyPr/>
          <a:lstStyle/>
          <a:p>
            <a:pPr algn="just" eaLnBrk="1" fontAlgn="auto" hangingPunct="1">
              <a:lnSpc>
                <a:spcPts val="4000"/>
              </a:lnSpc>
              <a:spcBef>
                <a:spcPts val="0"/>
              </a:spcBef>
              <a:spcAft>
                <a:spcPts val="0"/>
              </a:spcAft>
              <a:buClr>
                <a:schemeClr val="accent6">
                  <a:lumMod val="75000"/>
                </a:schemeClr>
              </a:buClr>
              <a:buFont typeface="Wingdings" pitchFamily="2" charset="2"/>
              <a:buNone/>
              <a:defRPr/>
            </a:pPr>
            <a:endParaRPr lang="el-GR" sz="2500" b="1" dirty="0">
              <a:solidFill>
                <a:schemeClr val="tx2"/>
              </a:solidFill>
            </a:endParaRPr>
          </a:p>
        </p:txBody>
      </p:sp>
      <p:sp>
        <p:nvSpPr>
          <p:cNvPr id="51204" name="Slide Number Placeholder 3"/>
          <p:cNvSpPr>
            <a:spLocks noGrp="1"/>
          </p:cNvSpPr>
          <p:nvPr>
            <p:ph type="sldNum" sz="quarter" idx="5"/>
          </p:nvPr>
        </p:nvSpPr>
        <p:spPr bwMode="auto">
          <a:noFill/>
          <a:ln>
            <a:miter lim="800000"/>
            <a:headEnd/>
            <a:tailEnd/>
          </a:ln>
        </p:spPr>
        <p:txBody>
          <a:bodyPr/>
          <a:lstStyle/>
          <a:p>
            <a:fld id="{D52FA4AF-95C8-4F9F-99D0-E1658E6C3C8F}" type="slidenum">
              <a:rPr lang="el-GR" altLang="en-US" smtClean="0"/>
              <a:pPr/>
              <a:t>9</a:t>
            </a:fld>
            <a:endParaRPr lang="el-GR"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2228" name="Slide Number Placeholder 3"/>
          <p:cNvSpPr>
            <a:spLocks noGrp="1"/>
          </p:cNvSpPr>
          <p:nvPr>
            <p:ph type="sldNum" sz="quarter" idx="5"/>
          </p:nvPr>
        </p:nvSpPr>
        <p:spPr bwMode="auto">
          <a:noFill/>
          <a:ln>
            <a:miter lim="800000"/>
            <a:headEnd/>
            <a:tailEnd/>
          </a:ln>
        </p:spPr>
        <p:txBody>
          <a:bodyPr/>
          <a:lstStyle/>
          <a:p>
            <a:fld id="{FA4EE877-91E7-4F51-941D-5248AE4BF51E}" type="slidenum">
              <a:rPr lang="el-GR" altLang="en-US" smtClean="0"/>
              <a:pPr/>
              <a:t>10</a:t>
            </a:fld>
            <a:endParaRPr lang="el-GR"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BE5FBFA6-AD28-4FFE-85B7-442421251E85}" type="datetime1">
              <a:rPr lang="en-US"/>
              <a:pPr>
                <a:defRPr/>
              </a:pPr>
              <a:t>6/23/2021</a:t>
            </a:fld>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9447A398-3D62-4965-A3FA-6CD8CD10594D}" type="slidenum">
              <a:rPr lang="en-US" altLang="el-GR"/>
              <a:pPr>
                <a:defRPr/>
              </a:pPr>
              <a:t>‹#›</a:t>
            </a:fld>
            <a:endParaRPr lang="en-US" alt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99F49760-5422-4AB7-9646-F9422785C130}" type="datetime1">
              <a:rPr lang="en-US"/>
              <a:pPr>
                <a:defRPr/>
              </a:pPr>
              <a:t>6/23/2021</a:t>
            </a:fld>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9DB3F558-681A-44B3-BBFA-E35459A4428A}" type="slidenum">
              <a:rPr lang="en-US" altLang="el-GR"/>
              <a:pPr>
                <a:defRPr/>
              </a:pPr>
              <a:t>‹#›</a:t>
            </a:fld>
            <a:endParaRPr lang="en-US" alt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8211A5BA-3FCE-4F52-9801-090CA7ECB2DF}" type="datetime1">
              <a:rPr lang="en-US"/>
              <a:pPr>
                <a:defRPr/>
              </a:pPr>
              <a:t>6/23/2021</a:t>
            </a:fld>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9B88AE2F-1005-42AC-8DA4-F10B93F389C8}" type="slidenum">
              <a:rPr lang="en-US" altLang="el-GR"/>
              <a:pPr>
                <a:defRPr/>
              </a:pPr>
              <a:t>‹#›</a:t>
            </a:fld>
            <a:endParaRPr lang="en-US" alt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30BD099D-1517-4E22-B2A1-7D25C168B727}" type="datetime1">
              <a:rPr lang="en-US"/>
              <a:pPr>
                <a:defRPr/>
              </a:pPr>
              <a:t>6/23/2021</a:t>
            </a:fld>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091CF608-68B6-4B04-8CB5-3FF83B4C6AB3}" type="slidenum">
              <a:rPr lang="en-US" altLang="el-GR"/>
              <a:pPr>
                <a:defRPr/>
              </a:pPr>
              <a:t>‹#›</a:t>
            </a:fld>
            <a:endParaRPr lang="en-US" alt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3C15F400-3446-432A-BD50-947BF8E3E011}" type="datetime1">
              <a:rPr lang="en-US"/>
              <a:pPr>
                <a:defRPr/>
              </a:pPr>
              <a:t>6/23/2021</a:t>
            </a:fld>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A89AC92C-F712-46A0-9B96-D08FA94F58A6}" type="slidenum">
              <a:rPr lang="en-US" altLang="el-GR"/>
              <a:pPr>
                <a:defRPr/>
              </a:pPr>
              <a:t>‹#›</a:t>
            </a:fld>
            <a:endParaRPr lang="en-US" alt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0AB4D38A-7B5B-4769-B74C-F3D2D19124FF}" type="datetime1">
              <a:rPr lang="en-US"/>
              <a:pPr>
                <a:defRPr/>
              </a:pPr>
              <a:t>6/23/2021</a:t>
            </a:fld>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6B762BCD-A3E7-4179-9D2D-A16C7853BD7A}" type="slidenum">
              <a:rPr lang="en-US" altLang="el-GR"/>
              <a:pPr>
                <a:defRPr/>
              </a:pPr>
              <a:t>‹#›</a:t>
            </a:fld>
            <a:endParaRPr lang="en-US" alt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extLst>
          </p:cNvPr>
          <p:cNvSpPr>
            <a:spLocks noGrp="1"/>
          </p:cNvSpPr>
          <p:nvPr>
            <p:ph type="dt" sz="half" idx="10"/>
          </p:nvPr>
        </p:nvSpPr>
        <p:spPr/>
        <p:txBody>
          <a:bodyPr/>
          <a:lstStyle>
            <a:lvl1pPr>
              <a:defRPr/>
            </a:lvl1pPr>
          </a:lstStyle>
          <a:p>
            <a:pPr>
              <a:defRPr/>
            </a:pPr>
            <a:fld id="{2E99E9D0-7C9E-4889-B0D3-83838BA0899E}" type="datetime1">
              <a:rPr lang="en-US"/>
              <a:pPr>
                <a:defRPr/>
              </a:pPr>
              <a:t>6/23/2021</a:t>
            </a:fld>
            <a:endParaRPr lang="en-US"/>
          </a:p>
        </p:txBody>
      </p:sp>
      <p:sp>
        <p:nvSpPr>
          <p:cNvPr id="8"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extLst>
          </p:cNvPr>
          <p:cNvSpPr>
            <a:spLocks noGrp="1"/>
          </p:cNvSpPr>
          <p:nvPr>
            <p:ph type="sldNum" sz="quarter" idx="12"/>
          </p:nvPr>
        </p:nvSpPr>
        <p:spPr/>
        <p:txBody>
          <a:bodyPr/>
          <a:lstStyle>
            <a:lvl1pPr>
              <a:defRPr/>
            </a:lvl1pPr>
          </a:lstStyle>
          <a:p>
            <a:pPr>
              <a:defRPr/>
            </a:pPr>
            <a:fld id="{05758D6D-220F-487F-B7FB-45A9391D5054}" type="slidenum">
              <a:rPr lang="en-US" altLang="el-GR"/>
              <a:pPr>
                <a:defRPr/>
              </a:pPr>
              <a:t>‹#›</a:t>
            </a:fld>
            <a:endParaRPr lang="en-US" alt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extLst>
          </p:cNvPr>
          <p:cNvSpPr>
            <a:spLocks noGrp="1"/>
          </p:cNvSpPr>
          <p:nvPr>
            <p:ph type="dt" sz="half" idx="10"/>
          </p:nvPr>
        </p:nvSpPr>
        <p:spPr/>
        <p:txBody>
          <a:bodyPr/>
          <a:lstStyle>
            <a:lvl1pPr>
              <a:defRPr/>
            </a:lvl1pPr>
          </a:lstStyle>
          <a:p>
            <a:pPr>
              <a:defRPr/>
            </a:pPr>
            <a:fld id="{CCF8CE3F-B4A4-4C34-9A90-5DF83B754EA8}" type="datetime1">
              <a:rPr lang="en-US"/>
              <a:pPr>
                <a:defRPr/>
              </a:pPr>
              <a:t>6/23/2021</a:t>
            </a:fld>
            <a:endParaRPr lang="en-US"/>
          </a:p>
        </p:txBody>
      </p:sp>
      <p:sp>
        <p:nvSpPr>
          <p:cNvPr id="4"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extLst>
          </p:cNvPr>
          <p:cNvSpPr>
            <a:spLocks noGrp="1"/>
          </p:cNvSpPr>
          <p:nvPr>
            <p:ph type="sldNum" sz="quarter" idx="12"/>
          </p:nvPr>
        </p:nvSpPr>
        <p:spPr/>
        <p:txBody>
          <a:bodyPr/>
          <a:lstStyle>
            <a:lvl1pPr>
              <a:defRPr/>
            </a:lvl1pPr>
          </a:lstStyle>
          <a:p>
            <a:pPr>
              <a:defRPr/>
            </a:pPr>
            <a:fld id="{3455728E-5C61-4012-8711-9257373E4197}" type="slidenum">
              <a:rPr lang="en-US" altLang="el-GR"/>
              <a:pPr>
                <a:defRPr/>
              </a:pPr>
              <a:t>‹#›</a:t>
            </a:fld>
            <a:endParaRPr lang="en-US" alt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extLst>
          </p:cNvPr>
          <p:cNvSpPr>
            <a:spLocks noGrp="1"/>
          </p:cNvSpPr>
          <p:nvPr>
            <p:ph type="dt" sz="half" idx="10"/>
          </p:nvPr>
        </p:nvSpPr>
        <p:spPr/>
        <p:txBody>
          <a:bodyPr/>
          <a:lstStyle>
            <a:lvl1pPr>
              <a:defRPr/>
            </a:lvl1pPr>
          </a:lstStyle>
          <a:p>
            <a:pPr>
              <a:defRPr/>
            </a:pPr>
            <a:fld id="{F9B97D27-0140-4E43-874E-09AC2D05E0FC}" type="datetime1">
              <a:rPr lang="en-US"/>
              <a:pPr>
                <a:defRPr/>
              </a:pPr>
              <a:t>6/23/2021</a:t>
            </a:fld>
            <a:endParaRPr lang="en-US"/>
          </a:p>
        </p:txBody>
      </p:sp>
      <p:sp>
        <p:nvSpPr>
          <p:cNvPr id="3"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extLst>
          </p:cNvPr>
          <p:cNvSpPr>
            <a:spLocks noGrp="1"/>
          </p:cNvSpPr>
          <p:nvPr>
            <p:ph type="sldNum" sz="quarter" idx="12"/>
          </p:nvPr>
        </p:nvSpPr>
        <p:spPr/>
        <p:txBody>
          <a:bodyPr/>
          <a:lstStyle>
            <a:lvl1pPr>
              <a:defRPr/>
            </a:lvl1pPr>
          </a:lstStyle>
          <a:p>
            <a:pPr>
              <a:defRPr/>
            </a:pPr>
            <a:fld id="{EDE978F6-CBFC-4599-9F85-DF2996E3B573}" type="slidenum">
              <a:rPr lang="en-US" altLang="el-GR"/>
              <a:pPr>
                <a:defRPr/>
              </a:pPr>
              <a:t>‹#›</a:t>
            </a:fld>
            <a:endParaRPr lang="en-US" alt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25C3A055-318F-4C1A-BBDC-80272C6B98AD}" type="datetime1">
              <a:rPr lang="en-US"/>
              <a:pPr>
                <a:defRPr/>
              </a:pPr>
              <a:t>6/23/2021</a:t>
            </a:fld>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ECCC74AA-644C-4022-8BCB-CDBA4B7E2FE6}" type="slidenum">
              <a:rPr lang="en-US" altLang="el-GR"/>
              <a:pPr>
                <a:defRPr/>
              </a:pPr>
              <a:t>‹#›</a:t>
            </a:fld>
            <a:endParaRPr lang="en-US" alt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4E0B0FD5-314F-4AAA-85DC-C7AEC3B6A1D1}" type="datetime1">
              <a:rPr lang="en-US"/>
              <a:pPr>
                <a:defRPr/>
              </a:pPr>
              <a:t>6/23/2021</a:t>
            </a:fld>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0B8E1593-9F80-4773-9ED2-EDCEC3D81FA5}" type="slidenum">
              <a:rPr lang="en-US" altLang="el-GR"/>
              <a:pPr>
                <a:defRPr/>
              </a:pPr>
              <a:t>‹#›</a:t>
            </a:fld>
            <a:endParaRPr lang="en-US" alt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4" name="Date Placeholder 3">
            <a:extLst>
              <a:ext uri="{FF2B5EF4-FFF2-40B4-BE49-F238E27FC236}"/>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3D85C0F-E8BA-41E2-B2CE-EF59E15AEE92}" type="datetime1">
              <a:rPr lang="en-US"/>
              <a:pPr>
                <a:defRPr/>
              </a:pPr>
              <a:t>6/23/2021</a:t>
            </a:fld>
            <a:endParaRPr lang="en-US"/>
          </a:p>
        </p:txBody>
      </p:sp>
      <p:sp>
        <p:nvSpPr>
          <p:cNvPr id="5" name="Footer Placeholder 4">
            <a:extLst>
              <a:ext uri="{FF2B5EF4-FFF2-40B4-BE49-F238E27FC236}"/>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081A4947-D771-4C49-A5F3-80074352CCAF}"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Box 4">
            <a:extLst>
              <a:ext uri="{FF2B5EF4-FFF2-40B4-BE49-F238E27FC236}"/>
            </a:extLst>
          </p:cNvPr>
          <p:cNvSpPr txBox="1">
            <a:spLocks noChangeArrowheads="1"/>
          </p:cNvSpPr>
          <p:nvPr/>
        </p:nvSpPr>
        <p:spPr bwMode="auto">
          <a:xfrm>
            <a:off x="3581400" y="2095500"/>
            <a:ext cx="11125200" cy="1477328"/>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l-GR" altLang="el-GR" sz="4800" b="1" dirty="0">
                <a:solidFill>
                  <a:schemeClr val="bg1"/>
                </a:solidFill>
                <a:effectLst>
                  <a:outerShdw blurRad="38100" dist="38100" dir="2700000" algn="tl">
                    <a:srgbClr val="000000">
                      <a:alpha val="43137"/>
                    </a:srgbClr>
                  </a:outerShdw>
                </a:effectLst>
                <a:latin typeface="Calibri" panose="020F0502020204030204" pitchFamily="34" charset="0"/>
              </a:rPr>
              <a:t>Τρέχουσα Κατάσταση και Προοπτικές </a:t>
            </a:r>
            <a:endParaRPr lang="en-US" altLang="el-GR" sz="4800" b="1" dirty="0">
              <a:solidFill>
                <a:schemeClr val="bg1"/>
              </a:solidFill>
              <a:effectLst>
                <a:outerShdw blurRad="38100" dist="38100" dir="2700000" algn="tl">
                  <a:srgbClr val="000000">
                    <a:alpha val="43137"/>
                  </a:srgbClr>
                </a:outerShdw>
              </a:effectLst>
              <a:latin typeface="Calibri" panose="020F0502020204030204" pitchFamily="34" charset="0"/>
            </a:endParaRPr>
          </a:p>
          <a:p>
            <a:pPr algn="ctr" eaLnBrk="1" hangingPunct="1">
              <a:defRPr/>
            </a:pPr>
            <a:r>
              <a:rPr lang="el-GR" altLang="el-GR" sz="4800" b="1" dirty="0">
                <a:solidFill>
                  <a:schemeClr val="bg1"/>
                </a:solidFill>
                <a:effectLst>
                  <a:outerShdw blurRad="38100" dist="38100" dir="2700000" algn="tl">
                    <a:srgbClr val="000000">
                      <a:alpha val="43137"/>
                    </a:srgbClr>
                  </a:outerShdw>
                </a:effectLst>
                <a:latin typeface="Calibri" panose="020F0502020204030204" pitchFamily="34" charset="0"/>
              </a:rPr>
              <a:t>της Ελληνικής Οικονομίας</a:t>
            </a:r>
          </a:p>
        </p:txBody>
      </p:sp>
      <p:grpSp>
        <p:nvGrpSpPr>
          <p:cNvPr id="2053" name="Group 5"/>
          <p:cNvGrpSpPr>
            <a:grpSpLocks/>
          </p:cNvGrpSpPr>
          <p:nvPr/>
        </p:nvGrpSpPr>
        <p:grpSpPr bwMode="auto">
          <a:xfrm rot="10800000">
            <a:off x="-53975" y="5443538"/>
            <a:ext cx="18341975" cy="4881562"/>
            <a:chOff x="0" y="0"/>
            <a:chExt cx="20553161" cy="5469980"/>
          </a:xfrm>
        </p:grpSpPr>
        <p:sp>
          <p:nvSpPr>
            <p:cNvPr id="2059" name="Freeform 6"/>
            <p:cNvSpPr>
              <a:spLocks/>
            </p:cNvSpPr>
            <p:nvPr/>
          </p:nvSpPr>
          <p:spPr bwMode="auto">
            <a:xfrm>
              <a:off x="0" y="0"/>
              <a:ext cx="20553161" cy="5469980"/>
            </a:xfrm>
            <a:custGeom>
              <a:avLst/>
              <a:gdLst>
                <a:gd name="T0" fmla="*/ 20553161 w 20553161"/>
                <a:gd name="T1" fmla="*/ 5469980 h 5469980"/>
                <a:gd name="T2" fmla="*/ 0 w 20553161"/>
                <a:gd name="T3" fmla="*/ 5469980 h 5469980"/>
                <a:gd name="T4" fmla="*/ 0 w 20553161"/>
                <a:gd name="T5" fmla="*/ 0 h 5469980"/>
                <a:gd name="T6" fmla="*/ 20553161 w 20553161"/>
                <a:gd name="T7" fmla="*/ 546998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n-US"/>
            </a:p>
          </p:txBody>
        </p:sp>
      </p:grpSp>
      <p:sp>
        <p:nvSpPr>
          <p:cNvPr id="7" name="TextBox 7">
            <a:extLst>
              <a:ext uri="{FF2B5EF4-FFF2-40B4-BE49-F238E27FC236}"/>
            </a:extLst>
          </p:cNvPr>
          <p:cNvSpPr txBox="1"/>
          <p:nvPr/>
        </p:nvSpPr>
        <p:spPr>
          <a:xfrm>
            <a:off x="1066800" y="8226425"/>
            <a:ext cx="8088313" cy="990600"/>
          </a:xfrm>
          <a:prstGeom prst="rect">
            <a:avLst/>
          </a:prstGeom>
        </p:spPr>
        <p:txBody>
          <a:bodyPr lIns="0" tIns="0" rIns="0" bIns="0">
            <a:spAutoFit/>
          </a:bodyPr>
          <a:lstStyle/>
          <a:p>
            <a:pPr algn="ctr" eaLnBrk="1" fontAlgn="auto" hangingPunct="1">
              <a:lnSpc>
                <a:spcPts val="4000"/>
              </a:lnSpc>
              <a:spcBef>
                <a:spcPts val="0"/>
              </a:spcBef>
              <a:spcAft>
                <a:spcPts val="0"/>
              </a:spcAft>
              <a:defRPr/>
            </a:pPr>
            <a:r>
              <a:rPr lang="el-GR" sz="3200" b="1" dirty="0">
                <a:solidFill>
                  <a:srgbClr val="002060"/>
                </a:solidFill>
                <a:effectLst>
                  <a:outerShdw blurRad="38100" dist="38100" dir="2700000" algn="tl">
                    <a:srgbClr val="000000">
                      <a:alpha val="43137"/>
                    </a:srgbClr>
                  </a:outerShdw>
                </a:effectLst>
              </a:rPr>
              <a:t>ΥΠΟΥΡΓΕΙΟ ΟΙΚΟΝΟΜΙΚΩΝ</a:t>
            </a:r>
            <a:endParaRPr lang="en-US" sz="3200" b="1" dirty="0">
              <a:solidFill>
                <a:srgbClr val="002060"/>
              </a:solidFill>
              <a:effectLst>
                <a:outerShdw blurRad="38100" dist="38100" dir="2700000" algn="tl">
                  <a:srgbClr val="000000">
                    <a:alpha val="43137"/>
                  </a:srgbClr>
                </a:outerShdw>
              </a:effectLst>
            </a:endParaRPr>
          </a:p>
          <a:p>
            <a:pPr algn="ctr" eaLnBrk="1" fontAlgn="auto" hangingPunct="1">
              <a:lnSpc>
                <a:spcPts val="4000"/>
              </a:lnSpc>
              <a:spcBef>
                <a:spcPts val="0"/>
              </a:spcBef>
              <a:spcAft>
                <a:spcPts val="0"/>
              </a:spcAft>
              <a:defRPr/>
            </a:pPr>
            <a:r>
              <a:rPr lang="el-GR" sz="3200" b="1" dirty="0">
                <a:solidFill>
                  <a:schemeClr val="accent6">
                    <a:lumMod val="75000"/>
                  </a:schemeClr>
                </a:solidFill>
              </a:rPr>
              <a:t>Ιούνιος 2021</a:t>
            </a:r>
            <a:endParaRPr lang="en-US" sz="3200" b="1" dirty="0">
              <a:solidFill>
                <a:schemeClr val="accent6">
                  <a:lumMod val="75000"/>
                </a:schemeClr>
              </a:solidFill>
            </a:endParaRPr>
          </a:p>
        </p:txBody>
      </p:sp>
      <p:sp>
        <p:nvSpPr>
          <p:cNvPr id="11" name="TextBox 4">
            <a:extLst>
              <a:ext uri="{FF2B5EF4-FFF2-40B4-BE49-F238E27FC236}"/>
            </a:extLst>
          </p:cNvPr>
          <p:cNvSpPr txBox="1">
            <a:spLocks noChangeArrowheads="1"/>
          </p:cNvSpPr>
          <p:nvPr/>
        </p:nvSpPr>
        <p:spPr bwMode="auto">
          <a:xfrm>
            <a:off x="4038600" y="3695700"/>
            <a:ext cx="9906000" cy="1169551"/>
          </a:xfrm>
          <a:prstGeom prst="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l-GR" altLang="el-GR" sz="3800" b="1" dirty="0">
                <a:solidFill>
                  <a:schemeClr val="bg1"/>
                </a:solidFill>
                <a:latin typeface="Calibri" panose="020F0502020204030204" pitchFamily="34" charset="0"/>
              </a:rPr>
              <a:t>Ενδείξεις Ταχείας και Ισχυρής Ανάκαμψης</a:t>
            </a:r>
          </a:p>
          <a:p>
            <a:pPr algn="ctr" eaLnBrk="1" hangingPunct="1">
              <a:defRPr/>
            </a:pPr>
            <a:r>
              <a:rPr lang="el-GR" altLang="el-GR" sz="3800" b="1" dirty="0">
                <a:solidFill>
                  <a:schemeClr val="bg1"/>
                </a:solidFill>
                <a:latin typeface="Calibri" panose="020F0502020204030204" pitchFamily="34" charset="0"/>
              </a:rPr>
              <a:t>και Υψηλής και Διατηρήσιμης Ανάπτυξης</a:t>
            </a:r>
          </a:p>
        </p:txBody>
      </p:sp>
      <p:pic>
        <p:nvPicPr>
          <p:cNvPr id="2058"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52400" y="266700"/>
            <a:ext cx="1104900" cy="1046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220663"/>
            <a:ext cx="330200" cy="441326"/>
          </a:xfrm>
          <a:prstGeom prst="rect">
            <a:avLst/>
          </a:prstGeom>
          <a:noFill/>
          <a:ln w="9525">
            <a:noFill/>
            <a:miter lim="800000"/>
            <a:headEnd/>
            <a:tailEnd/>
          </a:ln>
        </p:spPr>
        <p:txBody>
          <a:bodyPr wrap="none" lIns="163284" tIns="81642" rIns="163284" bIns="81642" anchor="ctr">
            <a:spAutoFit/>
          </a:bodyPr>
          <a:lstStyle/>
          <a:p>
            <a:pPr eaLnBrk="1" hangingPunct="1"/>
            <a:endParaRPr lang="en-US" altLang="en-US"/>
          </a:p>
        </p:txBody>
      </p:sp>
      <p:sp>
        <p:nvSpPr>
          <p:cNvPr id="11267" name="Rectangle 6"/>
          <p:cNvSpPr>
            <a:spLocks noChangeArrowheads="1"/>
          </p:cNvSpPr>
          <p:nvPr/>
        </p:nvSpPr>
        <p:spPr bwMode="auto">
          <a:xfrm>
            <a:off x="8888413" y="2925763"/>
            <a:ext cx="511175" cy="487362"/>
          </a:xfrm>
          <a:prstGeom prst="rect">
            <a:avLst/>
          </a:prstGeom>
          <a:noFill/>
          <a:ln w="9525">
            <a:noFill/>
            <a:miter lim="800000"/>
            <a:headEnd/>
            <a:tailEnd/>
          </a:ln>
        </p:spPr>
        <p:txBody>
          <a:bodyPr wrap="none" lIns="163284" tIns="81642" rIns="163284" bIns="81642" anchor="ctr">
            <a:spAutoFit/>
          </a:bodyPr>
          <a:lstStyle/>
          <a:p>
            <a:pPr algn="just" eaLnBrk="1" hangingPunct="1"/>
            <a:r>
              <a:rPr lang="el-GR" altLang="en-US" sz="2100">
                <a:latin typeface="Calibri" pitchFamily="34" charset="0"/>
                <a:cs typeface="Times New Roman" pitchFamily="18" charset="0"/>
              </a:rPr>
              <a:t>   </a:t>
            </a:r>
            <a:endParaRPr lang="el-GR" altLang="en-US"/>
          </a:p>
        </p:txBody>
      </p:sp>
      <p:sp>
        <p:nvSpPr>
          <p:cNvPr id="11268" name="Freeform 6"/>
          <p:cNvSpPr>
            <a:spLocks/>
          </p:cNvSpPr>
          <p:nvPr/>
        </p:nvSpPr>
        <p:spPr bwMode="auto">
          <a:xfrm>
            <a:off x="0" y="9029700"/>
            <a:ext cx="18288000" cy="1257300"/>
          </a:xfrm>
          <a:custGeom>
            <a:avLst/>
            <a:gdLst>
              <a:gd name="T0" fmla="*/ 1109356 w 20553161"/>
              <a:gd name="T1" fmla="*/ 0 h 5469980"/>
              <a:gd name="T2" fmla="*/ 0 w 20553161"/>
              <a:gd name="T3" fmla="*/ 0 h 5469980"/>
              <a:gd name="T4" fmla="*/ 0 w 20553161"/>
              <a:gd name="T5" fmla="*/ 0 h 5469980"/>
              <a:gd name="T6" fmla="*/ 1109356 w 20553161"/>
              <a:gd name="T7" fmla="*/ 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lIns="91439" tIns="45719" rIns="91439" bIns="45719"/>
          <a:lstStyle/>
          <a:p>
            <a:endParaRPr lang="en-US"/>
          </a:p>
        </p:txBody>
      </p:sp>
      <p:sp>
        <p:nvSpPr>
          <p:cNvPr id="11" name="Rectangle 11">
            <a:extLst>
              <a:ext uri="{FF2B5EF4-FFF2-40B4-BE49-F238E27FC236}"/>
            </a:extLst>
          </p:cNvPr>
          <p:cNvSpPr>
            <a:spLocks noChangeArrowheads="1"/>
          </p:cNvSpPr>
          <p:nvPr/>
        </p:nvSpPr>
        <p:spPr bwMode="auto">
          <a:xfrm>
            <a:off x="3276600" y="1562100"/>
            <a:ext cx="10820400" cy="503238"/>
          </a:xfrm>
          <a:prstGeom prst="rect">
            <a:avLst/>
          </a:prstGeom>
          <a:solidFill>
            <a:schemeClr val="accent6">
              <a:lumMod val="75000"/>
            </a:schemeClr>
          </a:solidFill>
          <a:ln w="9525">
            <a:noFill/>
            <a:miter lim="800000"/>
            <a:headEnd/>
            <a:tailEnd/>
          </a:ln>
        </p:spPr>
        <p:txBody>
          <a:bodyPr lIns="163284" tIns="81642" rIns="163284" bIns="81642">
            <a:spAutoFit/>
          </a:bodyPr>
          <a:lstStyle/>
          <a:p>
            <a:pPr algn="ctr" eaLnBrk="1" hangingPunct="1">
              <a:defRPr/>
            </a:pPr>
            <a:r>
              <a:rPr lang="el-GR" altLang="en-US" sz="2200" b="1" dirty="0">
                <a:solidFill>
                  <a:schemeClr val="bg1"/>
                </a:solidFill>
                <a:latin typeface="Calibri" pitchFamily="34" charset="0"/>
                <a:cs typeface="Arial" charset="0"/>
              </a:rPr>
              <a:t>Επιτόκια εντόκων γραμματίων Ελληνικού Δημοσίου (</a:t>
            </a:r>
            <a:r>
              <a:rPr lang="en-US" altLang="en-US" sz="2200" b="1" dirty="0">
                <a:solidFill>
                  <a:schemeClr val="bg1"/>
                </a:solidFill>
                <a:latin typeface="Calibri" pitchFamily="34" charset="0"/>
                <a:cs typeface="Arial" charset="0"/>
              </a:rPr>
              <a:t>3M - 6M </a:t>
            </a:r>
            <a:r>
              <a:rPr lang="el-GR" altLang="en-US" sz="2200" b="1" dirty="0">
                <a:solidFill>
                  <a:schemeClr val="bg1"/>
                </a:solidFill>
                <a:latin typeface="Calibri" pitchFamily="34" charset="0"/>
                <a:cs typeface="Arial" charset="0"/>
              </a:rPr>
              <a:t>-</a:t>
            </a:r>
            <a:r>
              <a:rPr lang="en-US" altLang="en-US" sz="2200" b="1" dirty="0">
                <a:solidFill>
                  <a:schemeClr val="bg1"/>
                </a:solidFill>
                <a:latin typeface="Calibri" pitchFamily="34" charset="0"/>
                <a:cs typeface="Arial" charset="0"/>
              </a:rPr>
              <a:t> 12M) </a:t>
            </a:r>
            <a:endParaRPr lang="el-GR" altLang="en-US" sz="2200" b="1" dirty="0">
              <a:solidFill>
                <a:schemeClr val="bg1"/>
              </a:solidFill>
              <a:latin typeface="Calibri" pitchFamily="34" charset="0"/>
              <a:cs typeface="Arial" charset="0"/>
            </a:endParaRPr>
          </a:p>
        </p:txBody>
      </p:sp>
      <p:sp>
        <p:nvSpPr>
          <p:cNvPr id="11270" name="Rectangle 6"/>
          <p:cNvSpPr>
            <a:spLocks noChangeArrowheads="1"/>
          </p:cNvSpPr>
          <p:nvPr/>
        </p:nvSpPr>
        <p:spPr bwMode="auto">
          <a:xfrm>
            <a:off x="8888413" y="2925763"/>
            <a:ext cx="511175" cy="487362"/>
          </a:xfrm>
          <a:prstGeom prst="rect">
            <a:avLst/>
          </a:prstGeom>
          <a:noFill/>
          <a:ln w="9525">
            <a:noFill/>
            <a:miter lim="800000"/>
            <a:headEnd/>
            <a:tailEnd/>
          </a:ln>
        </p:spPr>
        <p:txBody>
          <a:bodyPr wrap="none" lIns="163284" tIns="81642" rIns="163284" bIns="81642" anchor="ctr">
            <a:spAutoFit/>
          </a:bodyPr>
          <a:lstStyle/>
          <a:p>
            <a:pPr algn="just" eaLnBrk="1" hangingPunct="1"/>
            <a:r>
              <a:rPr lang="el-GR" altLang="en-US" sz="2100">
                <a:latin typeface="Calibri" pitchFamily="34" charset="0"/>
                <a:cs typeface="Times New Roman" pitchFamily="18" charset="0"/>
              </a:rPr>
              <a:t>   </a:t>
            </a:r>
            <a:endParaRPr lang="el-GR" altLang="en-US"/>
          </a:p>
        </p:txBody>
      </p:sp>
      <p:pic>
        <p:nvPicPr>
          <p:cNvPr id="11271" name="5 - Εικόνα" descr="ÎÏÎ¿ÏÎ­Î»ÎµÏÎ¼Î± ÎµÎ¹ÎºÏÎ½Î±Ï Î³Î¹Î± ÎµÎ¸Î½Î¿ÏÎ·Î¼Î¿ ÏÏÎ¿ÏÏÎ³ÎµÎ¹Î¿ Î¿Î¹ÎºÎ¿Î½Î¿Î¼Î¹ÎºÏÎ½"/>
          <p:cNvPicPr>
            <a:picLocks noChangeAspect="1" noChangeArrowheads="1"/>
          </p:cNvPicPr>
          <p:nvPr/>
        </p:nvPicPr>
        <p:blipFill>
          <a:blip r:embed="rId3" cstate="print"/>
          <a:srcRect/>
          <a:stretch>
            <a:fillRect/>
          </a:stretch>
        </p:blipFill>
        <p:spPr bwMode="auto">
          <a:xfrm>
            <a:off x="152400" y="266700"/>
            <a:ext cx="1104900" cy="1046163"/>
          </a:xfrm>
          <a:prstGeom prst="rect">
            <a:avLst/>
          </a:prstGeom>
          <a:noFill/>
          <a:ln w="9525">
            <a:noFill/>
            <a:miter lim="800000"/>
            <a:headEnd/>
            <a:tailEnd/>
          </a:ln>
        </p:spPr>
      </p:pic>
      <p:sp>
        <p:nvSpPr>
          <p:cNvPr id="11272"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Το κόστος δανεισμού στις αγορές χρήματος είναι, σταθερά, αρνητικό</a:t>
            </a:r>
            <a:endParaRPr lang="en-US" altLang="en-US" sz="3800" b="1">
              <a:solidFill>
                <a:srgbClr val="002060"/>
              </a:solidFill>
              <a:latin typeface="Calibri" pitchFamily="34" charset="0"/>
            </a:endParaRPr>
          </a:p>
        </p:txBody>
      </p:sp>
      <p:cxnSp>
        <p:nvCxnSpPr>
          <p:cNvPr id="15" name="Straight Connector 25">
            <a:extLst>
              <a:ext uri="{FF2B5EF4-FFF2-40B4-BE49-F238E27FC236}"/>
            </a:extLst>
          </p:cNvPr>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1274" name="Picture 3"/>
          <p:cNvPicPr>
            <a:picLocks noChangeAspect="1"/>
          </p:cNvPicPr>
          <p:nvPr/>
        </p:nvPicPr>
        <p:blipFill>
          <a:blip r:embed="rId4" cstate="print"/>
          <a:srcRect/>
          <a:stretch>
            <a:fillRect/>
          </a:stretch>
        </p:blipFill>
        <p:spPr bwMode="auto">
          <a:xfrm>
            <a:off x="0" y="2184400"/>
            <a:ext cx="8547100" cy="3895725"/>
          </a:xfrm>
          <a:prstGeom prst="rect">
            <a:avLst/>
          </a:prstGeom>
          <a:noFill/>
          <a:ln w="9525">
            <a:noFill/>
            <a:miter lim="800000"/>
            <a:headEnd/>
            <a:tailEnd/>
          </a:ln>
        </p:spPr>
      </p:pic>
      <p:pic>
        <p:nvPicPr>
          <p:cNvPr id="11275" name="Picture 4"/>
          <p:cNvPicPr>
            <a:picLocks noChangeAspect="1"/>
          </p:cNvPicPr>
          <p:nvPr/>
        </p:nvPicPr>
        <p:blipFill>
          <a:blip r:embed="rId5" cstate="print"/>
          <a:srcRect/>
          <a:stretch>
            <a:fillRect/>
          </a:stretch>
        </p:blipFill>
        <p:spPr bwMode="auto">
          <a:xfrm>
            <a:off x="9220200" y="2236788"/>
            <a:ext cx="8004175" cy="3798887"/>
          </a:xfrm>
          <a:prstGeom prst="rect">
            <a:avLst/>
          </a:prstGeom>
          <a:noFill/>
          <a:ln w="9525">
            <a:noFill/>
            <a:miter lim="800000"/>
            <a:headEnd/>
            <a:tailEnd/>
          </a:ln>
        </p:spPr>
      </p:pic>
      <p:pic>
        <p:nvPicPr>
          <p:cNvPr id="11276" name="Picture 5"/>
          <p:cNvPicPr>
            <a:picLocks noChangeAspect="1"/>
          </p:cNvPicPr>
          <p:nvPr/>
        </p:nvPicPr>
        <p:blipFill>
          <a:blip r:embed="rId6" cstate="print"/>
          <a:srcRect/>
          <a:stretch>
            <a:fillRect/>
          </a:stretch>
        </p:blipFill>
        <p:spPr bwMode="auto">
          <a:xfrm>
            <a:off x="8001000" y="6080125"/>
            <a:ext cx="7696200" cy="3492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p:cNvPicPr>
          <p:nvPr/>
        </p:nvPicPr>
        <p:blipFill>
          <a:blip r:embed="rId3" cstate="print"/>
          <a:srcRect/>
          <a:stretch>
            <a:fillRect/>
          </a:stretch>
        </p:blipFill>
        <p:spPr bwMode="auto">
          <a:xfrm>
            <a:off x="0" y="1866900"/>
            <a:ext cx="9245600" cy="4375150"/>
          </a:xfrm>
          <a:prstGeom prst="rect">
            <a:avLst/>
          </a:prstGeom>
          <a:noFill/>
          <a:ln w="9525">
            <a:noFill/>
            <a:miter lim="800000"/>
            <a:headEnd/>
            <a:tailEnd/>
          </a:ln>
        </p:spPr>
      </p:pic>
      <p:pic>
        <p:nvPicPr>
          <p:cNvPr id="12291" name="Picture 3"/>
          <p:cNvPicPr>
            <a:picLocks noChangeAspect="1"/>
          </p:cNvPicPr>
          <p:nvPr/>
        </p:nvPicPr>
        <p:blipFill>
          <a:blip r:embed="rId4" cstate="print"/>
          <a:srcRect/>
          <a:stretch>
            <a:fillRect/>
          </a:stretch>
        </p:blipFill>
        <p:spPr bwMode="auto">
          <a:xfrm>
            <a:off x="8847138" y="5219700"/>
            <a:ext cx="9440862" cy="4337050"/>
          </a:xfrm>
          <a:prstGeom prst="rect">
            <a:avLst/>
          </a:prstGeom>
          <a:noFill/>
          <a:ln w="9525">
            <a:noFill/>
            <a:miter lim="800000"/>
            <a:headEnd/>
            <a:tailEnd/>
          </a:ln>
        </p:spPr>
      </p:pic>
      <p:sp>
        <p:nvSpPr>
          <p:cNvPr id="12292" name="Rectangle 6"/>
          <p:cNvSpPr>
            <a:spLocks noChangeArrowheads="1"/>
          </p:cNvSpPr>
          <p:nvPr/>
        </p:nvSpPr>
        <p:spPr bwMode="auto">
          <a:xfrm>
            <a:off x="8888413" y="2925763"/>
            <a:ext cx="511175" cy="487362"/>
          </a:xfrm>
          <a:prstGeom prst="rect">
            <a:avLst/>
          </a:prstGeom>
          <a:noFill/>
          <a:ln w="9525">
            <a:noFill/>
            <a:miter lim="800000"/>
            <a:headEnd/>
            <a:tailEnd/>
          </a:ln>
        </p:spPr>
        <p:txBody>
          <a:bodyPr wrap="none" lIns="163284" tIns="81642" rIns="163284" bIns="81642" anchor="ctr">
            <a:spAutoFit/>
          </a:bodyPr>
          <a:lstStyle/>
          <a:p>
            <a:pPr algn="just" eaLnBrk="1" hangingPunct="1"/>
            <a:r>
              <a:rPr lang="el-GR" altLang="en-US" sz="2100">
                <a:latin typeface="Calibri" pitchFamily="34" charset="0"/>
                <a:cs typeface="Times New Roman" pitchFamily="18" charset="0"/>
              </a:rPr>
              <a:t>   </a:t>
            </a:r>
            <a:endParaRPr lang="el-GR" altLang="en-US"/>
          </a:p>
        </p:txBody>
      </p:sp>
      <p:sp>
        <p:nvSpPr>
          <p:cNvPr id="12293" name="Freeform 6"/>
          <p:cNvSpPr>
            <a:spLocks/>
          </p:cNvSpPr>
          <p:nvPr/>
        </p:nvSpPr>
        <p:spPr bwMode="auto">
          <a:xfrm>
            <a:off x="0" y="9029700"/>
            <a:ext cx="18288000" cy="1257300"/>
          </a:xfrm>
          <a:custGeom>
            <a:avLst/>
            <a:gdLst>
              <a:gd name="T0" fmla="*/ 1109356 w 20553161"/>
              <a:gd name="T1" fmla="*/ 0 h 5469980"/>
              <a:gd name="T2" fmla="*/ 0 w 20553161"/>
              <a:gd name="T3" fmla="*/ 0 h 5469980"/>
              <a:gd name="T4" fmla="*/ 0 w 20553161"/>
              <a:gd name="T5" fmla="*/ 0 h 5469980"/>
              <a:gd name="T6" fmla="*/ 1109356 w 20553161"/>
              <a:gd name="T7" fmla="*/ 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lIns="91439" tIns="45719" rIns="91439" bIns="45719"/>
          <a:lstStyle/>
          <a:p>
            <a:endParaRPr lang="en-US"/>
          </a:p>
        </p:txBody>
      </p:sp>
      <p:sp>
        <p:nvSpPr>
          <p:cNvPr id="12294" name="Rectangle 6"/>
          <p:cNvSpPr>
            <a:spLocks noChangeArrowheads="1"/>
          </p:cNvSpPr>
          <p:nvPr/>
        </p:nvSpPr>
        <p:spPr bwMode="auto">
          <a:xfrm>
            <a:off x="8888413" y="2925763"/>
            <a:ext cx="511175" cy="487362"/>
          </a:xfrm>
          <a:prstGeom prst="rect">
            <a:avLst/>
          </a:prstGeom>
          <a:noFill/>
          <a:ln w="9525">
            <a:noFill/>
            <a:miter lim="800000"/>
            <a:headEnd/>
            <a:tailEnd/>
          </a:ln>
        </p:spPr>
        <p:txBody>
          <a:bodyPr wrap="none" lIns="163284" tIns="81642" rIns="163284" bIns="81642" anchor="ctr">
            <a:spAutoFit/>
          </a:bodyPr>
          <a:lstStyle/>
          <a:p>
            <a:pPr algn="just" eaLnBrk="1" hangingPunct="1"/>
            <a:r>
              <a:rPr lang="el-GR" altLang="en-US" sz="2100">
                <a:latin typeface="Calibri" pitchFamily="34" charset="0"/>
                <a:cs typeface="Times New Roman" pitchFamily="18" charset="0"/>
              </a:rPr>
              <a:t>   </a:t>
            </a:r>
            <a:endParaRPr lang="el-GR" altLang="en-US"/>
          </a:p>
        </p:txBody>
      </p:sp>
      <p:pic>
        <p:nvPicPr>
          <p:cNvPr id="12295" name="5 - Εικόνα" descr="ÎÏÎ¿ÏÎ­Î»ÎµÏÎ¼Î± ÎµÎ¹ÎºÏÎ½Î±Ï Î³Î¹Î± ÎµÎ¸Î½Î¿ÏÎ·Î¼Î¿ ÏÏÎ¿ÏÏÎ³ÎµÎ¹Î¿ Î¿Î¹ÎºÎ¿Î½Î¿Î¼Î¹ÎºÏÎ½"/>
          <p:cNvPicPr>
            <a:picLocks noChangeAspect="1" noChangeArrowheads="1"/>
          </p:cNvPicPr>
          <p:nvPr/>
        </p:nvPicPr>
        <p:blipFill>
          <a:blip r:embed="rId5" cstate="print"/>
          <a:srcRect/>
          <a:stretch>
            <a:fillRect/>
          </a:stretch>
        </p:blipFill>
        <p:spPr bwMode="auto">
          <a:xfrm>
            <a:off x="152400" y="266700"/>
            <a:ext cx="1104900" cy="1046163"/>
          </a:xfrm>
          <a:prstGeom prst="rect">
            <a:avLst/>
          </a:prstGeom>
          <a:noFill/>
          <a:ln w="9525">
            <a:noFill/>
            <a:miter lim="800000"/>
            <a:headEnd/>
            <a:tailEnd/>
          </a:ln>
        </p:spPr>
      </p:pic>
      <p:sp>
        <p:nvSpPr>
          <p:cNvPr id="12296" name="Title 1"/>
          <p:cNvSpPr>
            <a:spLocks/>
          </p:cNvSpPr>
          <p:nvPr/>
        </p:nvSpPr>
        <p:spPr bwMode="auto">
          <a:xfrm>
            <a:off x="1371600" y="571500"/>
            <a:ext cx="152400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Το κόστος δανεισμού στις αγορές κεφαλαίου είναι ιστορικά χαμηλό</a:t>
            </a:r>
            <a:endParaRPr lang="en-US" altLang="en-US" sz="3800" b="1">
              <a:solidFill>
                <a:srgbClr val="002060"/>
              </a:solidFill>
              <a:latin typeface="Calibri" pitchFamily="34" charset="0"/>
            </a:endParaRPr>
          </a:p>
        </p:txBody>
      </p:sp>
      <p:cxnSp>
        <p:nvCxnSpPr>
          <p:cNvPr id="17" name="Straight Connector 25">
            <a:extLst>
              <a:ext uri="{FF2B5EF4-FFF2-40B4-BE49-F238E27FC236}"/>
            </a:extLst>
          </p:cNvPr>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extLst>
          </p:cNvPr>
          <p:cNvSpPr>
            <a:spLocks noChangeArrowheads="1"/>
          </p:cNvSpPr>
          <p:nvPr/>
        </p:nvSpPr>
        <p:spPr bwMode="auto">
          <a:xfrm>
            <a:off x="5334000" y="1652588"/>
            <a:ext cx="7467600" cy="503237"/>
          </a:xfrm>
          <a:prstGeom prst="rect">
            <a:avLst/>
          </a:prstGeom>
          <a:solidFill>
            <a:schemeClr val="accent6">
              <a:lumMod val="75000"/>
            </a:schemeClr>
          </a:solidFill>
          <a:ln w="9525">
            <a:noFill/>
            <a:miter lim="800000"/>
            <a:headEnd/>
            <a:tailEnd/>
          </a:ln>
        </p:spPr>
        <p:txBody>
          <a:bodyPr lIns="163284" tIns="81642" rIns="163284" bIns="81642">
            <a:spAutoFit/>
          </a:bodyPr>
          <a:lstStyle/>
          <a:p>
            <a:pPr algn="ctr" eaLnBrk="1" hangingPunct="1">
              <a:defRPr/>
            </a:pPr>
            <a:r>
              <a:rPr lang="el-GR" altLang="en-US" sz="2200" b="1" dirty="0">
                <a:solidFill>
                  <a:schemeClr val="bg1"/>
                </a:solidFill>
                <a:latin typeface="Calibri" pitchFamily="34" charset="0"/>
                <a:cs typeface="Arial" charset="0"/>
              </a:rPr>
              <a:t>Επιτόκια 5ετούς και 10ετούς ομολόγου</a:t>
            </a:r>
          </a:p>
        </p:txBody>
      </p:sp>
      <p:sp>
        <p:nvSpPr>
          <p:cNvPr id="14" name="4 - Ευθύγραμμο βέλος σύνδεσης">
            <a:extLst>
              <a:ext uri="{FF2B5EF4-FFF2-40B4-BE49-F238E27FC236}"/>
            </a:extLst>
          </p:cNvPr>
          <p:cNvSpPr/>
          <p:nvPr/>
        </p:nvSpPr>
        <p:spPr>
          <a:xfrm>
            <a:off x="12115800" y="7254875"/>
            <a:ext cx="5638800" cy="555625"/>
          </a:xfrm>
          <a:prstGeom prst="straightConnector1">
            <a:avLst/>
          </a:prstGeom>
          <a:ln w="2222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txBody>
          <a:bodyPr lIns="163284" tIns="81642" rIns="163284" bIns="81642"/>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eaLnBrk="1" hangingPunct="1">
              <a:defRPr/>
            </a:pPr>
            <a:endParaRPr lang="el-GR"/>
          </a:p>
        </p:txBody>
      </p:sp>
      <p:sp>
        <p:nvSpPr>
          <p:cNvPr id="15" name="4 - Ευθύγραμμο βέλος σύνδεσης">
            <a:extLst>
              <a:ext uri="{FF2B5EF4-FFF2-40B4-BE49-F238E27FC236}"/>
            </a:extLst>
          </p:cNvPr>
          <p:cNvSpPr/>
          <p:nvPr/>
        </p:nvSpPr>
        <p:spPr>
          <a:xfrm>
            <a:off x="3659188" y="3181350"/>
            <a:ext cx="5103812" cy="1733550"/>
          </a:xfrm>
          <a:prstGeom prst="straightConnector1">
            <a:avLst/>
          </a:prstGeom>
          <a:ln w="2222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txBody>
          <a:bodyPr lIns="163284" tIns="81642" rIns="163284" bIns="81642"/>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eaLnBrk="1" hangingPunct="1">
              <a:defRPr/>
            </a:pPr>
            <a:endParaRPr lang="el-G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ChangeArrowheads="1"/>
          </p:cNvSpPr>
          <p:nvPr/>
        </p:nvSpPr>
        <p:spPr bwMode="auto">
          <a:xfrm>
            <a:off x="8888413" y="2925763"/>
            <a:ext cx="511175" cy="487362"/>
          </a:xfrm>
          <a:prstGeom prst="rect">
            <a:avLst/>
          </a:prstGeom>
          <a:noFill/>
          <a:ln w="9525">
            <a:noFill/>
            <a:miter lim="800000"/>
            <a:headEnd/>
            <a:tailEnd/>
          </a:ln>
        </p:spPr>
        <p:txBody>
          <a:bodyPr wrap="none" lIns="163284" tIns="81642" rIns="163284" bIns="81642" anchor="ctr">
            <a:spAutoFit/>
          </a:bodyPr>
          <a:lstStyle/>
          <a:p>
            <a:pPr algn="just" eaLnBrk="1" hangingPunct="1"/>
            <a:r>
              <a:rPr lang="el-GR" altLang="en-US" sz="2100">
                <a:latin typeface="Calibri" pitchFamily="34" charset="0"/>
                <a:cs typeface="Times New Roman" pitchFamily="18" charset="0"/>
              </a:rPr>
              <a:t>   </a:t>
            </a:r>
            <a:endParaRPr lang="el-GR" altLang="en-US"/>
          </a:p>
        </p:txBody>
      </p:sp>
      <p:sp>
        <p:nvSpPr>
          <p:cNvPr id="13315" name="Freeform 6"/>
          <p:cNvSpPr>
            <a:spLocks/>
          </p:cNvSpPr>
          <p:nvPr/>
        </p:nvSpPr>
        <p:spPr bwMode="auto">
          <a:xfrm>
            <a:off x="0" y="9029700"/>
            <a:ext cx="18288000" cy="1257300"/>
          </a:xfrm>
          <a:custGeom>
            <a:avLst/>
            <a:gdLst>
              <a:gd name="T0" fmla="*/ 1109356 w 20553161"/>
              <a:gd name="T1" fmla="*/ 0 h 5469980"/>
              <a:gd name="T2" fmla="*/ 0 w 20553161"/>
              <a:gd name="T3" fmla="*/ 0 h 5469980"/>
              <a:gd name="T4" fmla="*/ 0 w 20553161"/>
              <a:gd name="T5" fmla="*/ 0 h 5469980"/>
              <a:gd name="T6" fmla="*/ 1109356 w 20553161"/>
              <a:gd name="T7" fmla="*/ 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lIns="91439" tIns="45719" rIns="91439" bIns="45719"/>
          <a:lstStyle/>
          <a:p>
            <a:endParaRPr lang="en-US"/>
          </a:p>
        </p:txBody>
      </p:sp>
      <p:sp>
        <p:nvSpPr>
          <p:cNvPr id="11" name="Rectangle 11">
            <a:extLst>
              <a:ext uri="{FF2B5EF4-FFF2-40B4-BE49-F238E27FC236}"/>
            </a:extLst>
          </p:cNvPr>
          <p:cNvSpPr>
            <a:spLocks noChangeArrowheads="1"/>
          </p:cNvSpPr>
          <p:nvPr/>
        </p:nvSpPr>
        <p:spPr bwMode="auto">
          <a:xfrm>
            <a:off x="3505200" y="1866900"/>
            <a:ext cx="10515600" cy="841375"/>
          </a:xfrm>
          <a:prstGeom prst="rect">
            <a:avLst/>
          </a:prstGeom>
          <a:solidFill>
            <a:schemeClr val="accent6">
              <a:lumMod val="75000"/>
            </a:schemeClr>
          </a:solidFill>
          <a:ln w="9525">
            <a:noFill/>
            <a:miter lim="800000"/>
            <a:headEnd/>
            <a:tailEnd/>
          </a:ln>
        </p:spPr>
        <p:txBody>
          <a:bodyPr lIns="163284" tIns="81642" rIns="163284" bIns="81642">
            <a:spAutoFit/>
          </a:bodyPr>
          <a:lstStyle/>
          <a:p>
            <a:pPr algn="ctr" eaLnBrk="1" hangingPunct="1">
              <a:defRPr/>
            </a:pPr>
            <a:r>
              <a:rPr lang="el-GR" altLang="en-US" sz="2200" b="1" dirty="0">
                <a:solidFill>
                  <a:schemeClr val="bg1"/>
                </a:solidFill>
                <a:latin typeface="Calibri" pitchFamily="34" charset="0"/>
                <a:cs typeface="Arial" charset="0"/>
              </a:rPr>
              <a:t>Περιθώριο (</a:t>
            </a:r>
            <a:r>
              <a:rPr lang="en-US" altLang="en-US" sz="2200" b="1" dirty="0">
                <a:solidFill>
                  <a:schemeClr val="bg1"/>
                </a:solidFill>
                <a:latin typeface="Calibri" pitchFamily="34" charset="0"/>
                <a:cs typeface="Arial" charset="0"/>
              </a:rPr>
              <a:t>spread)</a:t>
            </a:r>
            <a:r>
              <a:rPr lang="el-GR" altLang="en-US" sz="2200" b="1" dirty="0">
                <a:solidFill>
                  <a:schemeClr val="bg1"/>
                </a:solidFill>
                <a:latin typeface="Calibri" pitchFamily="34" charset="0"/>
                <a:cs typeface="Arial" charset="0"/>
              </a:rPr>
              <a:t>  10ετούς ομολόγου  Ελληνικού Δημοσίου έναντι του αντίστοιχου Γερμανίας, Ισπανίας, Πορτογαλίας και Ιταλίας (μονάδες βάσης) </a:t>
            </a:r>
          </a:p>
        </p:txBody>
      </p:sp>
      <p:sp>
        <p:nvSpPr>
          <p:cNvPr id="13317" name="Rectangle 6"/>
          <p:cNvSpPr>
            <a:spLocks noChangeArrowheads="1"/>
          </p:cNvSpPr>
          <p:nvPr/>
        </p:nvSpPr>
        <p:spPr bwMode="auto">
          <a:xfrm>
            <a:off x="8888413" y="2925763"/>
            <a:ext cx="511175" cy="487362"/>
          </a:xfrm>
          <a:prstGeom prst="rect">
            <a:avLst/>
          </a:prstGeom>
          <a:noFill/>
          <a:ln w="9525">
            <a:noFill/>
            <a:miter lim="800000"/>
            <a:headEnd/>
            <a:tailEnd/>
          </a:ln>
        </p:spPr>
        <p:txBody>
          <a:bodyPr wrap="none" lIns="163284" tIns="81642" rIns="163284" bIns="81642" anchor="ctr">
            <a:spAutoFit/>
          </a:bodyPr>
          <a:lstStyle/>
          <a:p>
            <a:pPr algn="just" eaLnBrk="1" hangingPunct="1"/>
            <a:r>
              <a:rPr lang="el-GR" altLang="en-US" sz="2100">
                <a:latin typeface="Calibri" pitchFamily="34" charset="0"/>
                <a:cs typeface="Times New Roman" pitchFamily="18" charset="0"/>
              </a:rPr>
              <a:t>   </a:t>
            </a:r>
            <a:endParaRPr lang="el-GR" altLang="en-US"/>
          </a:p>
        </p:txBody>
      </p:sp>
      <p:pic>
        <p:nvPicPr>
          <p:cNvPr id="13318" name="5 - Εικόνα" descr="ÎÏÎ¿ÏÎ­Î»ÎµÏÎ¼Î± ÎµÎ¹ÎºÏÎ½Î±Ï Î³Î¹Î± ÎµÎ¸Î½Î¿ÏÎ·Î¼Î¿ ÏÏÎ¿ÏÏÎ³ÎµÎ¹Î¿ Î¿Î¹ÎºÎ¿Î½Î¿Î¼Î¹ÎºÏÎ½"/>
          <p:cNvPicPr>
            <a:picLocks noChangeAspect="1" noChangeArrowheads="1"/>
          </p:cNvPicPr>
          <p:nvPr/>
        </p:nvPicPr>
        <p:blipFill>
          <a:blip r:embed="rId3" cstate="print"/>
          <a:srcRect/>
          <a:stretch>
            <a:fillRect/>
          </a:stretch>
        </p:blipFill>
        <p:spPr bwMode="auto">
          <a:xfrm>
            <a:off x="152400" y="266700"/>
            <a:ext cx="1104900" cy="1046163"/>
          </a:xfrm>
          <a:prstGeom prst="rect">
            <a:avLst/>
          </a:prstGeom>
          <a:noFill/>
          <a:ln w="9525">
            <a:noFill/>
            <a:miter lim="800000"/>
            <a:headEnd/>
            <a:tailEnd/>
          </a:ln>
        </p:spPr>
      </p:pic>
      <p:sp>
        <p:nvSpPr>
          <p:cNvPr id="13319"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Το </a:t>
            </a:r>
            <a:r>
              <a:rPr lang="en-US" altLang="en-US" sz="3800" b="1">
                <a:solidFill>
                  <a:srgbClr val="002060"/>
                </a:solidFill>
                <a:latin typeface="Calibri" pitchFamily="34" charset="0"/>
              </a:rPr>
              <a:t>spread </a:t>
            </a:r>
            <a:r>
              <a:rPr lang="el-GR" altLang="en-US" sz="3800" b="1">
                <a:solidFill>
                  <a:srgbClr val="002060"/>
                </a:solidFill>
                <a:latin typeface="Calibri" pitchFamily="34" charset="0"/>
              </a:rPr>
              <a:t>του ελληνικού ομολόγου διαρκώς συρρικνώνεται</a:t>
            </a:r>
            <a:endParaRPr lang="en-US" altLang="en-US" sz="3800" b="1">
              <a:solidFill>
                <a:srgbClr val="002060"/>
              </a:solidFill>
              <a:latin typeface="Calibri" pitchFamily="34" charset="0"/>
            </a:endParaRPr>
          </a:p>
        </p:txBody>
      </p:sp>
      <p:cxnSp>
        <p:nvCxnSpPr>
          <p:cNvPr id="17" name="Straight Connector 25">
            <a:extLst>
              <a:ext uri="{FF2B5EF4-FFF2-40B4-BE49-F238E27FC236}"/>
            </a:extLst>
          </p:cNvPr>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extLst>
          </p:cNvPr>
          <p:cNvGraphicFramePr/>
          <p:nvPr/>
        </p:nvGraphicFramePr>
        <p:xfrm>
          <a:off x="4038600" y="2781300"/>
          <a:ext cx="9601200" cy="4953000"/>
        </p:xfrm>
        <a:graphic>
          <a:graphicData uri="http://schemas.openxmlformats.org/drawingml/2006/chart">
            <c:chart xmlns:c="http://schemas.openxmlformats.org/drawingml/2006/chart" xmlns:r="http://schemas.openxmlformats.org/officeDocument/2006/relationships" r:id="rId4"/>
          </a:graphicData>
        </a:graphic>
      </p:graphicFrame>
      <p:sp>
        <p:nvSpPr>
          <p:cNvPr id="14" name="11 - TextBox">
            <a:extLst>
              <a:ext uri="{FF2B5EF4-FFF2-40B4-BE49-F238E27FC236}"/>
            </a:extLst>
          </p:cNvPr>
          <p:cNvSpPr txBox="1"/>
          <p:nvPr/>
        </p:nvSpPr>
        <p:spPr>
          <a:xfrm>
            <a:off x="6781800" y="7886700"/>
            <a:ext cx="10896600" cy="1323439"/>
          </a:xfrm>
          <a:prstGeom prst="rect">
            <a:avLst/>
          </a:prstGeom>
          <a:solidFill>
            <a:schemeClr val="accent6">
              <a:lumMod val="75000"/>
            </a:schemeClr>
          </a:solidFill>
          <a:ln>
            <a:solidFill>
              <a:srgbClr val="FFC000"/>
            </a:solidFill>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1" hangingPunct="1">
              <a:defRPr/>
            </a:pPr>
            <a:r>
              <a:rPr lang="el-GR" sz="2000" dirty="0">
                <a:solidFill>
                  <a:schemeClr val="bg1"/>
                </a:solidFill>
              </a:rPr>
              <a:t>Το ελληνικό </a:t>
            </a:r>
            <a:r>
              <a:rPr lang="el-GR" sz="2000" dirty="0" err="1">
                <a:solidFill>
                  <a:schemeClr val="bg1"/>
                </a:solidFill>
              </a:rPr>
              <a:t>spread</a:t>
            </a:r>
            <a:r>
              <a:rPr lang="el-GR" sz="2000" dirty="0">
                <a:solidFill>
                  <a:schemeClr val="bg1"/>
                </a:solidFill>
              </a:rPr>
              <a:t> δεν πέφτει μόνο έναντι της Γερμανίας, αλλά και έναντι των τριών άλλων χωρών του Νότου. Αυτό σημαίνει ότι η μείωση του κόστους δανεισμού του ελληνικού δημοσίου δεν </a:t>
            </a:r>
            <a:r>
              <a:rPr lang="el-GR" sz="2000" dirty="0" smtClean="0">
                <a:solidFill>
                  <a:schemeClr val="bg1"/>
                </a:solidFill>
              </a:rPr>
              <a:t>οφείλεται </a:t>
            </a:r>
            <a:r>
              <a:rPr lang="el-GR" sz="2000" dirty="0">
                <a:solidFill>
                  <a:schemeClr val="bg1"/>
                </a:solidFill>
              </a:rPr>
              <a:t>μόνο στην πολιτική της ΕΚΤ (γιατί αυτή η πολιτική ασκείται έναντι όλων των κρατών-μελών), αλλά και στην αύξηση της αξιοπιστίας της ελληνικής οικονομικής </a:t>
            </a:r>
            <a:r>
              <a:rPr lang="el-GR" sz="2000" dirty="0" smtClean="0">
                <a:solidFill>
                  <a:schemeClr val="bg1"/>
                </a:solidFill>
              </a:rPr>
              <a:t>πολιτικής</a:t>
            </a:r>
            <a:r>
              <a:rPr lang="en-US" sz="2000" dirty="0" smtClean="0">
                <a:solidFill>
                  <a:schemeClr val="bg1"/>
                </a:solidFill>
              </a:rPr>
              <a:t>.</a:t>
            </a:r>
            <a:endParaRPr lang="en-US" sz="2000" b="1" dirty="0">
              <a:solidFill>
                <a:schemeClr val="bg1"/>
              </a:solidFill>
            </a:endParaRPr>
          </a:p>
        </p:txBody>
      </p:sp>
      <p:sp>
        <p:nvSpPr>
          <p:cNvPr id="15" name="Oval 14"/>
          <p:cNvSpPr/>
          <p:nvPr/>
        </p:nvSpPr>
        <p:spPr>
          <a:xfrm>
            <a:off x="12954000" y="6591300"/>
            <a:ext cx="762000" cy="685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reeform 6"/>
          <p:cNvSpPr>
            <a:spLocks/>
          </p:cNvSpPr>
          <p:nvPr/>
        </p:nvSpPr>
        <p:spPr bwMode="auto">
          <a:xfrm>
            <a:off x="0" y="9029700"/>
            <a:ext cx="18288000" cy="1257300"/>
          </a:xfrm>
          <a:custGeom>
            <a:avLst/>
            <a:gdLst>
              <a:gd name="T0" fmla="*/ 781509 w 20553161"/>
              <a:gd name="T1" fmla="*/ 0 h 5469980"/>
              <a:gd name="T2" fmla="*/ 0 w 20553161"/>
              <a:gd name="T3" fmla="*/ 0 h 5469980"/>
              <a:gd name="T4" fmla="*/ 0 w 20553161"/>
              <a:gd name="T5" fmla="*/ 0 h 5469980"/>
              <a:gd name="T6" fmla="*/ 781509 w 20553161"/>
              <a:gd name="T7" fmla="*/ 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n-US"/>
          </a:p>
        </p:txBody>
      </p:sp>
      <p:sp>
        <p:nvSpPr>
          <p:cNvPr id="14339"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Η χώρα δανείζεται με ιστορικά χαμηλό κόστος</a:t>
            </a:r>
            <a:endParaRPr lang="en-US" altLang="en-US" sz="3800" b="1">
              <a:solidFill>
                <a:srgbClr val="002060"/>
              </a:solidFill>
              <a:latin typeface="Calibri" pitchFamily="34" charset="0"/>
            </a:endParaRPr>
          </a:p>
        </p:txBody>
      </p:sp>
      <p:cxnSp>
        <p:nvCxnSpPr>
          <p:cNvPr id="26" name="Straight Connector 25">
            <a:extLst>
              <a:ext uri="{FF2B5EF4-FFF2-40B4-BE49-F238E27FC236}"/>
            </a:extLst>
          </p:cNvPr>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4341"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52400" y="266700"/>
            <a:ext cx="1104900" cy="1046163"/>
          </a:xfrm>
          <a:prstGeom prst="rect">
            <a:avLst/>
          </a:prstGeom>
          <a:noFill/>
          <a:ln w="9525">
            <a:noFill/>
            <a:miter lim="800000"/>
            <a:headEnd/>
            <a:tailEnd/>
          </a:ln>
        </p:spPr>
      </p:pic>
      <p:sp>
        <p:nvSpPr>
          <p:cNvPr id="14342" name="Rectangle 6"/>
          <p:cNvSpPr>
            <a:spLocks noChangeArrowheads="1"/>
          </p:cNvSpPr>
          <p:nvPr/>
        </p:nvSpPr>
        <p:spPr bwMode="auto">
          <a:xfrm>
            <a:off x="8170863" y="3706813"/>
            <a:ext cx="407987" cy="287337"/>
          </a:xfrm>
          <a:prstGeom prst="rect">
            <a:avLst/>
          </a:prstGeom>
          <a:noFill/>
          <a:ln w="9525">
            <a:noFill/>
            <a:miter lim="800000"/>
            <a:headEnd/>
            <a:tailEnd/>
          </a:ln>
        </p:spPr>
        <p:txBody>
          <a:bodyPr anchor="ctr">
            <a:spAutoFit/>
          </a:bodyPr>
          <a:lstStyle/>
          <a:p>
            <a:pPr algn="just" eaLnBrk="1" hangingPunct="1"/>
            <a:r>
              <a:rPr lang="el-GR" altLang="en-US" sz="1200">
                <a:latin typeface="Calibri" pitchFamily="34" charset="0"/>
                <a:cs typeface="Times New Roman" pitchFamily="18" charset="0"/>
              </a:rPr>
              <a:t>   </a:t>
            </a:r>
            <a:endParaRPr lang="el-GR" altLang="en-US"/>
          </a:p>
        </p:txBody>
      </p:sp>
      <p:graphicFrame>
        <p:nvGraphicFramePr>
          <p:cNvPr id="15" name="14 - Πίνακας">
            <a:extLst>
              <a:ext uri="{FF2B5EF4-FFF2-40B4-BE49-F238E27FC236}"/>
            </a:extLst>
          </p:cNvPr>
          <p:cNvGraphicFramePr>
            <a:graphicFrameLocks noGrp="1"/>
          </p:cNvGraphicFramePr>
          <p:nvPr/>
        </p:nvGraphicFramePr>
        <p:xfrm>
          <a:off x="2286000" y="2041525"/>
          <a:ext cx="13563600" cy="6607248"/>
        </p:xfrm>
        <a:graphic>
          <a:graphicData uri="http://schemas.openxmlformats.org/drawingml/2006/table">
            <a:tbl>
              <a:tblPr/>
              <a:tblGrid>
                <a:gridCol w="3363783">
                  <a:extLst>
                    <a:ext uri="{9D8B030D-6E8A-4147-A177-3AD203B41FA5}"/>
                  </a:extLst>
                </a:gridCol>
                <a:gridCol w="3363783">
                  <a:extLst>
                    <a:ext uri="{9D8B030D-6E8A-4147-A177-3AD203B41FA5}"/>
                  </a:extLst>
                </a:gridCol>
                <a:gridCol w="3644099">
                  <a:extLst>
                    <a:ext uri="{9D8B030D-6E8A-4147-A177-3AD203B41FA5}"/>
                  </a:extLst>
                </a:gridCol>
                <a:gridCol w="3191935">
                  <a:extLst>
                    <a:ext uri="{9D8B030D-6E8A-4147-A177-3AD203B41FA5}"/>
                  </a:extLst>
                </a:gridCol>
              </a:tblGrid>
              <a:tr h="619051">
                <a:tc>
                  <a:txBody>
                    <a:bodyPr/>
                    <a:lstStyle/>
                    <a:p>
                      <a:pPr algn="ctr" fontAlgn="ctr"/>
                      <a:r>
                        <a:rPr lang="el-GR" sz="2000" b="1" i="0" u="none" strike="noStrike" dirty="0">
                          <a:solidFill>
                            <a:srgbClr val="222222"/>
                          </a:solidFill>
                          <a:latin typeface="+mn-lt"/>
                        </a:rPr>
                        <a:t>Έκδοση</a:t>
                      </a:r>
                    </a:p>
                    <a:p>
                      <a:pPr algn="ctr" fontAlgn="ctr"/>
                      <a:r>
                        <a:rPr lang="el-GR" sz="2000" b="1" i="0" u="none" strike="noStrike" dirty="0">
                          <a:solidFill>
                            <a:srgbClr val="222222"/>
                          </a:solidFill>
                          <a:latin typeface="+mn-lt"/>
                        </a:rPr>
                        <a:t> Ομολόγου</a:t>
                      </a:r>
                      <a:endParaRPr lang="en-US" sz="2000" b="1" i="0" u="none" strike="noStrike" dirty="0">
                        <a:solidFill>
                          <a:srgbClr val="222222"/>
                        </a:solidFill>
                        <a:latin typeface="+mn-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l-GR" sz="2000" b="1" i="0" u="none" strike="noStrike" dirty="0">
                          <a:solidFill>
                            <a:srgbClr val="222222"/>
                          </a:solidFill>
                          <a:latin typeface="+mn-lt"/>
                        </a:rPr>
                        <a:t>Επιτόκιο</a:t>
                      </a:r>
                    </a:p>
                    <a:p>
                      <a:pPr algn="ctr" fontAlgn="ctr"/>
                      <a:r>
                        <a:rPr lang="el-GR" sz="2000" b="1" i="0" u="none" strike="noStrike" dirty="0">
                          <a:solidFill>
                            <a:srgbClr val="222222"/>
                          </a:solidFill>
                          <a:latin typeface="+mn-lt"/>
                        </a:rPr>
                        <a:t> (%)</a:t>
                      </a:r>
                      <a:endParaRPr lang="en-US" sz="2000" b="1" i="0" u="none" strike="noStrike" dirty="0">
                        <a:solidFill>
                          <a:srgbClr val="222222"/>
                        </a:solidFill>
                        <a:latin typeface="+mn-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l-GR" sz="2000" b="1" i="0" u="none" strike="noStrike" dirty="0">
                          <a:solidFill>
                            <a:srgbClr val="222222"/>
                          </a:solidFill>
                          <a:latin typeface="+mn-lt"/>
                        </a:rPr>
                        <a:t>Ημερομηνία</a:t>
                      </a:r>
                      <a:endParaRPr lang="en-US" sz="2000" b="1" i="0" u="none" strike="noStrike" dirty="0">
                        <a:solidFill>
                          <a:srgbClr val="222222"/>
                        </a:solidFill>
                        <a:latin typeface="+mn-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l-GR" sz="2000" b="1" i="0" u="none" strike="noStrike" dirty="0">
                          <a:solidFill>
                            <a:srgbClr val="222222"/>
                          </a:solidFill>
                          <a:latin typeface="+mn-lt"/>
                        </a:rPr>
                        <a:t>Μέγεθος</a:t>
                      </a:r>
                      <a:r>
                        <a:rPr lang="en-US" sz="2000" b="1" i="0" u="none" strike="noStrike" dirty="0">
                          <a:solidFill>
                            <a:srgbClr val="222222"/>
                          </a:solidFill>
                          <a:latin typeface="+mn-lt"/>
                        </a:rPr>
                        <a:t> </a:t>
                      </a:r>
                      <a:endParaRPr lang="el-GR" sz="2000" b="1" i="0" u="none" strike="noStrike" dirty="0">
                        <a:solidFill>
                          <a:srgbClr val="222222"/>
                        </a:solidFill>
                        <a:latin typeface="+mn-lt"/>
                      </a:endParaRPr>
                    </a:p>
                    <a:p>
                      <a:pPr algn="ctr" fontAlgn="ctr"/>
                      <a:r>
                        <a:rPr lang="en-US" sz="2000" b="1" i="0" u="none" strike="noStrike" dirty="0">
                          <a:solidFill>
                            <a:srgbClr val="222222"/>
                          </a:solidFill>
                          <a:latin typeface="+mn-lt"/>
                        </a:rPr>
                        <a:t>(</a:t>
                      </a:r>
                      <a:r>
                        <a:rPr lang="el-GR" sz="2000" b="1" i="0" u="none" strike="noStrike" dirty="0">
                          <a:solidFill>
                            <a:srgbClr val="222222"/>
                          </a:solidFill>
                          <a:latin typeface="+mn-lt"/>
                        </a:rPr>
                        <a:t>δισ. ευρώ</a:t>
                      </a:r>
                      <a:r>
                        <a:rPr lang="en-US" sz="2000" b="1" i="0" u="none" strike="noStrike" dirty="0">
                          <a:solidFill>
                            <a:srgbClr val="222222"/>
                          </a:solidFill>
                          <a:latin typeface="+mn-lt"/>
                        </a:rPr>
                        <a:t>)</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extLst>
              </a:tr>
              <a:tr h="435468">
                <a:tc>
                  <a:txBody>
                    <a:bodyPr/>
                    <a:lstStyle/>
                    <a:p>
                      <a:pPr marL="0" algn="ctr" defTabSz="914400" rtl="0" eaLnBrk="1" fontAlgn="ctr" latinLnBrk="0" hangingPunct="1"/>
                      <a:r>
                        <a:rPr lang="en-GB" sz="2000" b="1" i="0" u="none" strike="noStrike" kern="1200" dirty="0">
                          <a:solidFill>
                            <a:srgbClr val="222222"/>
                          </a:solidFill>
                          <a:latin typeface="+mn-lt"/>
                          <a:ea typeface="+mn-ea"/>
                          <a:cs typeface="+mn-cs"/>
                        </a:rPr>
                        <a:t>10</a:t>
                      </a:r>
                      <a:r>
                        <a:rPr lang="el-GR" sz="2000" b="1" i="0" u="none" strike="noStrike" kern="1200" dirty="0">
                          <a:solidFill>
                            <a:srgbClr val="222222"/>
                          </a:solidFill>
                          <a:latin typeface="+mn-lt"/>
                          <a:ea typeface="+mn-ea"/>
                          <a:cs typeface="+mn-cs"/>
                        </a:rPr>
                        <a:t>-</a:t>
                      </a:r>
                      <a:r>
                        <a:rPr lang="el-GR" sz="2000" b="1" i="0" u="none" strike="noStrike" kern="1200" dirty="0" err="1">
                          <a:solidFill>
                            <a:srgbClr val="222222"/>
                          </a:solidFill>
                          <a:latin typeface="+mn-lt"/>
                          <a:ea typeface="+mn-ea"/>
                          <a:cs typeface="+mn-cs"/>
                        </a:rPr>
                        <a:t>ετές</a:t>
                      </a:r>
                      <a:endParaRPr lang="en-US" sz="2000" b="1" i="0" u="none" strike="noStrike" kern="1200" dirty="0">
                        <a:solidFill>
                          <a:srgbClr val="222222"/>
                        </a:solidFill>
                        <a:latin typeface="+mn-lt"/>
                        <a:ea typeface="+mn-ea"/>
                        <a:cs typeface="+mn-cs"/>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el-GR" sz="2000" b="1" i="0" u="none" strike="noStrike" kern="1200" dirty="0">
                          <a:solidFill>
                            <a:srgbClr val="222222"/>
                          </a:solidFill>
                          <a:latin typeface="+mn-lt"/>
                          <a:ea typeface="+mn-ea"/>
                          <a:cs typeface="+mn-cs"/>
                        </a:rPr>
                        <a:t>0</a:t>
                      </a:r>
                      <a:r>
                        <a:rPr lang="en-GB" sz="2000" b="1" i="0" u="none" strike="noStrike" kern="1200" dirty="0">
                          <a:solidFill>
                            <a:srgbClr val="222222"/>
                          </a:solidFill>
                          <a:latin typeface="+mn-lt"/>
                          <a:ea typeface="+mn-ea"/>
                          <a:cs typeface="+mn-cs"/>
                        </a:rPr>
                        <a:t>,</a:t>
                      </a:r>
                      <a:r>
                        <a:rPr lang="el-GR" sz="2000" b="1" i="0" u="none" strike="noStrike" kern="1200" dirty="0">
                          <a:solidFill>
                            <a:srgbClr val="222222"/>
                          </a:solidFill>
                          <a:latin typeface="+mn-lt"/>
                          <a:ea typeface="+mn-ea"/>
                          <a:cs typeface="+mn-cs"/>
                        </a:rPr>
                        <a:t>9</a:t>
                      </a:r>
                      <a:r>
                        <a:rPr lang="en-GB" sz="2000" b="1" i="0" u="none" strike="noStrike" kern="1200" dirty="0">
                          <a:solidFill>
                            <a:srgbClr val="222222"/>
                          </a:solidFill>
                          <a:latin typeface="+mn-lt"/>
                          <a:ea typeface="+mn-ea"/>
                          <a:cs typeface="+mn-cs"/>
                        </a:rPr>
                        <a:t>0</a:t>
                      </a:r>
                      <a:r>
                        <a:rPr lang="el-GR" sz="2000" b="1" i="0" u="none" strike="noStrike" kern="1200" dirty="0">
                          <a:solidFill>
                            <a:srgbClr val="222222"/>
                          </a:solidFill>
                          <a:latin typeface="+mn-lt"/>
                          <a:ea typeface="+mn-ea"/>
                          <a:cs typeface="+mn-cs"/>
                        </a:rPr>
                        <a:t>%</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l-GR" sz="2000" b="1" i="0" u="none" strike="noStrike" dirty="0">
                          <a:solidFill>
                            <a:srgbClr val="222222"/>
                          </a:solidFill>
                          <a:latin typeface="+mn-lt"/>
                        </a:rPr>
                        <a:t>9</a:t>
                      </a:r>
                      <a:r>
                        <a:rPr lang="en-US" sz="2000" b="1" i="0" u="none" strike="noStrike" dirty="0">
                          <a:solidFill>
                            <a:srgbClr val="222222"/>
                          </a:solidFill>
                          <a:latin typeface="+mn-lt"/>
                        </a:rPr>
                        <a:t>-</a:t>
                      </a:r>
                      <a:r>
                        <a:rPr lang="el-GR" sz="2000" b="1" i="0" u="none" strike="noStrike" dirty="0">
                          <a:solidFill>
                            <a:srgbClr val="222222"/>
                          </a:solidFill>
                          <a:latin typeface="+mn-lt"/>
                        </a:rPr>
                        <a:t>Ιουν</a:t>
                      </a:r>
                      <a:r>
                        <a:rPr lang="en-US" sz="2000" b="1" i="0" u="none" strike="noStrike" dirty="0">
                          <a:solidFill>
                            <a:srgbClr val="222222"/>
                          </a:solidFill>
                          <a:latin typeface="+mn-lt"/>
                        </a:rPr>
                        <a:t>-2</a:t>
                      </a:r>
                      <a:r>
                        <a:rPr lang="el-GR" sz="2000" b="1" i="0" u="none" strike="noStrike" dirty="0">
                          <a:solidFill>
                            <a:srgbClr val="222222"/>
                          </a:solidFill>
                          <a:latin typeface="+mn-lt"/>
                        </a:rPr>
                        <a:t>1</a:t>
                      </a:r>
                      <a:endParaRPr lang="en-US" sz="2000" b="1" i="0" u="none" strike="noStrike" dirty="0">
                        <a:solidFill>
                          <a:srgbClr val="222222"/>
                        </a:solidFill>
                        <a:latin typeface="+mn-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l-GR" sz="2000" b="1" i="0" u="none" strike="noStrike" dirty="0">
                          <a:solidFill>
                            <a:srgbClr val="222222"/>
                          </a:solidFill>
                          <a:latin typeface="+mn-lt"/>
                        </a:rPr>
                        <a:t>2,5</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extLst>
              </a:tr>
              <a:tr h="403068">
                <a:tc>
                  <a:txBody>
                    <a:bodyPr/>
                    <a:lstStyle/>
                    <a:p>
                      <a:pPr marL="0" algn="ctr" defTabSz="914400" rtl="0" eaLnBrk="1" fontAlgn="ctr" latinLnBrk="0" hangingPunct="1"/>
                      <a:r>
                        <a:rPr lang="el-GR" sz="2000" b="1" i="0" u="none" strike="noStrike" kern="1200" dirty="0">
                          <a:solidFill>
                            <a:srgbClr val="222222"/>
                          </a:solidFill>
                          <a:latin typeface="+mn-lt"/>
                          <a:ea typeface="+mn-ea"/>
                          <a:cs typeface="+mn-cs"/>
                        </a:rPr>
                        <a:t>5-ετές</a:t>
                      </a:r>
                      <a:endParaRPr lang="en-US" sz="2000" b="1" i="0" u="none" strike="noStrike" kern="1200" dirty="0">
                        <a:solidFill>
                          <a:srgbClr val="222222"/>
                        </a:solidFill>
                        <a:latin typeface="+mn-lt"/>
                        <a:ea typeface="+mn-ea"/>
                        <a:cs typeface="+mn-cs"/>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el-GR" sz="2000" b="1" i="0" u="none" strike="noStrike" kern="1200" dirty="0">
                          <a:solidFill>
                            <a:srgbClr val="222222"/>
                          </a:solidFill>
                          <a:latin typeface="+mn-lt"/>
                          <a:ea typeface="+mn-ea"/>
                          <a:cs typeface="+mn-cs"/>
                        </a:rPr>
                        <a:t>0</a:t>
                      </a:r>
                      <a:r>
                        <a:rPr lang="en-GB" sz="2000" b="1" i="0" u="none" strike="noStrike" kern="1200" dirty="0">
                          <a:solidFill>
                            <a:srgbClr val="222222"/>
                          </a:solidFill>
                          <a:latin typeface="+mn-lt"/>
                          <a:ea typeface="+mn-ea"/>
                          <a:cs typeface="+mn-cs"/>
                        </a:rPr>
                        <a:t>,17</a:t>
                      </a:r>
                      <a:r>
                        <a:rPr lang="el-GR" sz="2000" b="1" i="0" u="none" strike="noStrike" kern="1200" dirty="0">
                          <a:solidFill>
                            <a:srgbClr val="222222"/>
                          </a:solidFill>
                          <a:latin typeface="+mn-lt"/>
                          <a:ea typeface="+mn-ea"/>
                          <a:cs typeface="+mn-cs"/>
                        </a:rPr>
                        <a:t>%</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2000" b="1" i="0" u="none" strike="noStrike" kern="1200" dirty="0">
                          <a:solidFill>
                            <a:srgbClr val="222222"/>
                          </a:solidFill>
                          <a:latin typeface="+mn-lt"/>
                          <a:ea typeface="+mn-ea"/>
                          <a:cs typeface="+mn-cs"/>
                        </a:rPr>
                        <a:t>5</a:t>
                      </a:r>
                      <a:r>
                        <a:rPr lang="en-US" sz="2000" b="1" i="0" u="none" strike="noStrike" kern="1200" dirty="0">
                          <a:solidFill>
                            <a:srgbClr val="222222"/>
                          </a:solidFill>
                          <a:latin typeface="+mn-lt"/>
                          <a:ea typeface="+mn-ea"/>
                          <a:cs typeface="+mn-cs"/>
                        </a:rPr>
                        <a:t>-</a:t>
                      </a:r>
                      <a:r>
                        <a:rPr lang="el-GR" sz="2000" b="1" i="0" u="none" strike="noStrike" kern="1200" dirty="0" err="1">
                          <a:solidFill>
                            <a:srgbClr val="222222"/>
                          </a:solidFill>
                          <a:latin typeface="+mn-lt"/>
                          <a:ea typeface="+mn-ea"/>
                          <a:cs typeface="+mn-cs"/>
                        </a:rPr>
                        <a:t>Μαϊ</a:t>
                      </a:r>
                      <a:r>
                        <a:rPr lang="en-US" sz="2000" b="1" i="0" u="none" strike="noStrike" kern="1200" dirty="0">
                          <a:solidFill>
                            <a:srgbClr val="222222"/>
                          </a:solidFill>
                          <a:latin typeface="+mn-lt"/>
                          <a:ea typeface="+mn-ea"/>
                          <a:cs typeface="+mn-cs"/>
                        </a:rPr>
                        <a:t>-2</a:t>
                      </a:r>
                      <a:r>
                        <a:rPr lang="el-GR" sz="2000" b="1" i="0" u="none" strike="noStrike" kern="1200" dirty="0">
                          <a:solidFill>
                            <a:srgbClr val="222222"/>
                          </a:solidFill>
                          <a:latin typeface="+mn-lt"/>
                          <a:ea typeface="+mn-ea"/>
                          <a:cs typeface="+mn-cs"/>
                        </a:rPr>
                        <a:t>1</a:t>
                      </a:r>
                      <a:endParaRPr lang="en-US" sz="2000" b="1" i="0" u="none" strike="noStrike" kern="1200" dirty="0">
                        <a:solidFill>
                          <a:srgbClr val="222222"/>
                        </a:solidFill>
                        <a:latin typeface="+mn-lt"/>
                        <a:ea typeface="+mn-ea"/>
                        <a:cs typeface="+mn-cs"/>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en-GB" sz="2000" b="1" i="0" u="none" strike="noStrike" kern="1200" dirty="0">
                          <a:solidFill>
                            <a:srgbClr val="222222"/>
                          </a:solidFill>
                          <a:latin typeface="+mn-lt"/>
                          <a:ea typeface="+mn-ea"/>
                          <a:cs typeface="+mn-cs"/>
                        </a:rPr>
                        <a:t>3,0</a:t>
                      </a:r>
                      <a:endParaRPr lang="el-GR" sz="2000" b="1" i="0" u="none" strike="noStrike" kern="1200" dirty="0">
                        <a:solidFill>
                          <a:srgbClr val="222222"/>
                        </a:solidFill>
                        <a:latin typeface="+mn-lt"/>
                        <a:ea typeface="+mn-ea"/>
                        <a:cs typeface="+mn-cs"/>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extLst>
              </a:tr>
              <a:tr h="481313">
                <a:tc>
                  <a:txBody>
                    <a:bodyPr/>
                    <a:lstStyle/>
                    <a:p>
                      <a:pPr algn="ctr" fontAlgn="ctr"/>
                      <a:r>
                        <a:rPr lang="el-GR" sz="2000" b="1" i="0" u="none" strike="noStrike" dirty="0">
                          <a:solidFill>
                            <a:srgbClr val="222222"/>
                          </a:solidFill>
                          <a:latin typeface="+mn-lt"/>
                        </a:rPr>
                        <a:t>30-ετές</a:t>
                      </a:r>
                      <a:endParaRPr lang="en-US" sz="2000" b="1" i="0" u="none" strike="noStrike" dirty="0">
                        <a:solidFill>
                          <a:srgbClr val="222222"/>
                        </a:solidFill>
                        <a:latin typeface="+mn-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GB" sz="2000" b="1" i="0" u="none" strike="noStrike" dirty="0">
                          <a:solidFill>
                            <a:srgbClr val="222222"/>
                          </a:solidFill>
                          <a:latin typeface="+mn-lt"/>
                        </a:rPr>
                        <a:t>1,90</a:t>
                      </a:r>
                      <a:r>
                        <a:rPr lang="el-GR" sz="2000" b="1" i="0" u="none" strike="noStrike" dirty="0">
                          <a:solidFill>
                            <a:srgbClr val="222222"/>
                          </a:solidFill>
                          <a:latin typeface="+mn-lt"/>
                        </a:rPr>
                        <a:t>%</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l-GR" sz="2000" b="1" i="0" u="none" strike="noStrike" dirty="0">
                          <a:solidFill>
                            <a:srgbClr val="222222"/>
                          </a:solidFill>
                          <a:latin typeface="+mn-lt"/>
                        </a:rPr>
                        <a:t>17</a:t>
                      </a:r>
                      <a:r>
                        <a:rPr lang="en-US" sz="2000" b="1" i="0" u="none" strike="noStrike" dirty="0">
                          <a:solidFill>
                            <a:srgbClr val="222222"/>
                          </a:solidFill>
                          <a:latin typeface="+mn-lt"/>
                        </a:rPr>
                        <a:t>-</a:t>
                      </a:r>
                      <a:r>
                        <a:rPr lang="el-GR" sz="2000" b="1" i="0" u="none" strike="noStrike" dirty="0">
                          <a:solidFill>
                            <a:srgbClr val="222222"/>
                          </a:solidFill>
                          <a:latin typeface="+mn-lt"/>
                        </a:rPr>
                        <a:t>Μαρ</a:t>
                      </a:r>
                      <a:r>
                        <a:rPr lang="en-US" sz="2000" b="1" i="0" u="none" strike="noStrike" dirty="0">
                          <a:solidFill>
                            <a:srgbClr val="222222"/>
                          </a:solidFill>
                          <a:latin typeface="+mn-lt"/>
                        </a:rPr>
                        <a:t>-2</a:t>
                      </a:r>
                      <a:r>
                        <a:rPr lang="el-GR" sz="2000" b="1" i="0" u="none" strike="noStrike" dirty="0">
                          <a:solidFill>
                            <a:srgbClr val="222222"/>
                          </a:solidFill>
                          <a:latin typeface="+mn-lt"/>
                        </a:rPr>
                        <a:t>1</a:t>
                      </a:r>
                      <a:endParaRPr lang="en-US" sz="2000" b="1" i="0" u="none" strike="noStrike" dirty="0">
                        <a:solidFill>
                          <a:srgbClr val="222222"/>
                        </a:solidFill>
                        <a:latin typeface="+mn-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l-GR" sz="2000" b="1" i="0" u="none" strike="noStrike" dirty="0">
                          <a:solidFill>
                            <a:srgbClr val="222222"/>
                          </a:solidFill>
                          <a:latin typeface="+mn-lt"/>
                        </a:rPr>
                        <a:t>2,5</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extLst>
              </a:tr>
              <a:tr h="453866">
                <a:tc>
                  <a:txBody>
                    <a:bodyPr/>
                    <a:lstStyle/>
                    <a:p>
                      <a:pPr algn="ctr" fontAlgn="ctr"/>
                      <a:r>
                        <a:rPr lang="en-US" sz="2000" b="1" i="0" u="none" strike="noStrike" dirty="0">
                          <a:solidFill>
                            <a:srgbClr val="222222"/>
                          </a:solidFill>
                          <a:latin typeface="+mn-lt"/>
                        </a:rPr>
                        <a:t>1</a:t>
                      </a:r>
                      <a:r>
                        <a:rPr lang="el-GR" sz="2000" b="1" i="0" u="none" strike="noStrike" dirty="0">
                          <a:solidFill>
                            <a:srgbClr val="222222"/>
                          </a:solidFill>
                          <a:latin typeface="+mn-lt"/>
                        </a:rPr>
                        <a:t>0-ετές</a:t>
                      </a:r>
                      <a:endParaRPr lang="en-US" sz="2000" b="1" i="0" u="none" strike="noStrike" dirty="0">
                        <a:solidFill>
                          <a:srgbClr val="222222"/>
                        </a:solidFill>
                        <a:latin typeface="+mn-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l-GR" sz="2000" b="1" i="0" u="none" strike="noStrike" dirty="0">
                          <a:solidFill>
                            <a:srgbClr val="222222"/>
                          </a:solidFill>
                          <a:latin typeface="+mn-lt"/>
                        </a:rPr>
                        <a:t>0,80%</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2000" b="1" i="0" u="none" strike="noStrike" dirty="0">
                          <a:solidFill>
                            <a:srgbClr val="222222"/>
                          </a:solidFill>
                          <a:latin typeface="+mn-lt"/>
                        </a:rPr>
                        <a:t>2</a:t>
                      </a:r>
                      <a:r>
                        <a:rPr lang="el-GR" sz="2000" b="1" i="0" u="none" strike="noStrike" dirty="0">
                          <a:solidFill>
                            <a:srgbClr val="222222"/>
                          </a:solidFill>
                          <a:latin typeface="+mn-lt"/>
                        </a:rPr>
                        <a:t>7</a:t>
                      </a:r>
                      <a:r>
                        <a:rPr lang="en-US" sz="2000" b="1" i="0" u="none" strike="noStrike" dirty="0">
                          <a:solidFill>
                            <a:srgbClr val="222222"/>
                          </a:solidFill>
                          <a:latin typeface="+mn-lt"/>
                        </a:rPr>
                        <a:t>-</a:t>
                      </a:r>
                      <a:r>
                        <a:rPr lang="el-GR" sz="2000" b="1" i="0" u="none" strike="noStrike" dirty="0">
                          <a:solidFill>
                            <a:srgbClr val="222222"/>
                          </a:solidFill>
                          <a:latin typeface="+mn-lt"/>
                        </a:rPr>
                        <a:t>Ιαν</a:t>
                      </a:r>
                      <a:r>
                        <a:rPr lang="en-US" sz="2000" b="1" i="0" u="none" strike="noStrike" dirty="0">
                          <a:solidFill>
                            <a:srgbClr val="222222"/>
                          </a:solidFill>
                          <a:latin typeface="+mn-lt"/>
                        </a:rPr>
                        <a:t>-2</a:t>
                      </a:r>
                      <a:r>
                        <a:rPr lang="el-GR" sz="2000" b="1" i="0" u="none" strike="noStrike" dirty="0">
                          <a:solidFill>
                            <a:srgbClr val="222222"/>
                          </a:solidFill>
                          <a:latin typeface="+mn-lt"/>
                        </a:rPr>
                        <a:t>1</a:t>
                      </a:r>
                      <a:endParaRPr lang="en-US" sz="2000" b="1" i="0" u="none" strike="noStrike" dirty="0">
                        <a:solidFill>
                          <a:srgbClr val="222222"/>
                        </a:solidFill>
                        <a:latin typeface="+mn-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l-GR" sz="2000" b="1" i="0" u="none" strike="noStrike" dirty="0">
                          <a:solidFill>
                            <a:srgbClr val="222222"/>
                          </a:solidFill>
                          <a:latin typeface="+mn-lt"/>
                        </a:rPr>
                        <a:t>3,5</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extLst>
              </a:tr>
              <a:tr h="435251">
                <a:tc>
                  <a:txBody>
                    <a:bodyPr/>
                    <a:lstStyle/>
                    <a:p>
                      <a:pPr algn="ctr" fontAlgn="ctr"/>
                      <a:r>
                        <a:rPr lang="en-US" sz="2000" b="1" i="0" u="none" strike="noStrike" dirty="0">
                          <a:solidFill>
                            <a:srgbClr val="222222"/>
                          </a:solidFill>
                          <a:latin typeface="+mn-lt"/>
                        </a:rPr>
                        <a:t>15</a:t>
                      </a:r>
                      <a:r>
                        <a:rPr lang="el-GR" sz="2000" b="1" i="0" u="none" strike="noStrike" dirty="0">
                          <a:solidFill>
                            <a:srgbClr val="222222"/>
                          </a:solidFill>
                          <a:latin typeface="+mn-lt"/>
                        </a:rPr>
                        <a:t>-</a:t>
                      </a:r>
                      <a:r>
                        <a:rPr lang="el-GR" sz="2000" b="1" i="0" u="none" strike="noStrike" dirty="0" err="1">
                          <a:solidFill>
                            <a:srgbClr val="222222"/>
                          </a:solidFill>
                          <a:latin typeface="+mn-lt"/>
                        </a:rPr>
                        <a:t>ετές</a:t>
                      </a:r>
                      <a:endParaRPr lang="en-US" sz="2000" b="1" i="0" u="none" strike="noStrike" dirty="0">
                        <a:solidFill>
                          <a:srgbClr val="222222"/>
                        </a:solidFill>
                        <a:latin typeface="+mn-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GB" sz="2000" b="1" i="0" u="none" strike="noStrike" dirty="0">
                          <a:solidFill>
                            <a:srgbClr val="222222"/>
                          </a:solidFill>
                          <a:latin typeface="+mn-lt"/>
                        </a:rPr>
                        <a:t>1,15</a:t>
                      </a:r>
                      <a:r>
                        <a:rPr lang="el-GR" sz="2000" b="1" i="0" u="none" strike="noStrike" dirty="0">
                          <a:solidFill>
                            <a:srgbClr val="222222"/>
                          </a:solidFill>
                          <a:latin typeface="+mn-lt"/>
                        </a:rPr>
                        <a:t>%</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2000" b="1" i="0" u="none" strike="noStrike" dirty="0">
                          <a:solidFill>
                            <a:srgbClr val="222222"/>
                          </a:solidFill>
                          <a:latin typeface="+mn-lt"/>
                        </a:rPr>
                        <a:t>21-</a:t>
                      </a:r>
                      <a:r>
                        <a:rPr lang="el-GR" sz="2000" b="1" i="0" u="none" strike="noStrike" dirty="0">
                          <a:solidFill>
                            <a:srgbClr val="222222"/>
                          </a:solidFill>
                          <a:latin typeface="+mn-lt"/>
                        </a:rPr>
                        <a:t>Οκτ</a:t>
                      </a:r>
                      <a:r>
                        <a:rPr lang="en-US" sz="2000" b="1" i="0" u="none" strike="noStrike" dirty="0">
                          <a:solidFill>
                            <a:srgbClr val="222222"/>
                          </a:solidFill>
                          <a:latin typeface="+mn-lt"/>
                        </a:rPr>
                        <a:t>-20</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GB" sz="2000" b="1" i="0" u="none" strike="noStrike" dirty="0">
                          <a:solidFill>
                            <a:srgbClr val="222222"/>
                          </a:solidFill>
                          <a:latin typeface="+mn-lt"/>
                        </a:rPr>
                        <a:t>2,0</a:t>
                      </a:r>
                      <a:endParaRPr lang="el-GR" sz="2000" b="1" i="0" u="none" strike="noStrike" dirty="0">
                        <a:solidFill>
                          <a:srgbClr val="222222"/>
                        </a:solidFill>
                        <a:latin typeface="+mn-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extLst>
              </a:tr>
              <a:tr h="467601">
                <a:tc>
                  <a:txBody>
                    <a:bodyPr/>
                    <a:lstStyle/>
                    <a:p>
                      <a:pPr algn="ctr" fontAlgn="ctr"/>
                      <a:r>
                        <a:rPr lang="en-US" sz="2000" b="1" i="0" u="none" strike="noStrike" dirty="0">
                          <a:solidFill>
                            <a:srgbClr val="222222"/>
                          </a:solidFill>
                          <a:latin typeface="+mn-lt"/>
                        </a:rPr>
                        <a:t>10</a:t>
                      </a:r>
                      <a:r>
                        <a:rPr lang="el-GR" sz="2000" b="1" i="0" u="none" strike="noStrike" dirty="0">
                          <a:solidFill>
                            <a:srgbClr val="222222"/>
                          </a:solidFill>
                          <a:latin typeface="+mn-lt"/>
                        </a:rPr>
                        <a:t>-</a:t>
                      </a:r>
                      <a:r>
                        <a:rPr lang="el-GR" sz="2000" b="1" i="0" u="none" strike="noStrike" dirty="0" err="1">
                          <a:solidFill>
                            <a:srgbClr val="222222"/>
                          </a:solidFill>
                          <a:latin typeface="+mn-lt"/>
                        </a:rPr>
                        <a:t>ετές</a:t>
                      </a:r>
                      <a:endParaRPr lang="en-US" sz="2000" b="1" i="0" u="none" strike="noStrike" dirty="0">
                        <a:solidFill>
                          <a:srgbClr val="222222"/>
                        </a:solidFill>
                        <a:latin typeface="+mn-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GB" sz="2000" b="1" i="0" u="none" strike="noStrike" dirty="0">
                          <a:solidFill>
                            <a:srgbClr val="222222"/>
                          </a:solidFill>
                          <a:latin typeface="+mn-lt"/>
                        </a:rPr>
                        <a:t>1,1</a:t>
                      </a:r>
                      <a:r>
                        <a:rPr lang="el-GR" sz="2000" b="1" i="0" u="none" strike="noStrike" dirty="0">
                          <a:solidFill>
                            <a:srgbClr val="222222"/>
                          </a:solidFill>
                          <a:latin typeface="+mn-lt"/>
                        </a:rPr>
                        <a:t>9%</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2000" b="1" i="0" u="none" strike="noStrike" dirty="0">
                          <a:solidFill>
                            <a:srgbClr val="222222"/>
                          </a:solidFill>
                          <a:latin typeface="+mn-lt"/>
                        </a:rPr>
                        <a:t>2-</a:t>
                      </a:r>
                      <a:r>
                        <a:rPr lang="el-GR" sz="2000" b="1" i="0" u="none" strike="noStrike" dirty="0">
                          <a:solidFill>
                            <a:srgbClr val="222222"/>
                          </a:solidFill>
                          <a:latin typeface="+mn-lt"/>
                        </a:rPr>
                        <a:t>Σεπ</a:t>
                      </a:r>
                      <a:r>
                        <a:rPr lang="en-US" sz="2000" b="1" i="0" u="none" strike="noStrike" dirty="0">
                          <a:solidFill>
                            <a:srgbClr val="222222"/>
                          </a:solidFill>
                          <a:latin typeface="+mn-lt"/>
                        </a:rPr>
                        <a:t>-20</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GB" sz="2000" b="1" i="0" u="none" strike="noStrike" dirty="0">
                          <a:solidFill>
                            <a:srgbClr val="222222"/>
                          </a:solidFill>
                          <a:latin typeface="+mn-lt"/>
                        </a:rPr>
                        <a:t>2,5</a:t>
                      </a:r>
                      <a:endParaRPr lang="el-GR" sz="2000" b="1" i="0" u="none" strike="noStrike" dirty="0">
                        <a:solidFill>
                          <a:srgbClr val="222222"/>
                        </a:solidFill>
                        <a:latin typeface="+mn-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extLst>
              </a:tr>
              <a:tr h="453866">
                <a:tc>
                  <a:txBody>
                    <a:bodyPr/>
                    <a:lstStyle/>
                    <a:p>
                      <a:pPr algn="ctr" fontAlgn="ctr"/>
                      <a:r>
                        <a:rPr lang="en-US" sz="2000" b="1" i="0" u="none" strike="noStrike" dirty="0">
                          <a:solidFill>
                            <a:srgbClr val="222222"/>
                          </a:solidFill>
                          <a:latin typeface="+mn-lt"/>
                        </a:rPr>
                        <a:t>10-</a:t>
                      </a:r>
                      <a:r>
                        <a:rPr lang="el-GR" sz="2000" b="1" i="0" u="none" strike="noStrike" dirty="0" err="1">
                          <a:solidFill>
                            <a:srgbClr val="222222"/>
                          </a:solidFill>
                          <a:latin typeface="+mn-lt"/>
                        </a:rPr>
                        <a:t>ετές</a:t>
                      </a:r>
                      <a:endParaRPr lang="en-US" sz="2000" b="1" i="0" u="none" strike="noStrike" dirty="0">
                        <a:solidFill>
                          <a:srgbClr val="222222"/>
                        </a:solidFill>
                        <a:latin typeface="+mn-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GB" sz="2000" b="1" i="0" u="none" strike="noStrike" dirty="0">
                          <a:solidFill>
                            <a:srgbClr val="222222"/>
                          </a:solidFill>
                          <a:latin typeface="+mn-lt"/>
                        </a:rPr>
                        <a:t>1,56</a:t>
                      </a:r>
                      <a:r>
                        <a:rPr lang="el-GR" sz="2000" b="1" i="0" u="none" strike="noStrike" dirty="0">
                          <a:solidFill>
                            <a:srgbClr val="222222"/>
                          </a:solidFill>
                          <a:latin typeface="+mn-lt"/>
                        </a:rPr>
                        <a:t>%</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2000" b="1" i="0" u="none" strike="noStrike" dirty="0">
                          <a:solidFill>
                            <a:srgbClr val="222222"/>
                          </a:solidFill>
                          <a:latin typeface="+mn-lt"/>
                        </a:rPr>
                        <a:t>9-</a:t>
                      </a:r>
                      <a:r>
                        <a:rPr lang="el-GR" sz="2000" b="1" i="0" u="none" strike="noStrike" dirty="0">
                          <a:solidFill>
                            <a:srgbClr val="222222"/>
                          </a:solidFill>
                          <a:latin typeface="+mn-lt"/>
                        </a:rPr>
                        <a:t>Ιουν</a:t>
                      </a:r>
                      <a:r>
                        <a:rPr lang="en-US" sz="2000" b="1" i="0" u="none" strike="noStrike" dirty="0">
                          <a:solidFill>
                            <a:srgbClr val="222222"/>
                          </a:solidFill>
                          <a:latin typeface="+mn-lt"/>
                        </a:rPr>
                        <a:t>-20</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GB" sz="2000" b="1" i="0" u="none" strike="noStrike" dirty="0">
                          <a:solidFill>
                            <a:srgbClr val="222222"/>
                          </a:solidFill>
                          <a:latin typeface="+mn-lt"/>
                        </a:rPr>
                        <a:t>3</a:t>
                      </a:r>
                      <a:r>
                        <a:rPr lang="el-GR" sz="2000" b="1" i="0" u="none" strike="noStrike" dirty="0">
                          <a:solidFill>
                            <a:srgbClr val="222222"/>
                          </a:solidFill>
                          <a:latin typeface="+mn-lt"/>
                        </a:rPr>
                        <a:t>,</a:t>
                      </a:r>
                      <a:r>
                        <a:rPr lang="en-GB" sz="2000" b="1" i="0" u="none" strike="noStrike" dirty="0">
                          <a:solidFill>
                            <a:srgbClr val="222222"/>
                          </a:solidFill>
                          <a:latin typeface="+mn-lt"/>
                        </a:rPr>
                        <a:t>0</a:t>
                      </a:r>
                      <a:endParaRPr lang="el-GR" sz="2000" b="1" i="0" u="none" strike="noStrike" dirty="0">
                        <a:solidFill>
                          <a:srgbClr val="222222"/>
                        </a:solidFill>
                        <a:latin typeface="+mn-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extLst>
              </a:tr>
              <a:tr h="453866">
                <a:tc>
                  <a:txBody>
                    <a:bodyPr/>
                    <a:lstStyle/>
                    <a:p>
                      <a:pPr algn="ctr" fontAlgn="ctr"/>
                      <a:r>
                        <a:rPr lang="en-US" sz="2000" b="1" i="0" u="none" strike="noStrike" dirty="0">
                          <a:solidFill>
                            <a:srgbClr val="222222"/>
                          </a:solidFill>
                          <a:latin typeface="+mn-lt"/>
                        </a:rPr>
                        <a:t>7-</a:t>
                      </a:r>
                      <a:r>
                        <a:rPr lang="el-GR" sz="2000" b="1" i="0" u="none" strike="noStrike" dirty="0" err="1">
                          <a:solidFill>
                            <a:srgbClr val="222222"/>
                          </a:solidFill>
                          <a:latin typeface="+mn-lt"/>
                        </a:rPr>
                        <a:t>ετές</a:t>
                      </a:r>
                      <a:endParaRPr lang="en-US" sz="2000" b="1" i="0" u="none" strike="noStrike" dirty="0">
                        <a:solidFill>
                          <a:srgbClr val="222222"/>
                        </a:solidFill>
                        <a:latin typeface="+mn-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GB" sz="2000" b="1" i="0" u="none" strike="noStrike" dirty="0">
                          <a:solidFill>
                            <a:srgbClr val="222222"/>
                          </a:solidFill>
                          <a:latin typeface="+mn-lt"/>
                        </a:rPr>
                        <a:t>2,01</a:t>
                      </a:r>
                      <a:r>
                        <a:rPr lang="el-GR" sz="2000" b="1" i="0" u="none" strike="noStrike" dirty="0">
                          <a:solidFill>
                            <a:srgbClr val="222222"/>
                          </a:solidFill>
                          <a:latin typeface="+mn-lt"/>
                        </a:rPr>
                        <a:t>%</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2000" b="1" i="0" u="none" strike="noStrike" dirty="0">
                          <a:solidFill>
                            <a:srgbClr val="222222"/>
                          </a:solidFill>
                          <a:latin typeface="+mn-lt"/>
                        </a:rPr>
                        <a:t>15-</a:t>
                      </a:r>
                      <a:r>
                        <a:rPr lang="el-GR" sz="2000" b="1" i="0" u="none" strike="noStrike" dirty="0">
                          <a:solidFill>
                            <a:srgbClr val="222222"/>
                          </a:solidFill>
                          <a:latin typeface="+mn-lt"/>
                        </a:rPr>
                        <a:t>Απρ</a:t>
                      </a:r>
                      <a:r>
                        <a:rPr lang="en-US" sz="2000" b="1" i="0" u="none" strike="noStrike" dirty="0">
                          <a:solidFill>
                            <a:srgbClr val="222222"/>
                          </a:solidFill>
                          <a:latin typeface="+mn-lt"/>
                        </a:rPr>
                        <a:t>-20</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l-GR" sz="2000" b="1" i="0" u="none" strike="noStrike" dirty="0">
                          <a:solidFill>
                            <a:srgbClr val="222222"/>
                          </a:solidFill>
                          <a:latin typeface="+mn-lt"/>
                        </a:rPr>
                        <a:t>2,</a:t>
                      </a:r>
                      <a:r>
                        <a:rPr lang="en-GB" sz="2000" b="1" i="0" u="none" strike="noStrike" dirty="0">
                          <a:solidFill>
                            <a:srgbClr val="222222"/>
                          </a:solidFill>
                          <a:latin typeface="+mn-lt"/>
                        </a:rPr>
                        <a:t>0</a:t>
                      </a:r>
                      <a:endParaRPr lang="el-GR" sz="2000" b="1" i="0" u="none" strike="noStrike" dirty="0">
                        <a:solidFill>
                          <a:srgbClr val="222222"/>
                        </a:solidFill>
                        <a:latin typeface="+mn-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extLst>
              </a:tr>
              <a:tr h="365765">
                <a:tc gridSpan="3">
                  <a:txBody>
                    <a:bodyPr/>
                    <a:lstStyle/>
                    <a:p>
                      <a:pPr algn="ctr" fontAlgn="ctr"/>
                      <a:r>
                        <a:rPr lang="el-GR" sz="2200" b="1" i="0" u="none" strike="noStrike" dirty="0">
                          <a:solidFill>
                            <a:srgbClr val="222222"/>
                          </a:solidFill>
                          <a:latin typeface="+mn-lt"/>
                        </a:rPr>
                        <a:t>Συνολικό</a:t>
                      </a:r>
                      <a:r>
                        <a:rPr lang="el-GR" sz="2200" b="1" i="0" u="none" strike="noStrike" baseline="0" dirty="0">
                          <a:solidFill>
                            <a:srgbClr val="222222"/>
                          </a:solidFill>
                          <a:latin typeface="+mn-lt"/>
                        </a:rPr>
                        <a:t> ποσό εντός πανδημίας</a:t>
                      </a:r>
                      <a:endParaRPr lang="en-US" sz="2200" b="1" i="0" u="none" strike="noStrike" dirty="0">
                        <a:solidFill>
                          <a:srgbClr val="222222"/>
                        </a:solidFill>
                        <a:latin typeface="+mn-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fontAlgn="ctr"/>
                      <a:endParaRPr lang="el-GR" sz="1800" b="1" i="0" u="none" strike="noStrike" dirty="0">
                        <a:solidFill>
                          <a:srgbClr val="222222"/>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ctr" fontAlgn="ctr"/>
                      <a:endParaRPr lang="en-US" sz="1800" b="1" i="0" u="none" strike="noStrike" dirty="0">
                        <a:solidFill>
                          <a:srgbClr val="222222"/>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l-GR" sz="2200" b="1" i="0" u="none" strike="noStrike" dirty="0">
                          <a:solidFill>
                            <a:srgbClr val="222222"/>
                          </a:solidFill>
                          <a:latin typeface="+mn-lt"/>
                        </a:rPr>
                        <a:t>21,0</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extLst>
              </a:tr>
              <a:tr h="453866">
                <a:tc>
                  <a:txBody>
                    <a:bodyPr/>
                    <a:lstStyle/>
                    <a:p>
                      <a:pPr algn="ctr" fontAlgn="ctr"/>
                      <a:r>
                        <a:rPr lang="en-US" sz="2000" b="1" i="0" u="none" strike="noStrike" dirty="0">
                          <a:solidFill>
                            <a:srgbClr val="222222"/>
                          </a:solidFill>
                          <a:latin typeface="+mn-lt"/>
                        </a:rPr>
                        <a:t>15-</a:t>
                      </a:r>
                      <a:r>
                        <a:rPr lang="el-GR" sz="2000" b="1" i="0" u="none" strike="noStrike" dirty="0" err="1">
                          <a:solidFill>
                            <a:srgbClr val="222222"/>
                          </a:solidFill>
                          <a:latin typeface="+mn-lt"/>
                        </a:rPr>
                        <a:t>ετές</a:t>
                      </a:r>
                      <a:endParaRPr lang="en-US" sz="2000" b="1" i="0" u="none" strike="noStrike" dirty="0">
                        <a:solidFill>
                          <a:srgbClr val="222222"/>
                        </a:solidFill>
                        <a:latin typeface="+mn-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l-GR" sz="2000" b="1" i="0" u="none" strike="noStrike" dirty="0">
                          <a:solidFill>
                            <a:srgbClr val="222222"/>
                          </a:solidFill>
                          <a:latin typeface="+mn-lt"/>
                        </a:rPr>
                        <a:t>1,91%</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l-GR" sz="2000" b="1" i="0" u="none" strike="noStrike" dirty="0">
                          <a:solidFill>
                            <a:srgbClr val="222222"/>
                          </a:solidFill>
                          <a:latin typeface="+mn-lt"/>
                        </a:rPr>
                        <a:t>28</a:t>
                      </a:r>
                      <a:r>
                        <a:rPr lang="en-US" sz="2000" b="1" i="0" u="none" strike="noStrike" dirty="0">
                          <a:solidFill>
                            <a:srgbClr val="222222"/>
                          </a:solidFill>
                          <a:latin typeface="+mn-lt"/>
                        </a:rPr>
                        <a:t>-</a:t>
                      </a:r>
                      <a:r>
                        <a:rPr lang="el-GR" sz="2000" b="1" i="0" u="none" strike="noStrike" dirty="0">
                          <a:solidFill>
                            <a:srgbClr val="222222"/>
                          </a:solidFill>
                          <a:latin typeface="+mn-lt"/>
                        </a:rPr>
                        <a:t>Ιαν</a:t>
                      </a:r>
                      <a:r>
                        <a:rPr lang="en-US" sz="2000" b="1" i="0" u="none" strike="noStrike" dirty="0">
                          <a:solidFill>
                            <a:srgbClr val="222222"/>
                          </a:solidFill>
                          <a:latin typeface="+mn-lt"/>
                        </a:rPr>
                        <a:t>-20</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l-GR" sz="2000" b="1" i="0" u="none" strike="noStrike" dirty="0">
                          <a:solidFill>
                            <a:srgbClr val="222222"/>
                          </a:solidFill>
                          <a:latin typeface="+mn-lt"/>
                        </a:rPr>
                        <a:t>2,5</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extLst>
              </a:tr>
              <a:tr h="428070">
                <a:tc>
                  <a:txBody>
                    <a:bodyPr/>
                    <a:lstStyle/>
                    <a:p>
                      <a:pPr algn="ctr" fontAlgn="ctr"/>
                      <a:r>
                        <a:rPr lang="en-US" sz="2000" b="1" i="0" u="none" strike="noStrike" dirty="0">
                          <a:solidFill>
                            <a:srgbClr val="222222"/>
                          </a:solidFill>
                          <a:latin typeface="+mn-lt"/>
                        </a:rPr>
                        <a:t>10-</a:t>
                      </a:r>
                      <a:r>
                        <a:rPr lang="el-GR" sz="2000" b="1" i="0" u="none" strike="noStrike" dirty="0" err="1">
                          <a:solidFill>
                            <a:srgbClr val="222222"/>
                          </a:solidFill>
                          <a:latin typeface="+mn-lt"/>
                        </a:rPr>
                        <a:t>ετές</a:t>
                      </a:r>
                      <a:endParaRPr lang="en-US" sz="2000" b="1" i="0" u="none" strike="noStrike" dirty="0">
                        <a:solidFill>
                          <a:srgbClr val="222222"/>
                        </a:solidFill>
                        <a:latin typeface="+mn-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l-GR" sz="2000" b="1" i="0" u="none" strike="noStrike" dirty="0">
                          <a:solidFill>
                            <a:srgbClr val="222222"/>
                          </a:solidFill>
                          <a:latin typeface="+mn-lt"/>
                        </a:rPr>
                        <a:t>1,50%</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2000" b="1" i="0" u="none" strike="noStrike" dirty="0">
                          <a:solidFill>
                            <a:srgbClr val="222222"/>
                          </a:solidFill>
                          <a:latin typeface="+mn-lt"/>
                        </a:rPr>
                        <a:t>8-O</a:t>
                      </a:r>
                      <a:r>
                        <a:rPr lang="el-GR" sz="2000" b="1" i="0" u="none" strike="noStrike" dirty="0" err="1">
                          <a:solidFill>
                            <a:srgbClr val="222222"/>
                          </a:solidFill>
                          <a:latin typeface="+mn-lt"/>
                        </a:rPr>
                        <a:t>κτ</a:t>
                      </a:r>
                      <a:r>
                        <a:rPr lang="en-US" sz="2000" b="1" i="0" u="none" strike="noStrike" dirty="0">
                          <a:solidFill>
                            <a:srgbClr val="222222"/>
                          </a:solidFill>
                          <a:latin typeface="+mn-lt"/>
                        </a:rPr>
                        <a:t>-19</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l-GR" sz="2000" b="1" i="0" u="none" strike="noStrike" dirty="0">
                          <a:solidFill>
                            <a:srgbClr val="222222"/>
                          </a:solidFill>
                          <a:latin typeface="+mn-lt"/>
                        </a:rPr>
                        <a:t>1,5</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extLst>
              </a:tr>
              <a:tr h="382478">
                <a:tc>
                  <a:txBody>
                    <a:bodyPr/>
                    <a:lstStyle/>
                    <a:p>
                      <a:pPr algn="ctr" fontAlgn="ctr"/>
                      <a:r>
                        <a:rPr lang="en-US" sz="2000" b="1" i="0" u="none" strike="noStrike" dirty="0">
                          <a:solidFill>
                            <a:srgbClr val="222222"/>
                          </a:solidFill>
                          <a:latin typeface="+mn-lt"/>
                        </a:rPr>
                        <a:t>7</a:t>
                      </a:r>
                      <a:r>
                        <a:rPr lang="el-GR" sz="2000" b="1" i="0" u="none" strike="noStrike" dirty="0">
                          <a:solidFill>
                            <a:srgbClr val="222222"/>
                          </a:solidFill>
                          <a:latin typeface="+mn-lt"/>
                        </a:rPr>
                        <a:t>-</a:t>
                      </a:r>
                      <a:r>
                        <a:rPr lang="el-GR" sz="2000" b="1" i="0" u="none" strike="noStrike" dirty="0" err="1">
                          <a:solidFill>
                            <a:srgbClr val="222222"/>
                          </a:solidFill>
                          <a:latin typeface="+mn-lt"/>
                        </a:rPr>
                        <a:t>ετές</a:t>
                      </a:r>
                      <a:endParaRPr lang="en-US" sz="2000" b="1" i="0" u="none" strike="noStrike" dirty="0">
                        <a:solidFill>
                          <a:srgbClr val="222222"/>
                        </a:solidFill>
                        <a:latin typeface="+mn-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l-GR" sz="2000" b="1" i="0" u="none" strike="noStrike" dirty="0">
                          <a:solidFill>
                            <a:srgbClr val="222222"/>
                          </a:solidFill>
                          <a:latin typeface="+mn-lt"/>
                        </a:rPr>
                        <a:t>1,90%</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2000" b="1" i="0" u="none" strike="noStrike" dirty="0">
                          <a:solidFill>
                            <a:srgbClr val="222222"/>
                          </a:solidFill>
                          <a:latin typeface="+mn-lt"/>
                        </a:rPr>
                        <a:t>16-</a:t>
                      </a:r>
                      <a:r>
                        <a:rPr lang="el-GR" sz="2000" b="1" i="0" u="none" strike="noStrike" dirty="0">
                          <a:solidFill>
                            <a:srgbClr val="222222"/>
                          </a:solidFill>
                          <a:latin typeface="+mn-lt"/>
                        </a:rPr>
                        <a:t>Ιουλ</a:t>
                      </a:r>
                      <a:r>
                        <a:rPr lang="en-US" sz="2000" b="1" i="0" u="none" strike="noStrike" dirty="0">
                          <a:solidFill>
                            <a:srgbClr val="222222"/>
                          </a:solidFill>
                          <a:latin typeface="+mn-lt"/>
                        </a:rPr>
                        <a:t>-19</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l-GR" sz="2000" b="1" i="0" u="none" strike="noStrike" dirty="0">
                          <a:solidFill>
                            <a:srgbClr val="222222"/>
                          </a:solidFill>
                          <a:latin typeface="+mn-lt"/>
                        </a:rPr>
                        <a:t>2,5</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extLst>
              </a:tr>
              <a:tr h="382478">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l-GR" sz="2200" b="1" i="0" u="none" strike="noStrike" kern="1200" dirty="0">
                          <a:solidFill>
                            <a:srgbClr val="222222"/>
                          </a:solidFill>
                          <a:latin typeface="+mn-lt"/>
                          <a:ea typeface="+mn-ea"/>
                          <a:cs typeface="+mn-cs"/>
                        </a:rPr>
                        <a:t>Συνολικό ποσό εκτός πανδημίας</a:t>
                      </a:r>
                      <a:endParaRPr lang="en-US" sz="2200" b="1" i="0" u="none" strike="noStrike" kern="1200" dirty="0">
                        <a:solidFill>
                          <a:srgbClr val="222222"/>
                        </a:solidFill>
                        <a:latin typeface="+mn-lt"/>
                        <a:ea typeface="+mn-ea"/>
                        <a:cs typeface="+mn-cs"/>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fontAlgn="ctr"/>
                      <a:endParaRPr lang="el-GR" sz="1800" b="1" i="0" u="none" strike="noStrike" dirty="0">
                        <a:solidFill>
                          <a:srgbClr val="222222"/>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ctr" fontAlgn="ctr"/>
                      <a:endParaRPr lang="en-US" sz="1800" b="1" i="0" u="none" strike="noStrike" dirty="0">
                        <a:solidFill>
                          <a:srgbClr val="222222"/>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el-GR" sz="2200" b="1" i="0" u="none" strike="noStrike" kern="1200" dirty="0">
                          <a:solidFill>
                            <a:srgbClr val="222222"/>
                          </a:solidFill>
                          <a:latin typeface="+mn-lt"/>
                          <a:ea typeface="+mn-ea"/>
                          <a:cs typeface="+mn-cs"/>
                        </a:rPr>
                        <a:t>6,5</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extLst>
              </a:tr>
              <a:tr h="391168">
                <a:tc gridSpan="3">
                  <a:txBody>
                    <a:bodyPr/>
                    <a:lstStyle/>
                    <a:p>
                      <a:pPr algn="ctr" fontAlgn="ctr"/>
                      <a:r>
                        <a:rPr lang="el-GR" sz="2400" b="1" i="0" u="none" strike="noStrike" dirty="0">
                          <a:solidFill>
                            <a:srgbClr val="222222"/>
                          </a:solidFill>
                          <a:latin typeface="+mn-lt"/>
                        </a:rPr>
                        <a:t>Σύνολο εκδόσεων</a:t>
                      </a:r>
                      <a:endParaRPr lang="en-US" sz="2400" b="1" i="0" u="none" strike="noStrike" dirty="0">
                        <a:solidFill>
                          <a:srgbClr val="222222"/>
                        </a:solidFill>
                        <a:latin typeface="+mn-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hMerge="1">
                  <a:txBody>
                    <a:bodyPr/>
                    <a:lstStyle/>
                    <a:p>
                      <a:pPr algn="ctr" fontAlgn="ctr"/>
                      <a:endParaRPr lang="el-GR" sz="1800" b="0" i="0" u="none" strike="noStrike" dirty="0">
                        <a:solidFill>
                          <a:srgbClr val="222222"/>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ctr" fontAlgn="ctr"/>
                      <a:endParaRPr lang="el-GR" sz="2200" b="1" i="0" u="none" strike="noStrike" dirty="0">
                        <a:solidFill>
                          <a:srgbClr val="222222"/>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GB" sz="2400" b="1" i="0" u="none" strike="noStrike" dirty="0">
                          <a:solidFill>
                            <a:srgbClr val="222222"/>
                          </a:solidFill>
                          <a:latin typeface="+mn-lt"/>
                        </a:rPr>
                        <a:t>27,5</a:t>
                      </a:r>
                      <a:endParaRPr lang="el-GR" sz="2400" b="1" i="0" u="none" strike="noStrike" dirty="0">
                        <a:solidFill>
                          <a:srgbClr val="222222"/>
                        </a:solidFill>
                        <a:latin typeface="+mn-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extLst>
              </a:tr>
            </a:tbl>
          </a:graphicData>
        </a:graphic>
      </p:graphicFrame>
      <p:sp>
        <p:nvSpPr>
          <p:cNvPr id="9" name="8 - TextBox">
            <a:extLst>
              <a:ext uri="{FF2B5EF4-FFF2-40B4-BE49-F238E27FC236}"/>
            </a:extLst>
          </p:cNvPr>
          <p:cNvSpPr txBox="1"/>
          <p:nvPr/>
        </p:nvSpPr>
        <p:spPr>
          <a:xfrm>
            <a:off x="9372600" y="8852237"/>
            <a:ext cx="7924800" cy="1015663"/>
          </a:xfrm>
          <a:prstGeom prst="rect">
            <a:avLst/>
          </a:prstGeom>
          <a:solidFill>
            <a:schemeClr val="accent6">
              <a:lumMod val="75000"/>
            </a:schemeClr>
          </a:solidFill>
          <a:ln>
            <a:solidFill>
              <a:srgbClr val="FFC000"/>
            </a:solidFill>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1" hangingPunct="1">
              <a:defRPr/>
            </a:pPr>
            <a:r>
              <a:rPr lang="el-GR" sz="2000" b="1" dirty="0">
                <a:solidFill>
                  <a:schemeClr val="bg1"/>
                </a:solidFill>
              </a:rPr>
              <a:t>Η χώρα έχει δανειστεί, </a:t>
            </a:r>
            <a:r>
              <a:rPr lang="el-GR" sz="2000" b="1" dirty="0" err="1">
                <a:solidFill>
                  <a:schemeClr val="bg1"/>
                </a:solidFill>
              </a:rPr>
              <a:t>μεσο</a:t>
            </a:r>
            <a:r>
              <a:rPr lang="el-GR" sz="2000" b="1" dirty="0">
                <a:solidFill>
                  <a:schemeClr val="bg1"/>
                </a:solidFill>
              </a:rPr>
              <a:t>-μακροπρόθεσμα, 21 δισ. ευρώ μέσα στην πανδημία, με ιστορικά χαμηλό κόστος, υψηλή ζήτηση και καλή ποιότητα κεφαλαίων</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Η ελληνική οικονομία, και μέσα στην κρίση, αναβαθμίζεται</a:t>
            </a:r>
            <a:endParaRPr lang="en-US" altLang="en-US" sz="3800" b="1">
              <a:solidFill>
                <a:srgbClr val="002060"/>
              </a:solidFill>
              <a:latin typeface="Calibri" pitchFamily="34" charset="0"/>
            </a:endParaRPr>
          </a:p>
        </p:txBody>
      </p:sp>
      <p:cxnSp>
        <p:nvCxnSpPr>
          <p:cNvPr id="13" name="Straight Connector 12">
            <a:extLst>
              <a:ext uri="{FF2B5EF4-FFF2-40B4-BE49-F238E27FC236}"/>
            </a:extLst>
          </p:cNvPr>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364" name="Freeform 6"/>
          <p:cNvSpPr>
            <a:spLocks/>
          </p:cNvSpPr>
          <p:nvPr/>
        </p:nvSpPr>
        <p:spPr bwMode="auto">
          <a:xfrm>
            <a:off x="0" y="9029700"/>
            <a:ext cx="18288000" cy="1257300"/>
          </a:xfrm>
          <a:custGeom>
            <a:avLst/>
            <a:gdLst>
              <a:gd name="T0" fmla="*/ 1246762 w 20553161"/>
              <a:gd name="T1" fmla="*/ 0 h 5469980"/>
              <a:gd name="T2" fmla="*/ 0 w 20553161"/>
              <a:gd name="T3" fmla="*/ 0 h 5469980"/>
              <a:gd name="T4" fmla="*/ 0 w 20553161"/>
              <a:gd name="T5" fmla="*/ 0 h 5469980"/>
              <a:gd name="T6" fmla="*/ 1246762 w 20553161"/>
              <a:gd name="T7" fmla="*/ 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n-US"/>
          </a:p>
        </p:txBody>
      </p:sp>
      <p:pic>
        <p:nvPicPr>
          <p:cNvPr id="15365" name="5 - Εικόνα" descr="ÎÏÎ¿ÏÎ­Î»ÎµÏÎ¼Î± ÎµÎ¹ÎºÏÎ½Î±Ï Î³Î¹Î± ÎµÎ¸Î½Î¿ÏÎ·Î¼Î¿ ÏÏÎ¿ÏÏÎ³ÎµÎ¹Î¿ Î¿Î¹ÎºÎ¿Î½Î¿Î¼Î¹ÎºÏÎ½"/>
          <p:cNvPicPr>
            <a:picLocks noChangeAspect="1" noChangeArrowheads="1"/>
          </p:cNvPicPr>
          <p:nvPr/>
        </p:nvPicPr>
        <p:blipFill>
          <a:blip r:embed="rId3" cstate="print"/>
          <a:srcRect/>
          <a:stretch>
            <a:fillRect/>
          </a:stretch>
        </p:blipFill>
        <p:spPr bwMode="auto">
          <a:xfrm>
            <a:off x="152400" y="266700"/>
            <a:ext cx="1104900" cy="1046163"/>
          </a:xfrm>
          <a:prstGeom prst="rect">
            <a:avLst/>
          </a:prstGeom>
          <a:noFill/>
          <a:ln w="9525">
            <a:noFill/>
            <a:miter lim="800000"/>
            <a:headEnd/>
            <a:tailEnd/>
          </a:ln>
        </p:spPr>
      </p:pic>
      <p:sp>
        <p:nvSpPr>
          <p:cNvPr id="15366" name="Rectangle 6"/>
          <p:cNvSpPr>
            <a:spLocks noChangeArrowheads="1"/>
          </p:cNvSpPr>
          <p:nvPr/>
        </p:nvSpPr>
        <p:spPr bwMode="auto">
          <a:xfrm>
            <a:off x="8780463" y="1776413"/>
            <a:ext cx="361950" cy="487362"/>
          </a:xfrm>
          <a:prstGeom prst="rect">
            <a:avLst/>
          </a:prstGeom>
          <a:noFill/>
          <a:ln w="9525">
            <a:noFill/>
            <a:miter lim="800000"/>
            <a:headEnd/>
            <a:tailEnd/>
          </a:ln>
        </p:spPr>
        <p:txBody>
          <a:bodyPr lIns="163284" tIns="81642" rIns="163284" bIns="81642" anchor="ctr">
            <a:spAutoFit/>
          </a:bodyPr>
          <a:lstStyle/>
          <a:p>
            <a:pPr algn="just" eaLnBrk="1" hangingPunct="1"/>
            <a:r>
              <a:rPr lang="el-GR" altLang="en-US" sz="2100">
                <a:latin typeface="Calibri" pitchFamily="34" charset="0"/>
                <a:cs typeface="Times New Roman" pitchFamily="18" charset="0"/>
              </a:rPr>
              <a:t>   </a:t>
            </a:r>
            <a:endParaRPr lang="el-GR" altLang="en-US"/>
          </a:p>
        </p:txBody>
      </p:sp>
      <p:graphicFrame>
        <p:nvGraphicFramePr>
          <p:cNvPr id="20" name="11 - Πίνακας">
            <a:extLst>
              <a:ext uri="{FF2B5EF4-FFF2-40B4-BE49-F238E27FC236}"/>
            </a:extLst>
          </p:cNvPr>
          <p:cNvGraphicFramePr>
            <a:graphicFrameLocks noGrp="1"/>
          </p:cNvGraphicFramePr>
          <p:nvPr/>
        </p:nvGraphicFramePr>
        <p:xfrm>
          <a:off x="1600200" y="1562100"/>
          <a:ext cx="10896599" cy="3159124"/>
        </p:xfrm>
        <a:graphic>
          <a:graphicData uri="http://schemas.openxmlformats.org/drawingml/2006/table">
            <a:tbl>
              <a:tblPr/>
              <a:tblGrid>
                <a:gridCol w="2014497">
                  <a:extLst>
                    <a:ext uri="{9D8B030D-6E8A-4147-A177-3AD203B41FA5}"/>
                  </a:extLst>
                </a:gridCol>
                <a:gridCol w="2380770">
                  <a:extLst>
                    <a:ext uri="{9D8B030D-6E8A-4147-A177-3AD203B41FA5}"/>
                  </a:extLst>
                </a:gridCol>
                <a:gridCol w="2563906">
                  <a:extLst>
                    <a:ext uri="{9D8B030D-6E8A-4147-A177-3AD203B41FA5}"/>
                  </a:extLst>
                </a:gridCol>
                <a:gridCol w="1922930">
                  <a:extLst>
                    <a:ext uri="{9D8B030D-6E8A-4147-A177-3AD203B41FA5}"/>
                  </a:extLst>
                </a:gridCol>
                <a:gridCol w="2014496">
                  <a:extLst>
                    <a:ext uri="{9D8B030D-6E8A-4147-A177-3AD203B41FA5}"/>
                  </a:extLst>
                </a:gridCol>
              </a:tblGrid>
              <a:tr h="227648">
                <a:tc rowSpan="2">
                  <a:txBody>
                    <a:bodyPr/>
                    <a:lstStyle/>
                    <a:p>
                      <a:pPr algn="ctr" fontAlgn="ctr"/>
                      <a:r>
                        <a:rPr lang="en-US" sz="1400" b="1" i="0" u="none" strike="noStrike" dirty="0">
                          <a:solidFill>
                            <a:srgbClr val="222222"/>
                          </a:solidFill>
                          <a:latin typeface="Inherit"/>
                        </a:rPr>
                        <a:t>Rating Agency</a:t>
                      </a:r>
                    </a:p>
                  </a:txBody>
                  <a:tcPr marL="19050" marR="19050"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gridSpan="2">
                  <a:txBody>
                    <a:bodyPr/>
                    <a:lstStyle/>
                    <a:p>
                      <a:pPr algn="ctr" fontAlgn="ctr"/>
                      <a:r>
                        <a:rPr lang="en-US" sz="1400" b="1" i="0" u="none" strike="noStrike" dirty="0">
                          <a:solidFill>
                            <a:srgbClr val="222222"/>
                          </a:solidFill>
                          <a:latin typeface="Inherit"/>
                        </a:rPr>
                        <a:t>Rating</a:t>
                      </a:r>
                    </a:p>
                  </a:txBody>
                  <a:tcPr marL="19050" marR="19050"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hMerge="1">
                  <a:txBody>
                    <a:bodyPr/>
                    <a:lstStyle/>
                    <a:p>
                      <a:endParaRPr lang="en-GB"/>
                    </a:p>
                  </a:txBody>
                  <a:tcPr/>
                </a:tc>
                <a:tc rowSpan="2">
                  <a:txBody>
                    <a:bodyPr/>
                    <a:lstStyle/>
                    <a:p>
                      <a:pPr algn="ctr" fontAlgn="ctr"/>
                      <a:r>
                        <a:rPr lang="en-US" sz="1400" b="1" i="0" u="none" strike="noStrike" dirty="0">
                          <a:solidFill>
                            <a:srgbClr val="222222"/>
                          </a:solidFill>
                          <a:latin typeface="Inherit"/>
                        </a:rPr>
                        <a:t>Last Update</a:t>
                      </a:r>
                    </a:p>
                  </a:txBody>
                  <a:tcPr marL="19050" marR="19050"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rowSpan="2">
                  <a:txBody>
                    <a:bodyPr/>
                    <a:lstStyle/>
                    <a:p>
                      <a:pPr algn="ctr" fontAlgn="ctr"/>
                      <a:r>
                        <a:rPr lang="en-US" sz="1400" b="1" i="0" u="none" strike="noStrike" dirty="0">
                          <a:solidFill>
                            <a:srgbClr val="222222"/>
                          </a:solidFill>
                          <a:latin typeface="Inherit"/>
                        </a:rPr>
                        <a:t>Rating Upgrades</a:t>
                      </a:r>
                    </a:p>
                  </a:txBody>
                  <a:tcPr marL="19050" marR="19050"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extLst>
                  <a:ext uri="{0D108BD9-81ED-4DB2-BD59-A6C34878D82A}"/>
                </a:extLst>
              </a:tr>
              <a:tr h="268857">
                <a:tc vMerge="1">
                  <a:txBody>
                    <a:bodyPr/>
                    <a:lstStyle/>
                    <a:p>
                      <a:endParaRPr lang="en-GB"/>
                    </a:p>
                  </a:txBody>
                  <a:tcPr/>
                </a:tc>
                <a:tc>
                  <a:txBody>
                    <a:bodyPr/>
                    <a:lstStyle/>
                    <a:p>
                      <a:pPr algn="ctr" fontAlgn="ctr"/>
                      <a:r>
                        <a:rPr lang="en-US" sz="1400" b="1" i="0" u="none" strike="noStrike" dirty="0">
                          <a:solidFill>
                            <a:srgbClr val="222222"/>
                          </a:solidFill>
                          <a:latin typeface="Inherit"/>
                        </a:rPr>
                        <a:t>June 2019</a:t>
                      </a:r>
                    </a:p>
                  </a:txBody>
                  <a:tcPr marL="19050" marR="19050"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ctr"/>
                      <a:r>
                        <a:rPr lang="en-US" sz="1400" b="1" i="0" u="none" strike="noStrike" dirty="0">
                          <a:solidFill>
                            <a:srgbClr val="222222"/>
                          </a:solidFill>
                          <a:latin typeface="Inherit"/>
                        </a:rPr>
                        <a:t>April 2021</a:t>
                      </a:r>
                    </a:p>
                  </a:txBody>
                  <a:tcPr marL="19050" marR="19050"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vMerge="1">
                  <a:txBody>
                    <a:bodyPr/>
                    <a:lstStyle/>
                    <a:p>
                      <a:endParaRPr lang="en-GB"/>
                    </a:p>
                  </a:txBody>
                  <a:tcPr/>
                </a:tc>
                <a:tc vMerge="1">
                  <a:txBody>
                    <a:bodyPr/>
                    <a:lstStyle/>
                    <a:p>
                      <a:endParaRPr lang="en-GB"/>
                    </a:p>
                  </a:txBody>
                  <a:tcPr/>
                </a:tc>
                <a:extLst>
                  <a:ext uri="{0D108BD9-81ED-4DB2-BD59-A6C34878D82A}"/>
                </a:extLst>
              </a:tr>
              <a:tr h="502050">
                <a:tc>
                  <a:txBody>
                    <a:bodyPr/>
                    <a:lstStyle/>
                    <a:p>
                      <a:pPr algn="ctr" fontAlgn="ctr"/>
                      <a:r>
                        <a:rPr lang="en-US" sz="1400" b="1" i="0" u="none" strike="noStrike" dirty="0">
                          <a:solidFill>
                            <a:srgbClr val="222222"/>
                          </a:solidFill>
                          <a:latin typeface="Inherit"/>
                        </a:rPr>
                        <a:t>S&amp;P Global Ratings</a:t>
                      </a:r>
                    </a:p>
                  </a:txBody>
                  <a:tcPr marL="19050" marR="19050"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ctr" latinLnBrk="0" hangingPunct="1"/>
                      <a:r>
                        <a:rPr lang="en-GB" sz="1400" b="0" i="0" u="none" strike="noStrike" kern="1200" dirty="0">
                          <a:solidFill>
                            <a:srgbClr val="222222"/>
                          </a:solidFill>
                          <a:latin typeface="Arial"/>
                          <a:ea typeface="+mn-ea"/>
                          <a:cs typeface="+mn-cs"/>
                        </a:rPr>
                        <a:t>B+ (positive)</a:t>
                      </a:r>
                    </a:p>
                  </a:txBody>
                  <a:tcPr marL="19050" marR="19050"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400" b="0" i="0" u="none" strike="noStrike" dirty="0">
                          <a:solidFill>
                            <a:srgbClr val="222222"/>
                          </a:solidFill>
                          <a:latin typeface="Arial"/>
                        </a:rPr>
                        <a:t>BB (positive)</a:t>
                      </a:r>
                    </a:p>
                  </a:txBody>
                  <a:tcPr marL="19050" marR="19050"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400" b="0" i="0" u="none" strike="noStrike" dirty="0">
                          <a:solidFill>
                            <a:srgbClr val="222222"/>
                          </a:solidFill>
                          <a:latin typeface="Arial"/>
                        </a:rPr>
                        <a:t>23-Apr-21</a:t>
                      </a:r>
                    </a:p>
                  </a:txBody>
                  <a:tcPr marL="19050" marR="19050"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400" b="0" i="0" u="none" strike="noStrike" dirty="0">
                          <a:solidFill>
                            <a:srgbClr val="222222"/>
                          </a:solidFill>
                          <a:latin typeface="Arial"/>
                        </a:rPr>
                        <a:t>2</a:t>
                      </a:r>
                    </a:p>
                  </a:txBody>
                  <a:tcPr marL="19050" marR="19050"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extLst>
              </a:tr>
              <a:tr h="459007">
                <a:tc>
                  <a:txBody>
                    <a:bodyPr/>
                    <a:lstStyle/>
                    <a:p>
                      <a:pPr algn="ctr" fontAlgn="ctr"/>
                      <a:r>
                        <a:rPr lang="en-US" sz="1400" b="1" i="0" u="none" strike="noStrike" dirty="0">
                          <a:solidFill>
                            <a:srgbClr val="222222"/>
                          </a:solidFill>
                          <a:latin typeface="Inherit"/>
                        </a:rPr>
                        <a:t>Moody’s</a:t>
                      </a:r>
                    </a:p>
                  </a:txBody>
                  <a:tcPr marL="19050" marR="19050"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ctr" latinLnBrk="0" hangingPunct="1"/>
                      <a:r>
                        <a:rPr lang="en-GB" sz="1400" b="0" i="0" u="none" strike="noStrike" kern="1200" dirty="0">
                          <a:solidFill>
                            <a:srgbClr val="222222"/>
                          </a:solidFill>
                          <a:latin typeface="Arial"/>
                          <a:ea typeface="+mn-ea"/>
                          <a:cs typeface="+mn-cs"/>
                        </a:rPr>
                        <a:t>B1 (stable)</a:t>
                      </a:r>
                    </a:p>
                  </a:txBody>
                  <a:tcPr marL="19050" marR="19050"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400" b="0" i="0" u="none" strike="noStrike" dirty="0">
                          <a:solidFill>
                            <a:srgbClr val="222222"/>
                          </a:solidFill>
                          <a:latin typeface="Arial"/>
                        </a:rPr>
                        <a:t>Ba3 (stable)</a:t>
                      </a:r>
                    </a:p>
                  </a:txBody>
                  <a:tcPr marL="19050" marR="19050"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400" b="0" i="0" u="none" strike="noStrike" dirty="0">
                          <a:solidFill>
                            <a:srgbClr val="222222"/>
                          </a:solidFill>
                          <a:latin typeface="Arial"/>
                        </a:rPr>
                        <a:t>06-Nov-20</a:t>
                      </a:r>
                    </a:p>
                  </a:txBody>
                  <a:tcPr marL="19050" marR="19050"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400" b="0" i="0" u="none" strike="noStrike" dirty="0">
                          <a:solidFill>
                            <a:srgbClr val="222222"/>
                          </a:solidFill>
                          <a:latin typeface="Arial"/>
                        </a:rPr>
                        <a:t>1</a:t>
                      </a:r>
                    </a:p>
                  </a:txBody>
                  <a:tcPr marL="19050" marR="19050"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extLst>
              </a:tr>
              <a:tr h="504516">
                <a:tc>
                  <a:txBody>
                    <a:bodyPr/>
                    <a:lstStyle/>
                    <a:p>
                      <a:pPr algn="ctr" fontAlgn="ctr"/>
                      <a:r>
                        <a:rPr lang="en-US" sz="1400" b="1" i="0" u="none" strike="noStrike" dirty="0">
                          <a:solidFill>
                            <a:srgbClr val="222222"/>
                          </a:solidFill>
                          <a:latin typeface="Inherit"/>
                        </a:rPr>
                        <a:t>DBRS</a:t>
                      </a:r>
                      <a:r>
                        <a:rPr lang="el-GR" sz="1400" b="1" i="0" u="none" strike="noStrike" dirty="0">
                          <a:solidFill>
                            <a:srgbClr val="222222"/>
                          </a:solidFill>
                          <a:latin typeface="Inherit"/>
                        </a:rPr>
                        <a:t> </a:t>
                      </a:r>
                      <a:r>
                        <a:rPr lang="en-US" sz="1400" b="1" i="0" u="none" strike="noStrike" dirty="0">
                          <a:solidFill>
                            <a:srgbClr val="222222"/>
                          </a:solidFill>
                          <a:latin typeface="Inherit"/>
                        </a:rPr>
                        <a:t>Morningstar</a:t>
                      </a:r>
                    </a:p>
                  </a:txBody>
                  <a:tcPr marL="19050" marR="19050"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ctr" latinLnBrk="0" hangingPunct="1"/>
                      <a:r>
                        <a:rPr lang="en-GB" sz="1400" b="0" i="0" u="none" strike="noStrike" kern="1200" dirty="0">
                          <a:solidFill>
                            <a:srgbClr val="222222"/>
                          </a:solidFill>
                          <a:latin typeface="Arial"/>
                          <a:ea typeface="+mn-ea"/>
                          <a:cs typeface="+mn-cs"/>
                        </a:rPr>
                        <a:t>BB(low) (stable)</a:t>
                      </a:r>
                    </a:p>
                  </a:txBody>
                  <a:tcPr marL="19050" marR="19050"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400" b="0" i="0" u="none" strike="noStrike" dirty="0">
                          <a:solidFill>
                            <a:srgbClr val="222222"/>
                          </a:solidFill>
                          <a:latin typeface="Arial"/>
                        </a:rPr>
                        <a:t>BB (low) (stable)</a:t>
                      </a:r>
                    </a:p>
                  </a:txBody>
                  <a:tcPr marL="19050" marR="19050"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400" b="0" i="0" u="none" strike="noStrike" dirty="0">
                          <a:solidFill>
                            <a:srgbClr val="222222"/>
                          </a:solidFill>
                          <a:latin typeface="Arial"/>
                        </a:rPr>
                        <a:t>24-Apr-20</a:t>
                      </a:r>
                    </a:p>
                  </a:txBody>
                  <a:tcPr marL="19050" marR="19050"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400" b="0" i="0" u="none" strike="noStrike" dirty="0">
                          <a:solidFill>
                            <a:srgbClr val="222222"/>
                          </a:solidFill>
                          <a:latin typeface="Arial"/>
                        </a:rPr>
                        <a:t>0</a:t>
                      </a:r>
                    </a:p>
                  </a:txBody>
                  <a:tcPr marL="19050" marR="19050"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extLst>
              </a:tr>
              <a:tr h="633731">
                <a:tc>
                  <a:txBody>
                    <a:bodyPr/>
                    <a:lstStyle/>
                    <a:p>
                      <a:pPr algn="ctr" fontAlgn="ctr"/>
                      <a:r>
                        <a:rPr lang="en-US" sz="1400" b="1" i="0" u="none" strike="noStrike" dirty="0">
                          <a:solidFill>
                            <a:srgbClr val="222222"/>
                          </a:solidFill>
                          <a:latin typeface="Inherit"/>
                        </a:rPr>
                        <a:t>Fitch Ratings</a:t>
                      </a:r>
                    </a:p>
                  </a:txBody>
                  <a:tcPr marL="19050" marR="19050"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ctr" latinLnBrk="0" hangingPunct="1"/>
                      <a:r>
                        <a:rPr lang="en-GB" sz="1400" b="0" i="0" u="none" strike="noStrike" kern="1200" dirty="0">
                          <a:solidFill>
                            <a:srgbClr val="222222"/>
                          </a:solidFill>
                          <a:latin typeface="Arial"/>
                          <a:ea typeface="+mn-ea"/>
                          <a:cs typeface="+mn-cs"/>
                        </a:rPr>
                        <a:t>BB- (stable)</a:t>
                      </a:r>
                    </a:p>
                  </a:txBody>
                  <a:tcPr marL="19050" marR="19050"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400" b="0" i="0" u="none" strike="noStrike" dirty="0">
                          <a:solidFill>
                            <a:srgbClr val="222222"/>
                          </a:solidFill>
                          <a:latin typeface="Arial"/>
                        </a:rPr>
                        <a:t>BB (stable)</a:t>
                      </a:r>
                    </a:p>
                  </a:txBody>
                  <a:tcPr marL="19050" marR="19050"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400" b="0" i="0" u="none" strike="noStrike" dirty="0">
                          <a:solidFill>
                            <a:srgbClr val="222222"/>
                          </a:solidFill>
                          <a:latin typeface="Arial"/>
                        </a:rPr>
                        <a:t>23-Apr-20</a:t>
                      </a:r>
                    </a:p>
                  </a:txBody>
                  <a:tcPr marL="19050" marR="19050"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400" b="0" i="0" u="none" strike="noStrike" dirty="0">
                          <a:solidFill>
                            <a:srgbClr val="222222"/>
                          </a:solidFill>
                          <a:latin typeface="Arial"/>
                        </a:rPr>
                        <a:t>1</a:t>
                      </a:r>
                    </a:p>
                  </a:txBody>
                  <a:tcPr marL="19050" marR="19050"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extLst>
              </a:tr>
              <a:tr h="563315">
                <a:tc>
                  <a:txBody>
                    <a:bodyPr/>
                    <a:lstStyle/>
                    <a:p>
                      <a:pPr algn="ctr" fontAlgn="ctr"/>
                      <a:r>
                        <a:rPr lang="en-US" sz="1400" b="1" i="0" u="none" strike="noStrike" dirty="0">
                          <a:solidFill>
                            <a:srgbClr val="222222"/>
                          </a:solidFill>
                          <a:latin typeface="Inherit"/>
                        </a:rPr>
                        <a:t>Scope Ratings</a:t>
                      </a:r>
                    </a:p>
                  </a:txBody>
                  <a:tcPr marL="19050" marR="19050"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ctr" latinLnBrk="0" hangingPunct="1"/>
                      <a:r>
                        <a:rPr lang="en-GB" sz="1400" b="0" i="0" u="none" strike="noStrike" kern="1200" dirty="0">
                          <a:solidFill>
                            <a:srgbClr val="222222"/>
                          </a:solidFill>
                          <a:latin typeface="Arial"/>
                          <a:ea typeface="+mn-ea"/>
                          <a:cs typeface="+mn-cs"/>
                        </a:rPr>
                        <a:t>BB- (positive)</a:t>
                      </a:r>
                    </a:p>
                  </a:txBody>
                  <a:tcPr marL="19050" marR="19050"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400" b="0" i="0" u="none" strike="noStrike" dirty="0">
                          <a:solidFill>
                            <a:srgbClr val="222222"/>
                          </a:solidFill>
                          <a:latin typeface="Arial"/>
                        </a:rPr>
                        <a:t>BB (positive)</a:t>
                      </a:r>
                    </a:p>
                  </a:txBody>
                  <a:tcPr marL="19050" marR="19050"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400" b="0" i="0" u="none" strike="noStrike" dirty="0">
                          <a:solidFill>
                            <a:srgbClr val="222222"/>
                          </a:solidFill>
                          <a:latin typeface="Arial"/>
                        </a:rPr>
                        <a:t>18-Oct-19</a:t>
                      </a:r>
                    </a:p>
                  </a:txBody>
                  <a:tcPr marL="19050" marR="19050"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400" b="0" i="0" u="none" strike="noStrike" dirty="0">
                          <a:solidFill>
                            <a:srgbClr val="222222"/>
                          </a:solidFill>
                          <a:latin typeface="Arial"/>
                        </a:rPr>
                        <a:t>1</a:t>
                      </a:r>
                    </a:p>
                  </a:txBody>
                  <a:tcPr marL="19050" marR="19050"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extLst>
              </a:tr>
            </a:tbl>
          </a:graphicData>
        </a:graphic>
      </p:graphicFrame>
      <p:sp>
        <p:nvSpPr>
          <p:cNvPr id="15413" name="Rectangle 6"/>
          <p:cNvSpPr>
            <a:spLocks noChangeArrowheads="1"/>
          </p:cNvSpPr>
          <p:nvPr/>
        </p:nvSpPr>
        <p:spPr bwMode="auto">
          <a:xfrm>
            <a:off x="8937625" y="4816475"/>
            <a:ext cx="379413" cy="488950"/>
          </a:xfrm>
          <a:prstGeom prst="rect">
            <a:avLst/>
          </a:prstGeom>
          <a:noFill/>
          <a:ln w="9525">
            <a:noFill/>
            <a:miter lim="800000"/>
            <a:headEnd/>
            <a:tailEnd/>
          </a:ln>
        </p:spPr>
        <p:txBody>
          <a:bodyPr lIns="163284" tIns="81642" rIns="163284" bIns="81642" anchor="ctr">
            <a:spAutoFit/>
          </a:bodyPr>
          <a:lstStyle/>
          <a:p>
            <a:pPr algn="just" eaLnBrk="1" hangingPunct="1"/>
            <a:r>
              <a:rPr lang="el-GR" altLang="en-US" sz="2100">
                <a:latin typeface="Calibri" pitchFamily="34" charset="0"/>
                <a:cs typeface="Times New Roman" pitchFamily="18" charset="0"/>
              </a:rPr>
              <a:t>   </a:t>
            </a:r>
            <a:endParaRPr lang="el-GR" altLang="en-US"/>
          </a:p>
        </p:txBody>
      </p:sp>
      <p:sp>
        <p:nvSpPr>
          <p:cNvPr id="23" name="22 - Καμπύλο δεξιό βέλος">
            <a:extLst>
              <a:ext uri="{FF2B5EF4-FFF2-40B4-BE49-F238E27FC236}"/>
            </a:extLst>
          </p:cNvPr>
          <p:cNvSpPr/>
          <p:nvPr/>
        </p:nvSpPr>
        <p:spPr>
          <a:xfrm>
            <a:off x="5257800" y="5178425"/>
            <a:ext cx="1447800" cy="2895600"/>
          </a:xfrm>
          <a:prstGeom prst="curved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pic>
        <p:nvPicPr>
          <p:cNvPr id="15415" name="Εικόνα 2"/>
          <p:cNvPicPr>
            <a:picLocks noChangeAspect="1"/>
          </p:cNvPicPr>
          <p:nvPr/>
        </p:nvPicPr>
        <p:blipFill>
          <a:blip r:embed="rId4" cstate="print"/>
          <a:srcRect/>
          <a:stretch>
            <a:fillRect/>
          </a:stretch>
        </p:blipFill>
        <p:spPr bwMode="auto">
          <a:xfrm>
            <a:off x="7315200" y="4816475"/>
            <a:ext cx="9067800" cy="4198938"/>
          </a:xfrm>
          <a:prstGeom prst="rect">
            <a:avLst/>
          </a:prstGeom>
          <a:noFill/>
          <a:ln w="9525">
            <a:noFill/>
            <a:miter lim="800000"/>
            <a:headEnd/>
            <a:tailEnd/>
          </a:ln>
        </p:spPr>
      </p:pic>
      <p:sp>
        <p:nvSpPr>
          <p:cNvPr id="12" name="11 - TextBox">
            <a:extLst>
              <a:ext uri="{FF2B5EF4-FFF2-40B4-BE49-F238E27FC236}"/>
            </a:extLst>
          </p:cNvPr>
          <p:cNvSpPr txBox="1"/>
          <p:nvPr/>
        </p:nvSpPr>
        <p:spPr>
          <a:xfrm>
            <a:off x="9753600" y="9105900"/>
            <a:ext cx="7924800" cy="707886"/>
          </a:xfrm>
          <a:prstGeom prst="rect">
            <a:avLst/>
          </a:prstGeom>
          <a:solidFill>
            <a:schemeClr val="accent6">
              <a:lumMod val="75000"/>
            </a:schemeClr>
          </a:solidFill>
          <a:ln>
            <a:solidFill>
              <a:srgbClr val="FFC000"/>
            </a:solidFill>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1" hangingPunct="1">
              <a:defRPr/>
            </a:pPr>
            <a:r>
              <a:rPr lang="el-GR" sz="2000" b="1" dirty="0">
                <a:solidFill>
                  <a:schemeClr val="bg1"/>
                </a:solidFill>
              </a:rPr>
              <a:t>Τρεις οίκοι αξιολόγησης αναβάθμισαν την πιστοληπτική ικανότητα της χώρας μέσα στην υγειονομική κρίση</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reeform 6"/>
          <p:cNvSpPr>
            <a:spLocks/>
          </p:cNvSpPr>
          <p:nvPr/>
        </p:nvSpPr>
        <p:spPr bwMode="auto">
          <a:xfrm>
            <a:off x="0" y="9029700"/>
            <a:ext cx="18288000" cy="1257300"/>
          </a:xfrm>
          <a:custGeom>
            <a:avLst/>
            <a:gdLst>
              <a:gd name="T0" fmla="*/ 781509 w 20553161"/>
              <a:gd name="T1" fmla="*/ 0 h 5469980"/>
              <a:gd name="T2" fmla="*/ 0 w 20553161"/>
              <a:gd name="T3" fmla="*/ 0 h 5469980"/>
              <a:gd name="T4" fmla="*/ 0 w 20553161"/>
              <a:gd name="T5" fmla="*/ 0 h 5469980"/>
              <a:gd name="T6" fmla="*/ 781509 w 20553161"/>
              <a:gd name="T7" fmla="*/ 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n-US"/>
          </a:p>
        </p:txBody>
      </p:sp>
      <p:sp>
        <p:nvSpPr>
          <p:cNvPr id="16387"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Σημαντικές διαρθρωτικές αλλαγές υλοποιήθηκαν</a:t>
            </a:r>
            <a:endParaRPr lang="en-US" altLang="en-US" sz="3800" b="1">
              <a:solidFill>
                <a:srgbClr val="002060"/>
              </a:solidFill>
              <a:latin typeface="Calibri" pitchFamily="34" charset="0"/>
            </a:endParaRPr>
          </a:p>
        </p:txBody>
      </p:sp>
      <p:cxnSp>
        <p:nvCxnSpPr>
          <p:cNvPr id="26" name="Straight Connector 25">
            <a:extLst>
              <a:ext uri="{FF2B5EF4-FFF2-40B4-BE49-F238E27FC236}"/>
            </a:extLst>
          </p:cNvPr>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6389"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52400" y="266700"/>
            <a:ext cx="1104900" cy="1046163"/>
          </a:xfrm>
          <a:prstGeom prst="rect">
            <a:avLst/>
          </a:prstGeom>
          <a:noFill/>
          <a:ln w="9525">
            <a:noFill/>
            <a:miter lim="800000"/>
            <a:headEnd/>
            <a:tailEnd/>
          </a:ln>
        </p:spPr>
      </p:pic>
      <p:sp>
        <p:nvSpPr>
          <p:cNvPr id="12" name="Rectangle 8">
            <a:extLst>
              <a:ext uri="{FF2B5EF4-FFF2-40B4-BE49-F238E27FC236}"/>
            </a:extLst>
          </p:cNvPr>
          <p:cNvSpPr/>
          <p:nvPr/>
        </p:nvSpPr>
        <p:spPr>
          <a:xfrm>
            <a:off x="1524000" y="1714500"/>
            <a:ext cx="15240000" cy="7315200"/>
          </a:xfrm>
          <a:prstGeom prst="rect">
            <a:avLst/>
          </a:prstGeom>
          <a:solidFill>
            <a:schemeClr val="accent1">
              <a:lumMod val="40000"/>
              <a:lumOff val="60000"/>
            </a:schemeClr>
          </a:solidFill>
          <a:ln w="571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4000"/>
              </a:lnSpc>
              <a:defRPr/>
            </a:pPr>
            <a:r>
              <a:rPr lang="el-GR" sz="2800" dirty="0"/>
              <a:t>Μεταξύ άλλων:</a:t>
            </a:r>
          </a:p>
          <a:p>
            <a:pPr algn="just">
              <a:lnSpc>
                <a:spcPts val="4000"/>
              </a:lnSpc>
              <a:buClr>
                <a:srgbClr val="FF0000"/>
              </a:buClr>
              <a:buFont typeface="Wingdings" pitchFamily="2" charset="2"/>
              <a:buChar char="§"/>
              <a:defRPr/>
            </a:pPr>
            <a:r>
              <a:rPr lang="el-GR" sz="2800" dirty="0"/>
              <a:t>   Ουσιαστικές μειώσεις φόρων σε φυσικά και νομικά πρόσωπα.</a:t>
            </a:r>
          </a:p>
          <a:p>
            <a:pPr algn="just">
              <a:lnSpc>
                <a:spcPts val="4000"/>
              </a:lnSpc>
              <a:buClr>
                <a:srgbClr val="FF0000"/>
              </a:buClr>
              <a:buFont typeface="Wingdings" pitchFamily="2" charset="2"/>
              <a:buChar char="§"/>
              <a:defRPr/>
            </a:pPr>
            <a:r>
              <a:rPr lang="el-GR" sz="2800" dirty="0"/>
              <a:t>   Θέσπιση φορολογικών κινήτρων για προσέλκυση επενδύσεων.</a:t>
            </a:r>
          </a:p>
          <a:p>
            <a:pPr algn="just">
              <a:lnSpc>
                <a:spcPts val="4000"/>
              </a:lnSpc>
              <a:buClr>
                <a:srgbClr val="FF0000"/>
              </a:buClr>
              <a:buFont typeface="Wingdings" pitchFamily="2" charset="2"/>
              <a:buChar char="§"/>
              <a:defRPr/>
            </a:pPr>
            <a:r>
              <a:rPr lang="el-GR" sz="2800" dirty="0"/>
              <a:t>   Νομοθέτηση και υλοποίηση του νέου θεσμικού πλαισίου για τη ρύθμιση του ιδιωτικού χρέους.</a:t>
            </a:r>
          </a:p>
          <a:p>
            <a:pPr algn="just">
              <a:lnSpc>
                <a:spcPts val="4000"/>
              </a:lnSpc>
              <a:buClr>
                <a:srgbClr val="FF0000"/>
              </a:buClr>
              <a:buFont typeface="Wingdings" pitchFamily="2" charset="2"/>
              <a:buChar char="§"/>
              <a:defRPr/>
            </a:pPr>
            <a:r>
              <a:rPr lang="el-GR" sz="2800" dirty="0"/>
              <a:t>   Νέο θεσμικό πλαίσιο για την εταιρική διακυβέρνηση ανωνύμων εταιρειών.</a:t>
            </a:r>
          </a:p>
          <a:p>
            <a:pPr algn="just">
              <a:lnSpc>
                <a:spcPts val="4000"/>
              </a:lnSpc>
              <a:buClr>
                <a:srgbClr val="FF0000"/>
              </a:buClr>
              <a:buFont typeface="Wingdings" pitchFamily="2" charset="2"/>
              <a:buChar char="§"/>
              <a:defRPr/>
            </a:pPr>
            <a:r>
              <a:rPr lang="el-GR" sz="2800" dirty="0"/>
              <a:t>   Υλοποίηση προγράμματος «ΗΡΑΚΛΗΣ» για την μείωση των «κόκκινων» δανείων στις τράπεζες.</a:t>
            </a:r>
          </a:p>
          <a:p>
            <a:pPr algn="just">
              <a:lnSpc>
                <a:spcPts val="4000"/>
              </a:lnSpc>
              <a:buClr>
                <a:srgbClr val="FF0000"/>
              </a:buClr>
              <a:buFont typeface="Wingdings" pitchFamily="2" charset="2"/>
              <a:buChar char="§"/>
              <a:defRPr/>
            </a:pPr>
            <a:r>
              <a:rPr lang="el-GR" sz="2800" dirty="0"/>
              <a:t>   Υλοποίηση αποκρατικοποιήσεων (π.χ. περιφερειακά λιμάνια και Μαρίνα Αλίμου).</a:t>
            </a:r>
          </a:p>
          <a:p>
            <a:pPr algn="just">
              <a:lnSpc>
                <a:spcPts val="4000"/>
              </a:lnSpc>
              <a:buClr>
                <a:srgbClr val="FF0000"/>
              </a:buClr>
              <a:buFont typeface="Wingdings" pitchFamily="2" charset="2"/>
              <a:buChar char="§"/>
              <a:defRPr/>
            </a:pPr>
            <a:r>
              <a:rPr lang="el-GR" sz="2800" dirty="0"/>
              <a:t>   Αξιοποίηση δημόσιας περιουσίας (π.χ. Ελληνικό).</a:t>
            </a:r>
          </a:p>
          <a:p>
            <a:pPr algn="just">
              <a:lnSpc>
                <a:spcPts val="4000"/>
              </a:lnSpc>
              <a:buClr>
                <a:srgbClr val="FF0000"/>
              </a:buClr>
              <a:buFont typeface="Wingdings" pitchFamily="2" charset="2"/>
              <a:buChar char="§"/>
              <a:defRPr/>
            </a:pPr>
            <a:r>
              <a:rPr lang="el-GR" sz="2800" dirty="0"/>
              <a:t>   Προώθηση της ενίσχυσης των ηλεκτρονικών συναλλαγών.</a:t>
            </a:r>
          </a:p>
          <a:p>
            <a:pPr algn="just">
              <a:lnSpc>
                <a:spcPts val="4000"/>
              </a:lnSpc>
              <a:buClr>
                <a:srgbClr val="FF0000"/>
              </a:buClr>
              <a:buFont typeface="Wingdings" pitchFamily="2" charset="2"/>
              <a:buChar char="§"/>
              <a:defRPr/>
            </a:pPr>
            <a:r>
              <a:rPr lang="el-GR" sz="2800" dirty="0"/>
              <a:t>  Αναδιοργάνωση εταιρειών (π.χ. Ναυπηγεία Σκαραμαγκά, ΛΑΡΚΟ, ΕΑΒ, ολοκλήρωση της διαδικασίας στην ΕΛΒΟ). </a:t>
            </a:r>
          </a:p>
          <a:p>
            <a:pPr algn="just">
              <a:lnSpc>
                <a:spcPts val="4000"/>
              </a:lnSpc>
              <a:buClr>
                <a:srgbClr val="FF0000"/>
              </a:buClr>
              <a:buFont typeface="Wingdings" pitchFamily="2" charset="2"/>
              <a:buChar char="§"/>
              <a:defRPr/>
            </a:pPr>
            <a:r>
              <a:rPr lang="el-GR" sz="2800" dirty="0"/>
              <a:t>   Μεταρρύθμιση του πλαισίου προσδιορισμού των αντικειμενικών αξιών ακινήτων.</a:t>
            </a:r>
          </a:p>
          <a:p>
            <a:pPr algn="just">
              <a:lnSpc>
                <a:spcPts val="4000"/>
              </a:lnSpc>
              <a:buClr>
                <a:srgbClr val="FF0000"/>
              </a:buClr>
              <a:buFont typeface="Wingdings" pitchFamily="2" charset="2"/>
              <a:buChar char="§"/>
              <a:defRPr/>
            </a:pPr>
            <a:r>
              <a:rPr lang="el-GR" sz="2800" dirty="0"/>
              <a:t>   Εκσυγχρονισμός του πλαισίου κρατικής αρωγής για φυσικές καταστροφές.</a:t>
            </a:r>
          </a:p>
          <a:p>
            <a:pPr algn="just">
              <a:lnSpc>
                <a:spcPts val="4000"/>
              </a:lnSpc>
              <a:buClr>
                <a:srgbClr val="FF0000"/>
              </a:buClr>
              <a:buFont typeface="Wingdings" pitchFamily="2" charset="2"/>
              <a:buChar char="§"/>
              <a:defRPr/>
            </a:pPr>
            <a:r>
              <a:rPr lang="el-GR" sz="2800" dirty="0"/>
              <a:t>   Ρύθμιση της αγοράς τυχερών παιγνίων.</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Εικόνα 18"/>
          <p:cNvPicPr>
            <a:picLocks noChangeAspect="1"/>
          </p:cNvPicPr>
          <p:nvPr/>
        </p:nvPicPr>
        <p:blipFill>
          <a:blip r:embed="rId3" cstate="print"/>
          <a:srcRect/>
          <a:stretch>
            <a:fillRect/>
          </a:stretch>
        </p:blipFill>
        <p:spPr bwMode="auto">
          <a:xfrm>
            <a:off x="3630613" y="2171700"/>
            <a:ext cx="10618787" cy="6402388"/>
          </a:xfrm>
          <a:prstGeom prst="rect">
            <a:avLst/>
          </a:prstGeom>
          <a:noFill/>
          <a:ln w="9525">
            <a:solidFill>
              <a:srgbClr val="FF0000"/>
            </a:solidFill>
            <a:miter lim="800000"/>
            <a:headEnd/>
            <a:tailEnd/>
          </a:ln>
        </p:spPr>
      </p:pic>
      <p:sp>
        <p:nvSpPr>
          <p:cNvPr id="17411" name="Rectangle 2"/>
          <p:cNvSpPr>
            <a:spLocks noChangeArrowheads="1"/>
          </p:cNvSpPr>
          <p:nvPr/>
        </p:nvSpPr>
        <p:spPr bwMode="auto">
          <a:xfrm>
            <a:off x="0" y="-220663"/>
            <a:ext cx="330200" cy="441326"/>
          </a:xfrm>
          <a:prstGeom prst="rect">
            <a:avLst/>
          </a:prstGeom>
          <a:noFill/>
          <a:ln w="9525">
            <a:noFill/>
            <a:miter lim="800000"/>
            <a:headEnd/>
            <a:tailEnd/>
          </a:ln>
        </p:spPr>
        <p:txBody>
          <a:bodyPr wrap="none" lIns="163284" tIns="81642" rIns="163284" bIns="81642" anchor="ctr">
            <a:spAutoFit/>
          </a:bodyPr>
          <a:lstStyle/>
          <a:p>
            <a:pPr eaLnBrk="1" hangingPunct="1"/>
            <a:endParaRPr lang="en-US" altLang="en-US"/>
          </a:p>
        </p:txBody>
      </p:sp>
      <p:sp>
        <p:nvSpPr>
          <p:cNvPr id="17412" name="Rectangle 6"/>
          <p:cNvSpPr>
            <a:spLocks noChangeArrowheads="1"/>
          </p:cNvSpPr>
          <p:nvPr/>
        </p:nvSpPr>
        <p:spPr bwMode="auto">
          <a:xfrm>
            <a:off x="8888413" y="2925763"/>
            <a:ext cx="511175" cy="487362"/>
          </a:xfrm>
          <a:prstGeom prst="rect">
            <a:avLst/>
          </a:prstGeom>
          <a:noFill/>
          <a:ln w="9525">
            <a:noFill/>
            <a:miter lim="800000"/>
            <a:headEnd/>
            <a:tailEnd/>
          </a:ln>
        </p:spPr>
        <p:txBody>
          <a:bodyPr wrap="none" lIns="163284" tIns="81642" rIns="163284" bIns="81642" anchor="ctr">
            <a:spAutoFit/>
          </a:bodyPr>
          <a:lstStyle/>
          <a:p>
            <a:pPr algn="just" eaLnBrk="1" hangingPunct="1"/>
            <a:r>
              <a:rPr lang="el-GR" altLang="en-US" sz="2100">
                <a:latin typeface="Calibri" pitchFamily="34" charset="0"/>
                <a:cs typeface="Times New Roman" pitchFamily="18" charset="0"/>
              </a:rPr>
              <a:t>   </a:t>
            </a:r>
            <a:endParaRPr lang="el-GR" altLang="en-US"/>
          </a:p>
        </p:txBody>
      </p:sp>
      <p:sp>
        <p:nvSpPr>
          <p:cNvPr id="17413" name="Freeform 6"/>
          <p:cNvSpPr>
            <a:spLocks/>
          </p:cNvSpPr>
          <p:nvPr/>
        </p:nvSpPr>
        <p:spPr bwMode="auto">
          <a:xfrm>
            <a:off x="0" y="9029700"/>
            <a:ext cx="18288000" cy="1257300"/>
          </a:xfrm>
          <a:custGeom>
            <a:avLst/>
            <a:gdLst>
              <a:gd name="T0" fmla="*/ 1109356 w 20553161"/>
              <a:gd name="T1" fmla="*/ 0 h 5469980"/>
              <a:gd name="T2" fmla="*/ 0 w 20553161"/>
              <a:gd name="T3" fmla="*/ 0 h 5469980"/>
              <a:gd name="T4" fmla="*/ 0 w 20553161"/>
              <a:gd name="T5" fmla="*/ 0 h 5469980"/>
              <a:gd name="T6" fmla="*/ 1109356 w 20553161"/>
              <a:gd name="T7" fmla="*/ 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lIns="91439" tIns="45719" rIns="91439" bIns="45719"/>
          <a:lstStyle/>
          <a:p>
            <a:endParaRPr lang="en-US"/>
          </a:p>
        </p:txBody>
      </p:sp>
      <p:sp>
        <p:nvSpPr>
          <p:cNvPr id="17414" name="Rectangle 6"/>
          <p:cNvSpPr>
            <a:spLocks noChangeArrowheads="1"/>
          </p:cNvSpPr>
          <p:nvPr/>
        </p:nvSpPr>
        <p:spPr bwMode="auto">
          <a:xfrm>
            <a:off x="8888413" y="2925763"/>
            <a:ext cx="511175" cy="487362"/>
          </a:xfrm>
          <a:prstGeom prst="rect">
            <a:avLst/>
          </a:prstGeom>
          <a:noFill/>
          <a:ln w="9525">
            <a:noFill/>
            <a:miter lim="800000"/>
            <a:headEnd/>
            <a:tailEnd/>
          </a:ln>
        </p:spPr>
        <p:txBody>
          <a:bodyPr wrap="none" lIns="163284" tIns="81642" rIns="163284" bIns="81642" anchor="ctr">
            <a:spAutoFit/>
          </a:bodyPr>
          <a:lstStyle/>
          <a:p>
            <a:pPr algn="just" eaLnBrk="1" hangingPunct="1"/>
            <a:r>
              <a:rPr lang="el-GR" altLang="en-US" sz="2100">
                <a:latin typeface="Calibri" pitchFamily="34" charset="0"/>
                <a:cs typeface="Times New Roman" pitchFamily="18" charset="0"/>
              </a:rPr>
              <a:t>   </a:t>
            </a:r>
            <a:endParaRPr lang="el-GR" altLang="en-US"/>
          </a:p>
        </p:txBody>
      </p:sp>
      <p:pic>
        <p:nvPicPr>
          <p:cNvPr id="17415" name="5 - Εικόνα" descr="ÎÏÎ¿ÏÎ­Î»ÎµÏÎ¼Î± ÎµÎ¹ÎºÏÎ½Î±Ï Î³Î¹Î± ÎµÎ¸Î½Î¿ÏÎ·Î¼Î¿ ÏÏÎ¿ÏÏÎ³ÎµÎ¹Î¿ Î¿Î¹ÎºÎ¿Î½Î¿Î¼Î¹ÎºÏÎ½"/>
          <p:cNvPicPr>
            <a:picLocks noChangeAspect="1" noChangeArrowheads="1"/>
          </p:cNvPicPr>
          <p:nvPr/>
        </p:nvPicPr>
        <p:blipFill>
          <a:blip r:embed="rId4" cstate="print"/>
          <a:srcRect/>
          <a:stretch>
            <a:fillRect/>
          </a:stretch>
        </p:blipFill>
        <p:spPr bwMode="auto">
          <a:xfrm>
            <a:off x="152400" y="266700"/>
            <a:ext cx="1104900" cy="1046163"/>
          </a:xfrm>
          <a:prstGeom prst="rect">
            <a:avLst/>
          </a:prstGeom>
          <a:noFill/>
          <a:ln w="9525">
            <a:noFill/>
            <a:miter lim="800000"/>
            <a:headEnd/>
            <a:tailEnd/>
          </a:ln>
        </p:spPr>
      </p:pic>
      <p:sp>
        <p:nvSpPr>
          <p:cNvPr id="17416"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Η ανταγωνιστικότητα της οικονομίας βελτιώνεται</a:t>
            </a:r>
          </a:p>
        </p:txBody>
      </p:sp>
      <p:cxnSp>
        <p:nvCxnSpPr>
          <p:cNvPr id="16" name="Straight Connector 25">
            <a:extLst>
              <a:ext uri="{FF2B5EF4-FFF2-40B4-BE49-F238E27FC236}"/>
            </a:extLst>
          </p:cNvPr>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reeform 6"/>
          <p:cNvSpPr>
            <a:spLocks/>
          </p:cNvSpPr>
          <p:nvPr/>
        </p:nvSpPr>
        <p:spPr bwMode="auto">
          <a:xfrm>
            <a:off x="0" y="9029700"/>
            <a:ext cx="18288000" cy="1257300"/>
          </a:xfrm>
          <a:custGeom>
            <a:avLst/>
            <a:gdLst>
              <a:gd name="T0" fmla="*/ 781509 w 20553161"/>
              <a:gd name="T1" fmla="*/ 0 h 5469980"/>
              <a:gd name="T2" fmla="*/ 0 w 20553161"/>
              <a:gd name="T3" fmla="*/ 0 h 5469980"/>
              <a:gd name="T4" fmla="*/ 0 w 20553161"/>
              <a:gd name="T5" fmla="*/ 0 h 5469980"/>
              <a:gd name="T6" fmla="*/ 781509 w 20553161"/>
              <a:gd name="T7" fmla="*/ 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n-US"/>
          </a:p>
        </p:txBody>
      </p:sp>
      <p:sp>
        <p:nvSpPr>
          <p:cNvPr id="18435"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Η πολιτεία έχει στηρίξει γενναία και ουσιαστικά πληττόμενους πολίτες</a:t>
            </a:r>
            <a:endParaRPr lang="en-US" altLang="en-US" sz="3800" b="1">
              <a:solidFill>
                <a:srgbClr val="002060"/>
              </a:solidFill>
              <a:latin typeface="Calibri" pitchFamily="34" charset="0"/>
            </a:endParaRPr>
          </a:p>
        </p:txBody>
      </p:sp>
      <p:cxnSp>
        <p:nvCxnSpPr>
          <p:cNvPr id="26" name="Straight Connector 25">
            <a:extLst>
              <a:ext uri="{FF2B5EF4-FFF2-40B4-BE49-F238E27FC236}"/>
            </a:extLst>
          </p:cNvPr>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8437" name="5 - Εικόνα" descr="ÎÏÎ¿ÏÎ­Î»ÎµÏÎ¼Î± ÎµÎ¹ÎºÏÎ½Î±Ï Î³Î¹Î± ÎµÎ¸Î½Î¿ÏÎ·Î¼Î¿ ÏÏÎ¿ÏÏÎ³ÎµÎ¹Î¿ Î¿Î¹ÎºÎ¿Î½Î¿Î¼Î¹ÎºÏÎ½"/>
          <p:cNvPicPr>
            <a:picLocks noChangeAspect="1" noChangeArrowheads="1"/>
          </p:cNvPicPr>
          <p:nvPr/>
        </p:nvPicPr>
        <p:blipFill>
          <a:blip r:embed="rId3" cstate="print"/>
          <a:srcRect/>
          <a:stretch>
            <a:fillRect/>
          </a:stretch>
        </p:blipFill>
        <p:spPr bwMode="auto">
          <a:xfrm>
            <a:off x="152400" y="266700"/>
            <a:ext cx="1104900" cy="1046163"/>
          </a:xfrm>
          <a:prstGeom prst="rect">
            <a:avLst/>
          </a:prstGeom>
          <a:noFill/>
          <a:ln w="9525">
            <a:noFill/>
            <a:miter lim="800000"/>
            <a:headEnd/>
            <a:tailEnd/>
          </a:ln>
        </p:spPr>
      </p:pic>
      <p:sp>
        <p:nvSpPr>
          <p:cNvPr id="8" name="Oval 1">
            <a:extLst>
              <a:ext uri="{FF2B5EF4-FFF2-40B4-BE49-F238E27FC236}"/>
            </a:extLst>
          </p:cNvPr>
          <p:cNvSpPr/>
          <p:nvPr/>
        </p:nvSpPr>
        <p:spPr>
          <a:xfrm>
            <a:off x="6248400" y="3924300"/>
            <a:ext cx="4876800" cy="2362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l-GR" sz="3800" b="1" dirty="0">
                <a:solidFill>
                  <a:srgbClr val="FFFF00"/>
                </a:solidFill>
              </a:rPr>
              <a:t>4</a:t>
            </a:r>
            <a:r>
              <a:rPr lang="en-US" sz="3800" b="1" dirty="0">
                <a:solidFill>
                  <a:srgbClr val="FFFF00"/>
                </a:solidFill>
              </a:rPr>
              <a:t>1</a:t>
            </a:r>
            <a:r>
              <a:rPr lang="el-GR" sz="3800" b="1" dirty="0">
                <a:solidFill>
                  <a:srgbClr val="FFFF00"/>
                </a:solidFill>
              </a:rPr>
              <a:t> δισ. ευρώ</a:t>
            </a:r>
          </a:p>
          <a:p>
            <a:pPr algn="ctr" eaLnBrk="1" fontAlgn="auto" hangingPunct="1">
              <a:spcBef>
                <a:spcPts val="0"/>
              </a:spcBef>
              <a:spcAft>
                <a:spcPts val="0"/>
              </a:spcAft>
              <a:defRPr/>
            </a:pPr>
            <a:r>
              <a:rPr lang="el-GR" sz="2400" b="1" dirty="0">
                <a:solidFill>
                  <a:schemeClr val="bg1"/>
                </a:solidFill>
              </a:rPr>
              <a:t>23,1 δισ. ευρώ το 2020</a:t>
            </a:r>
          </a:p>
          <a:p>
            <a:pPr algn="ctr" eaLnBrk="1" fontAlgn="auto" hangingPunct="1">
              <a:spcBef>
                <a:spcPts val="0"/>
              </a:spcBef>
              <a:spcAft>
                <a:spcPts val="0"/>
              </a:spcAft>
              <a:defRPr/>
            </a:pPr>
            <a:r>
              <a:rPr lang="el-GR" sz="2400" b="1" dirty="0">
                <a:solidFill>
                  <a:schemeClr val="bg1"/>
                </a:solidFill>
              </a:rPr>
              <a:t>15,</a:t>
            </a:r>
            <a:r>
              <a:rPr lang="en-US" sz="2400" b="1" dirty="0">
                <a:solidFill>
                  <a:schemeClr val="bg1"/>
                </a:solidFill>
              </a:rPr>
              <a:t>8</a:t>
            </a:r>
            <a:r>
              <a:rPr lang="el-GR" sz="2400" b="1" dirty="0">
                <a:solidFill>
                  <a:schemeClr val="bg1"/>
                </a:solidFill>
              </a:rPr>
              <a:t> δισ. ευρώ το 2021</a:t>
            </a:r>
          </a:p>
          <a:p>
            <a:pPr algn="ctr" eaLnBrk="1" fontAlgn="auto" hangingPunct="1">
              <a:spcBef>
                <a:spcPts val="0"/>
              </a:spcBef>
              <a:spcAft>
                <a:spcPts val="0"/>
              </a:spcAft>
              <a:defRPr/>
            </a:pPr>
            <a:r>
              <a:rPr lang="el-GR" sz="2400" b="1" dirty="0">
                <a:solidFill>
                  <a:schemeClr val="bg1"/>
                </a:solidFill>
              </a:rPr>
              <a:t>2,1 δισ. ευρώ το 2022</a:t>
            </a:r>
          </a:p>
        </p:txBody>
      </p:sp>
      <p:sp>
        <p:nvSpPr>
          <p:cNvPr id="9" name="Rectangle 2">
            <a:extLst>
              <a:ext uri="{FF2B5EF4-FFF2-40B4-BE49-F238E27FC236}"/>
            </a:extLst>
          </p:cNvPr>
          <p:cNvSpPr/>
          <p:nvPr/>
        </p:nvSpPr>
        <p:spPr>
          <a:xfrm>
            <a:off x="2057400" y="2247900"/>
            <a:ext cx="3048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l-GR" sz="3000" b="1" dirty="0">
                <a:effectLst>
                  <a:outerShdw blurRad="38100" dist="38100" dir="2700000" algn="tl">
                    <a:srgbClr val="000000">
                      <a:alpha val="43137"/>
                    </a:srgbClr>
                  </a:outerShdw>
                </a:effectLst>
              </a:rPr>
              <a:t>Εργαζόμενοι</a:t>
            </a:r>
          </a:p>
        </p:txBody>
      </p:sp>
      <p:sp>
        <p:nvSpPr>
          <p:cNvPr id="10" name="Rectangle 3">
            <a:extLst>
              <a:ext uri="{FF2B5EF4-FFF2-40B4-BE49-F238E27FC236}"/>
            </a:extLst>
          </p:cNvPr>
          <p:cNvSpPr/>
          <p:nvPr/>
        </p:nvSpPr>
        <p:spPr>
          <a:xfrm>
            <a:off x="2057400" y="4533900"/>
            <a:ext cx="29718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l-GR" sz="3000" b="1" dirty="0">
                <a:effectLst>
                  <a:outerShdw blurRad="38100" dist="38100" dir="2700000" algn="tl">
                    <a:srgbClr val="000000">
                      <a:alpha val="43137"/>
                    </a:srgbClr>
                  </a:outerShdw>
                </a:effectLst>
              </a:rPr>
              <a:t>Ελεύθεροι Επαγγελματίες</a:t>
            </a:r>
          </a:p>
        </p:txBody>
      </p:sp>
      <p:sp>
        <p:nvSpPr>
          <p:cNvPr id="11" name="Rectangle 4">
            <a:extLst>
              <a:ext uri="{FF2B5EF4-FFF2-40B4-BE49-F238E27FC236}"/>
            </a:extLst>
          </p:cNvPr>
          <p:cNvSpPr/>
          <p:nvPr/>
        </p:nvSpPr>
        <p:spPr>
          <a:xfrm>
            <a:off x="2057400" y="7048500"/>
            <a:ext cx="29718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l-GR" sz="3000" b="1" dirty="0">
                <a:effectLst>
                  <a:outerShdw blurRad="38100" dist="38100" dir="2700000" algn="tl">
                    <a:srgbClr val="000000">
                      <a:alpha val="43137"/>
                    </a:srgbClr>
                  </a:outerShdw>
                </a:effectLst>
              </a:rPr>
              <a:t>Άνεργοι</a:t>
            </a:r>
          </a:p>
        </p:txBody>
      </p:sp>
      <p:sp>
        <p:nvSpPr>
          <p:cNvPr id="12" name="Rectangle 5">
            <a:extLst>
              <a:ext uri="{FF2B5EF4-FFF2-40B4-BE49-F238E27FC236}"/>
            </a:extLst>
          </p:cNvPr>
          <p:cNvSpPr/>
          <p:nvPr/>
        </p:nvSpPr>
        <p:spPr>
          <a:xfrm>
            <a:off x="7162800" y="2247900"/>
            <a:ext cx="29718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l-GR" sz="3000" b="1" dirty="0">
                <a:effectLst>
                  <a:outerShdw blurRad="38100" dist="38100" dir="2700000" algn="tl">
                    <a:srgbClr val="000000">
                      <a:alpha val="43137"/>
                    </a:srgbClr>
                  </a:outerShdw>
                </a:effectLst>
              </a:rPr>
              <a:t>Επιχειρήσεις</a:t>
            </a:r>
          </a:p>
        </p:txBody>
      </p:sp>
      <p:sp>
        <p:nvSpPr>
          <p:cNvPr id="13" name="Rectangle 6">
            <a:extLst>
              <a:ext uri="{FF2B5EF4-FFF2-40B4-BE49-F238E27FC236}"/>
            </a:extLst>
          </p:cNvPr>
          <p:cNvSpPr/>
          <p:nvPr/>
        </p:nvSpPr>
        <p:spPr>
          <a:xfrm>
            <a:off x="12496800" y="2247900"/>
            <a:ext cx="3048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l-GR" sz="3000" b="1" dirty="0">
                <a:effectLst>
                  <a:outerShdw blurRad="38100" dist="38100" dir="2700000" algn="tl">
                    <a:srgbClr val="000000">
                      <a:alpha val="43137"/>
                    </a:srgbClr>
                  </a:outerShdw>
                </a:effectLst>
              </a:rPr>
              <a:t>Αγρότες</a:t>
            </a:r>
          </a:p>
        </p:txBody>
      </p:sp>
      <p:sp>
        <p:nvSpPr>
          <p:cNvPr id="14" name="Rectangle 7">
            <a:extLst>
              <a:ext uri="{FF2B5EF4-FFF2-40B4-BE49-F238E27FC236}"/>
            </a:extLst>
          </p:cNvPr>
          <p:cNvSpPr/>
          <p:nvPr/>
        </p:nvSpPr>
        <p:spPr>
          <a:xfrm>
            <a:off x="7162800" y="7048500"/>
            <a:ext cx="29718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l-GR" sz="3000" b="1" dirty="0">
                <a:effectLst>
                  <a:outerShdw blurRad="38100" dist="38100" dir="2700000" algn="tl">
                    <a:srgbClr val="000000">
                      <a:alpha val="43137"/>
                    </a:srgbClr>
                  </a:outerShdw>
                </a:effectLst>
              </a:rPr>
              <a:t>Δανειολήπτες</a:t>
            </a:r>
          </a:p>
        </p:txBody>
      </p:sp>
      <p:sp>
        <p:nvSpPr>
          <p:cNvPr id="15" name="Rectangle 8">
            <a:extLst>
              <a:ext uri="{FF2B5EF4-FFF2-40B4-BE49-F238E27FC236}"/>
            </a:extLst>
          </p:cNvPr>
          <p:cNvSpPr/>
          <p:nvPr/>
        </p:nvSpPr>
        <p:spPr>
          <a:xfrm>
            <a:off x="12573000" y="7048500"/>
            <a:ext cx="29718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l-GR" sz="3000" b="1" dirty="0">
                <a:effectLst>
                  <a:outerShdw blurRad="38100" dist="38100" dir="2700000" algn="tl">
                    <a:srgbClr val="000000">
                      <a:alpha val="43137"/>
                    </a:srgbClr>
                  </a:outerShdw>
                </a:effectLst>
              </a:rPr>
              <a:t>Πληττόμενοι Κλάδοι</a:t>
            </a:r>
          </a:p>
        </p:txBody>
      </p:sp>
      <p:sp>
        <p:nvSpPr>
          <p:cNvPr id="16" name="Rectangle 9">
            <a:extLst>
              <a:ext uri="{FF2B5EF4-FFF2-40B4-BE49-F238E27FC236}"/>
            </a:extLst>
          </p:cNvPr>
          <p:cNvSpPr/>
          <p:nvPr/>
        </p:nvSpPr>
        <p:spPr>
          <a:xfrm>
            <a:off x="12573000" y="4533900"/>
            <a:ext cx="29718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l-GR" sz="3000" b="1" dirty="0">
                <a:effectLst>
                  <a:outerShdw blurRad="38100" dist="38100" dir="2700000" algn="tl">
                    <a:srgbClr val="000000">
                      <a:alpha val="43137"/>
                    </a:srgbClr>
                  </a:outerShdw>
                </a:effectLst>
              </a:rPr>
              <a:t>Ιδιοκτήτες Ακινήτων</a:t>
            </a:r>
          </a:p>
        </p:txBody>
      </p:sp>
      <p:cxnSp>
        <p:nvCxnSpPr>
          <p:cNvPr id="17" name="Straight Arrow Connector 14">
            <a:extLst>
              <a:ext uri="{FF2B5EF4-FFF2-40B4-BE49-F238E27FC236}"/>
            </a:extLst>
          </p:cNvPr>
          <p:cNvCxnSpPr/>
          <p:nvPr/>
        </p:nvCxnSpPr>
        <p:spPr>
          <a:xfrm flipV="1">
            <a:off x="10896600" y="3390900"/>
            <a:ext cx="1219200" cy="762000"/>
          </a:xfrm>
          <a:prstGeom prst="straightConnector1">
            <a:avLst/>
          </a:prstGeom>
          <a:ln w="38100">
            <a:solidFill>
              <a:schemeClr val="accent2">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5">
            <a:extLst>
              <a:ext uri="{FF2B5EF4-FFF2-40B4-BE49-F238E27FC236}"/>
            </a:extLst>
          </p:cNvPr>
          <p:cNvCxnSpPr/>
          <p:nvPr/>
        </p:nvCxnSpPr>
        <p:spPr>
          <a:xfrm flipH="1" flipV="1">
            <a:off x="5334000" y="3467100"/>
            <a:ext cx="914400" cy="914400"/>
          </a:xfrm>
          <a:prstGeom prst="straightConnector1">
            <a:avLst/>
          </a:prstGeom>
          <a:ln w="38100">
            <a:solidFill>
              <a:schemeClr val="accent2">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6">
            <a:extLst>
              <a:ext uri="{FF2B5EF4-FFF2-40B4-BE49-F238E27FC236}"/>
            </a:extLst>
          </p:cNvPr>
          <p:cNvCxnSpPr/>
          <p:nvPr/>
        </p:nvCxnSpPr>
        <p:spPr>
          <a:xfrm>
            <a:off x="10820400" y="6134100"/>
            <a:ext cx="1219200" cy="685800"/>
          </a:xfrm>
          <a:prstGeom prst="straightConnector1">
            <a:avLst/>
          </a:prstGeom>
          <a:ln w="38100">
            <a:solidFill>
              <a:schemeClr val="accent2">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7">
            <a:extLst>
              <a:ext uri="{FF2B5EF4-FFF2-40B4-BE49-F238E27FC236}"/>
            </a:extLst>
          </p:cNvPr>
          <p:cNvCxnSpPr/>
          <p:nvPr/>
        </p:nvCxnSpPr>
        <p:spPr>
          <a:xfrm flipV="1">
            <a:off x="11201400" y="5067300"/>
            <a:ext cx="1219200" cy="38100"/>
          </a:xfrm>
          <a:prstGeom prst="straightConnector1">
            <a:avLst/>
          </a:prstGeom>
          <a:ln w="38100">
            <a:solidFill>
              <a:schemeClr val="accent2">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1">
            <a:extLst>
              <a:ext uri="{FF2B5EF4-FFF2-40B4-BE49-F238E27FC236}"/>
            </a:extLst>
          </p:cNvPr>
          <p:cNvCxnSpPr/>
          <p:nvPr/>
        </p:nvCxnSpPr>
        <p:spPr>
          <a:xfrm>
            <a:off x="8686800" y="6438900"/>
            <a:ext cx="0" cy="533400"/>
          </a:xfrm>
          <a:prstGeom prst="straightConnector1">
            <a:avLst/>
          </a:prstGeom>
          <a:ln w="38100">
            <a:solidFill>
              <a:schemeClr val="accent2">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2">
            <a:extLst>
              <a:ext uri="{FF2B5EF4-FFF2-40B4-BE49-F238E27FC236}"/>
            </a:extLst>
          </p:cNvPr>
          <p:cNvCxnSpPr/>
          <p:nvPr/>
        </p:nvCxnSpPr>
        <p:spPr>
          <a:xfrm flipV="1">
            <a:off x="8686800" y="3390900"/>
            <a:ext cx="0" cy="457200"/>
          </a:xfrm>
          <a:prstGeom prst="straightConnector1">
            <a:avLst/>
          </a:prstGeom>
          <a:ln w="38100">
            <a:solidFill>
              <a:schemeClr val="accent2">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3">
            <a:extLst>
              <a:ext uri="{FF2B5EF4-FFF2-40B4-BE49-F238E27FC236}"/>
            </a:extLst>
          </p:cNvPr>
          <p:cNvCxnSpPr/>
          <p:nvPr/>
        </p:nvCxnSpPr>
        <p:spPr>
          <a:xfrm flipH="1">
            <a:off x="5334000" y="6134100"/>
            <a:ext cx="1371600" cy="838200"/>
          </a:xfrm>
          <a:prstGeom prst="straightConnector1">
            <a:avLst/>
          </a:prstGeom>
          <a:ln w="38100">
            <a:solidFill>
              <a:schemeClr val="accent2">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4">
            <a:extLst>
              <a:ext uri="{FF2B5EF4-FFF2-40B4-BE49-F238E27FC236}"/>
            </a:extLst>
          </p:cNvPr>
          <p:cNvCxnSpPr/>
          <p:nvPr/>
        </p:nvCxnSpPr>
        <p:spPr>
          <a:xfrm flipH="1">
            <a:off x="5029200" y="5067300"/>
            <a:ext cx="1143000" cy="0"/>
          </a:xfrm>
          <a:prstGeom prst="straightConnector1">
            <a:avLst/>
          </a:prstGeom>
          <a:ln w="38100">
            <a:solidFill>
              <a:schemeClr val="accent2">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reeform 6"/>
          <p:cNvSpPr>
            <a:spLocks/>
          </p:cNvSpPr>
          <p:nvPr/>
        </p:nvSpPr>
        <p:spPr bwMode="auto">
          <a:xfrm>
            <a:off x="0" y="9029700"/>
            <a:ext cx="18288000" cy="1257300"/>
          </a:xfrm>
          <a:custGeom>
            <a:avLst/>
            <a:gdLst>
              <a:gd name="T0" fmla="*/ 878307 w 20553161"/>
              <a:gd name="T1" fmla="*/ 0 h 5469980"/>
              <a:gd name="T2" fmla="*/ 0 w 20553161"/>
              <a:gd name="T3" fmla="*/ 0 h 5469980"/>
              <a:gd name="T4" fmla="*/ 0 w 20553161"/>
              <a:gd name="T5" fmla="*/ 0 h 5469980"/>
              <a:gd name="T6" fmla="*/ 878307 w 20553161"/>
              <a:gd name="T7" fmla="*/ 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n-US"/>
          </a:p>
        </p:txBody>
      </p:sp>
      <p:sp>
        <p:nvSpPr>
          <p:cNvPr id="19459"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Όλα αυτά, αναγνωρίζονται διεθνώς</a:t>
            </a:r>
            <a:endParaRPr lang="en-US" altLang="en-US" sz="3800" b="1">
              <a:solidFill>
                <a:srgbClr val="002060"/>
              </a:solidFill>
              <a:latin typeface="Calibri" pitchFamily="34" charset="0"/>
            </a:endParaRPr>
          </a:p>
        </p:txBody>
      </p:sp>
      <p:cxnSp>
        <p:nvCxnSpPr>
          <p:cNvPr id="26" name="Straight Connector 25">
            <a:extLst>
              <a:ext uri="{FF2B5EF4-FFF2-40B4-BE49-F238E27FC236}"/>
            </a:extLst>
          </p:cNvPr>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9461"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52400" y="266700"/>
            <a:ext cx="1104900" cy="1046163"/>
          </a:xfrm>
          <a:prstGeom prst="rect">
            <a:avLst/>
          </a:prstGeom>
          <a:noFill/>
          <a:ln w="9525">
            <a:noFill/>
            <a:miter lim="800000"/>
            <a:headEnd/>
            <a:tailEnd/>
          </a:ln>
        </p:spPr>
      </p:pic>
      <p:sp>
        <p:nvSpPr>
          <p:cNvPr id="7" name="6 - Ορθογώνιο">
            <a:extLst>
              <a:ext uri="{FF2B5EF4-FFF2-40B4-BE49-F238E27FC236}"/>
            </a:extLst>
          </p:cNvPr>
          <p:cNvSpPr/>
          <p:nvPr/>
        </p:nvSpPr>
        <p:spPr>
          <a:xfrm>
            <a:off x="1447800" y="4762500"/>
            <a:ext cx="10058400" cy="1905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200" i="1" dirty="0"/>
              <a:t>“…we confirm the positive news with regard to Greece, which is a recognition of the continued progress that the Greek government and the Greek people have made in the most challenging of circumstances…today is just another very important step in the very positive progress that has been made.”</a:t>
            </a:r>
            <a:endParaRPr lang="el-GR" sz="2200" i="1" dirty="0"/>
          </a:p>
          <a:p>
            <a:pPr algn="ctr" eaLnBrk="1" hangingPunct="1">
              <a:defRPr/>
            </a:pPr>
            <a:r>
              <a:rPr lang="en-US" sz="2200" b="1" dirty="0" err="1">
                <a:solidFill>
                  <a:srgbClr val="002060"/>
                </a:solidFill>
              </a:rPr>
              <a:t>Eurogroup</a:t>
            </a:r>
            <a:r>
              <a:rPr lang="en-US" sz="2200" b="1" dirty="0">
                <a:solidFill>
                  <a:srgbClr val="002060"/>
                </a:solidFill>
              </a:rPr>
              <a:t> President Paschal </a:t>
            </a:r>
            <a:r>
              <a:rPr lang="en-US" sz="2200" b="1" dirty="0" err="1">
                <a:solidFill>
                  <a:srgbClr val="002060"/>
                </a:solidFill>
              </a:rPr>
              <a:t>Donohoe</a:t>
            </a:r>
            <a:endParaRPr lang="en-US" sz="2200" b="1" dirty="0">
              <a:solidFill>
                <a:srgbClr val="002060"/>
              </a:solidFill>
            </a:endParaRPr>
          </a:p>
        </p:txBody>
      </p:sp>
      <p:sp>
        <p:nvSpPr>
          <p:cNvPr id="8" name="Rectangle 11">
            <a:extLst>
              <a:ext uri="{FF2B5EF4-FFF2-40B4-BE49-F238E27FC236}"/>
            </a:extLst>
          </p:cNvPr>
          <p:cNvSpPr>
            <a:spLocks noChangeArrowheads="1"/>
          </p:cNvSpPr>
          <p:nvPr/>
        </p:nvSpPr>
        <p:spPr bwMode="auto">
          <a:xfrm>
            <a:off x="3810000" y="1728788"/>
            <a:ext cx="9829800" cy="595312"/>
          </a:xfrm>
          <a:prstGeom prst="rect">
            <a:avLst/>
          </a:prstGeom>
          <a:solidFill>
            <a:schemeClr val="accent6">
              <a:lumMod val="75000"/>
            </a:schemeClr>
          </a:solidFill>
          <a:ln w="9525">
            <a:noFill/>
            <a:miter lim="800000"/>
            <a:headEnd/>
            <a:tailEnd/>
          </a:ln>
        </p:spPr>
        <p:txBody>
          <a:bodyPr lIns="163284" tIns="81642" rIns="163284" bIns="81642">
            <a:spAutoFit/>
          </a:bodyPr>
          <a:lstStyle/>
          <a:p>
            <a:pPr algn="ctr" eaLnBrk="1" hangingPunct="1">
              <a:defRPr/>
            </a:pPr>
            <a:r>
              <a:rPr lang="el-GR" altLang="en-US" sz="2800" b="1" dirty="0">
                <a:solidFill>
                  <a:schemeClr val="bg1"/>
                </a:solidFill>
                <a:latin typeface="Calibri" pitchFamily="34" charset="0"/>
                <a:cs typeface="Arial" charset="0"/>
              </a:rPr>
              <a:t>Αναφορές στο </a:t>
            </a:r>
            <a:r>
              <a:rPr lang="en-US" altLang="en-US" sz="2800" b="1" dirty="0" err="1">
                <a:solidFill>
                  <a:schemeClr val="bg1"/>
                </a:solidFill>
                <a:latin typeface="Calibri" pitchFamily="34" charset="0"/>
                <a:cs typeface="Arial" charset="0"/>
              </a:rPr>
              <a:t>Eurogroup</a:t>
            </a:r>
            <a:r>
              <a:rPr lang="en-US" altLang="en-US" sz="2800" b="1" dirty="0">
                <a:solidFill>
                  <a:schemeClr val="bg1"/>
                </a:solidFill>
                <a:latin typeface="Calibri" pitchFamily="34" charset="0"/>
                <a:cs typeface="Arial" charset="0"/>
              </a:rPr>
              <a:t> (</a:t>
            </a:r>
            <a:r>
              <a:rPr lang="el-GR" altLang="en-US" sz="2800" b="1" dirty="0">
                <a:solidFill>
                  <a:schemeClr val="bg1"/>
                </a:solidFill>
                <a:latin typeface="Calibri" pitchFamily="34" charset="0"/>
                <a:cs typeface="Arial" charset="0"/>
              </a:rPr>
              <a:t>Λουξεμβούργο, 17 Ιουνίου 2021)</a:t>
            </a:r>
          </a:p>
        </p:txBody>
      </p:sp>
      <p:sp>
        <p:nvSpPr>
          <p:cNvPr id="9" name="8 - Ορθογώνιο">
            <a:extLst>
              <a:ext uri="{FF2B5EF4-FFF2-40B4-BE49-F238E27FC236}"/>
            </a:extLst>
          </p:cNvPr>
          <p:cNvSpPr/>
          <p:nvPr/>
        </p:nvSpPr>
        <p:spPr>
          <a:xfrm>
            <a:off x="1447800" y="2552700"/>
            <a:ext cx="15163800" cy="2057400"/>
          </a:xfrm>
          <a:prstGeom prst="rect">
            <a:avLst/>
          </a:prstGeom>
          <a:ln w="571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i="1" dirty="0"/>
              <a:t>“The timely, targeted and temporary support measures taken by the Greek authorities have cushioned the effect of the pandemic on businesses, workers and the healthcare sector.</a:t>
            </a:r>
          </a:p>
          <a:p>
            <a:pPr algn="ctr" eaLnBrk="1" hangingPunct="1">
              <a:defRPr/>
            </a:pPr>
            <a:r>
              <a:rPr lang="en-US" sz="2400" i="1" dirty="0"/>
              <a:t>We welcome the progress made with reform implementation that has been achieved in the challenging circumstances of the Covid19 pandemic.”</a:t>
            </a:r>
          </a:p>
          <a:p>
            <a:pPr algn="ctr" eaLnBrk="1" hangingPunct="1">
              <a:defRPr/>
            </a:pPr>
            <a:r>
              <a:rPr lang="en-US" sz="2400" b="1" dirty="0" err="1">
                <a:solidFill>
                  <a:srgbClr val="FF0000"/>
                </a:solidFill>
              </a:rPr>
              <a:t>Eurogroup</a:t>
            </a:r>
            <a:r>
              <a:rPr lang="en-US" sz="2400" b="1" dirty="0">
                <a:solidFill>
                  <a:srgbClr val="FF0000"/>
                </a:solidFill>
              </a:rPr>
              <a:t> Statement on Greece</a:t>
            </a:r>
          </a:p>
        </p:txBody>
      </p:sp>
      <p:sp>
        <p:nvSpPr>
          <p:cNvPr id="10" name="9 - Ορθογώνιο">
            <a:extLst>
              <a:ext uri="{FF2B5EF4-FFF2-40B4-BE49-F238E27FC236}"/>
            </a:extLst>
          </p:cNvPr>
          <p:cNvSpPr/>
          <p:nvPr/>
        </p:nvSpPr>
        <p:spPr>
          <a:xfrm>
            <a:off x="7467600" y="8420100"/>
            <a:ext cx="9220200" cy="1143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200" i="1" dirty="0"/>
              <a:t>“There is good progress in the implementation of economic reforms.” </a:t>
            </a:r>
          </a:p>
          <a:p>
            <a:pPr algn="ctr" eaLnBrk="1" hangingPunct="1">
              <a:defRPr/>
            </a:pPr>
            <a:r>
              <a:rPr lang="en-US" sz="2200" b="1" dirty="0">
                <a:solidFill>
                  <a:srgbClr val="002060"/>
                </a:solidFill>
              </a:rPr>
              <a:t>ESM Managing Director Klaus </a:t>
            </a:r>
            <a:r>
              <a:rPr lang="en-US" sz="2200" b="1" dirty="0" err="1">
                <a:solidFill>
                  <a:srgbClr val="002060"/>
                </a:solidFill>
              </a:rPr>
              <a:t>Regling</a:t>
            </a:r>
            <a:endParaRPr lang="en-US" sz="2200" b="1" dirty="0">
              <a:solidFill>
                <a:srgbClr val="002060"/>
              </a:solidFill>
            </a:endParaRPr>
          </a:p>
        </p:txBody>
      </p:sp>
      <p:sp>
        <p:nvSpPr>
          <p:cNvPr id="11" name="10 - Ορθογώνιο">
            <a:extLst>
              <a:ext uri="{FF2B5EF4-FFF2-40B4-BE49-F238E27FC236}"/>
            </a:extLst>
          </p:cNvPr>
          <p:cNvSpPr/>
          <p:nvPr/>
        </p:nvSpPr>
        <p:spPr>
          <a:xfrm>
            <a:off x="4495800" y="6743700"/>
            <a:ext cx="9220200" cy="1600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200" i="1" dirty="0"/>
              <a:t>“…we discussed further good news for Greece. The Greek authorities have maintained a strong pace of reform in spite of the difficult situation of the pandemic crisis.”</a:t>
            </a:r>
            <a:br>
              <a:rPr lang="en-US" sz="2200" i="1" dirty="0"/>
            </a:br>
            <a:r>
              <a:rPr lang="en-US" sz="2200" b="1" dirty="0">
                <a:solidFill>
                  <a:srgbClr val="002060"/>
                </a:solidFill>
              </a:rPr>
              <a:t>Commissioner Paolo </a:t>
            </a:r>
            <a:r>
              <a:rPr lang="en-US" sz="2200" b="1" dirty="0" err="1">
                <a:solidFill>
                  <a:srgbClr val="002060"/>
                </a:solidFill>
              </a:rPr>
              <a:t>Gentiloni</a:t>
            </a:r>
            <a:endParaRPr lang="en-US" sz="2200" b="1" dirty="0">
              <a:solidFill>
                <a:srgbClr val="00206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reeform 6"/>
          <p:cNvSpPr>
            <a:spLocks/>
          </p:cNvSpPr>
          <p:nvPr/>
        </p:nvSpPr>
        <p:spPr bwMode="auto">
          <a:xfrm>
            <a:off x="0" y="9029700"/>
            <a:ext cx="18288000" cy="1257300"/>
          </a:xfrm>
          <a:custGeom>
            <a:avLst/>
            <a:gdLst>
              <a:gd name="T0" fmla="*/ 878307 w 20553161"/>
              <a:gd name="T1" fmla="*/ 0 h 5469980"/>
              <a:gd name="T2" fmla="*/ 0 w 20553161"/>
              <a:gd name="T3" fmla="*/ 0 h 5469980"/>
              <a:gd name="T4" fmla="*/ 0 w 20553161"/>
              <a:gd name="T5" fmla="*/ 0 h 5469980"/>
              <a:gd name="T6" fmla="*/ 878307 w 20553161"/>
              <a:gd name="T7" fmla="*/ 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n-US"/>
          </a:p>
        </p:txBody>
      </p:sp>
      <p:sp>
        <p:nvSpPr>
          <p:cNvPr id="20483"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Υπάρχουν σημαντικές ενδείξεις ταχείας και ισχυρής ανάκαμψης…</a:t>
            </a:r>
            <a:endParaRPr lang="en-US" altLang="en-US" sz="3800" b="1">
              <a:solidFill>
                <a:srgbClr val="002060"/>
              </a:solidFill>
              <a:latin typeface="Calibri" pitchFamily="34" charset="0"/>
            </a:endParaRPr>
          </a:p>
        </p:txBody>
      </p:sp>
      <p:cxnSp>
        <p:nvCxnSpPr>
          <p:cNvPr id="26" name="Straight Connector 25">
            <a:extLst>
              <a:ext uri="{FF2B5EF4-FFF2-40B4-BE49-F238E27FC236}"/>
            </a:extLst>
          </p:cNvPr>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1" name="Rectangle 8">
            <a:extLst>
              <a:ext uri="{FF2B5EF4-FFF2-40B4-BE49-F238E27FC236}"/>
            </a:extLst>
          </p:cNvPr>
          <p:cNvSpPr/>
          <p:nvPr/>
        </p:nvSpPr>
        <p:spPr>
          <a:xfrm>
            <a:off x="1524000" y="1943100"/>
            <a:ext cx="15240000" cy="6934200"/>
          </a:xfrm>
          <a:prstGeom prst="rect">
            <a:avLst/>
          </a:prstGeom>
          <a:solidFill>
            <a:schemeClr val="accent1">
              <a:lumMod val="40000"/>
              <a:lumOff val="60000"/>
            </a:schemeClr>
          </a:solidFill>
          <a:ln w="571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4500"/>
              </a:lnSpc>
              <a:buClr>
                <a:srgbClr val="FF0000"/>
              </a:buClr>
              <a:buFont typeface="Wingdings" pitchFamily="2" charset="2"/>
              <a:buChar char="§"/>
              <a:defRPr/>
            </a:pPr>
            <a:r>
              <a:rPr lang="el-GR" sz="2500" dirty="0">
                <a:solidFill>
                  <a:schemeClr val="tx2"/>
                </a:solidFill>
              </a:rPr>
              <a:t>  </a:t>
            </a:r>
            <a:r>
              <a:rPr lang="en-US" sz="2500" dirty="0">
                <a:solidFill>
                  <a:schemeClr val="tx2"/>
                </a:solidFill>
              </a:rPr>
              <a:t> </a:t>
            </a:r>
            <a:r>
              <a:rPr lang="el-GR" sz="3000" dirty="0"/>
              <a:t>Σταδιακή επιστροφή στην κανονικότητα.   </a:t>
            </a:r>
          </a:p>
          <a:p>
            <a:pPr algn="just">
              <a:lnSpc>
                <a:spcPts val="4500"/>
              </a:lnSpc>
              <a:buClr>
                <a:srgbClr val="FF0000"/>
              </a:buClr>
              <a:buFont typeface="Wingdings" pitchFamily="2" charset="2"/>
              <a:buChar char="§"/>
              <a:defRPr/>
            </a:pPr>
            <a:r>
              <a:rPr lang="el-GR" sz="3000" dirty="0"/>
              <a:t>   Ισχυρή αύξηση των επενδύσεων και των εξαγωγών αγαθών.</a:t>
            </a:r>
          </a:p>
          <a:p>
            <a:pPr algn="just">
              <a:lnSpc>
                <a:spcPts val="4500"/>
              </a:lnSpc>
              <a:buClr>
                <a:srgbClr val="FF0000"/>
              </a:buClr>
              <a:buFont typeface="Wingdings" pitchFamily="2" charset="2"/>
              <a:buChar char="§"/>
              <a:defRPr/>
            </a:pPr>
            <a:r>
              <a:rPr lang="el-GR" sz="3000" dirty="0"/>
              <a:t>   Σημαντική αύξηση των καταθέσεων – ενίσχυση της ζήτησης μέσω της ιδιωτικής κατανάλωσης.</a:t>
            </a:r>
          </a:p>
          <a:p>
            <a:pPr algn="just">
              <a:lnSpc>
                <a:spcPts val="4500"/>
              </a:lnSpc>
              <a:buClr>
                <a:srgbClr val="FF0000"/>
              </a:buClr>
              <a:buFont typeface="Wingdings" pitchFamily="2" charset="2"/>
              <a:buChar char="§"/>
              <a:defRPr/>
            </a:pPr>
            <a:r>
              <a:rPr lang="el-GR" sz="3000" dirty="0"/>
              <a:t>   Ενίσχυση της βιομηχανικής παραγωγής.</a:t>
            </a:r>
          </a:p>
          <a:p>
            <a:pPr algn="just">
              <a:lnSpc>
                <a:spcPts val="4500"/>
              </a:lnSpc>
              <a:buClr>
                <a:srgbClr val="FF0000"/>
              </a:buClr>
              <a:buFont typeface="Wingdings" pitchFamily="2" charset="2"/>
              <a:buChar char="§"/>
              <a:defRPr/>
            </a:pPr>
            <a:r>
              <a:rPr lang="el-GR" sz="3000" dirty="0"/>
              <a:t>   Ενίσχυση του οικονομικού κλίματος.</a:t>
            </a:r>
          </a:p>
          <a:p>
            <a:pPr algn="just">
              <a:lnSpc>
                <a:spcPts val="4500"/>
              </a:lnSpc>
              <a:buClr>
                <a:srgbClr val="FF0000"/>
              </a:buClr>
              <a:buFont typeface="Wingdings" pitchFamily="2" charset="2"/>
              <a:buChar char="§"/>
              <a:defRPr/>
            </a:pPr>
            <a:r>
              <a:rPr lang="el-GR" sz="3000" dirty="0"/>
              <a:t>   Σταθερά χαμηλό κόστος δανεισμού της ελληνικής οικονομίας.</a:t>
            </a:r>
          </a:p>
          <a:p>
            <a:pPr algn="just">
              <a:lnSpc>
                <a:spcPts val="4500"/>
              </a:lnSpc>
              <a:buClr>
                <a:srgbClr val="FF0000"/>
              </a:buClr>
              <a:buFont typeface="Wingdings" pitchFamily="2" charset="2"/>
              <a:buChar char="§"/>
              <a:defRPr/>
            </a:pPr>
            <a:r>
              <a:rPr lang="el-GR" sz="3000" dirty="0"/>
              <a:t>   Ενίσχυση του τουρισμού, σε σχέση με το 2020.  </a:t>
            </a:r>
          </a:p>
          <a:p>
            <a:pPr algn="just">
              <a:lnSpc>
                <a:spcPts val="4500"/>
              </a:lnSpc>
              <a:buClr>
                <a:srgbClr val="FF0000"/>
              </a:buClr>
              <a:buFont typeface="Wingdings" pitchFamily="2" charset="2"/>
              <a:buChar char="§"/>
              <a:defRPr/>
            </a:pPr>
            <a:r>
              <a:rPr lang="el-GR" sz="3000" dirty="0"/>
              <a:t>   Προκαταβολή και εκταμίευση δόσης από το Ταμείο Ανάκαμψης.</a:t>
            </a:r>
          </a:p>
          <a:p>
            <a:pPr algn="just">
              <a:lnSpc>
                <a:spcPts val="4500"/>
              </a:lnSpc>
              <a:buClr>
                <a:srgbClr val="FF0000"/>
              </a:buClr>
              <a:buFont typeface="Wingdings" pitchFamily="2" charset="2"/>
              <a:buChar char="§"/>
              <a:defRPr/>
            </a:pPr>
            <a:r>
              <a:rPr lang="el-GR" sz="3000" dirty="0"/>
              <a:t>   Αποτελεσματική στήριξη της πολιτείας σε πληττόμενα νοικοκυριά και επιχειρήσεις. </a:t>
            </a:r>
            <a:endParaRPr lang="en-US" sz="3000" dirty="0"/>
          </a:p>
          <a:p>
            <a:pPr algn="just">
              <a:lnSpc>
                <a:spcPts val="4500"/>
              </a:lnSpc>
              <a:buClr>
                <a:srgbClr val="FF0000"/>
              </a:buClr>
              <a:buFont typeface="Wingdings" pitchFamily="2" charset="2"/>
              <a:buChar char="§"/>
              <a:defRPr/>
            </a:pPr>
            <a:r>
              <a:rPr lang="el-GR" sz="3000" dirty="0"/>
              <a:t>   Επέκταση της γενικής ρήτρας διαφυγής του Συμφώνου Σταθερότητας και Ανάπτυξης τόσο για το 2021 όσο και για το 2022.  </a:t>
            </a:r>
          </a:p>
        </p:txBody>
      </p:sp>
      <p:pic>
        <p:nvPicPr>
          <p:cNvPr id="20488"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52400" y="266700"/>
            <a:ext cx="1104900" cy="1046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6"/>
          <p:cNvSpPr>
            <a:spLocks/>
          </p:cNvSpPr>
          <p:nvPr/>
        </p:nvSpPr>
        <p:spPr bwMode="auto">
          <a:xfrm>
            <a:off x="0" y="9029700"/>
            <a:ext cx="18288000" cy="1257300"/>
          </a:xfrm>
          <a:custGeom>
            <a:avLst/>
            <a:gdLst>
              <a:gd name="T0" fmla="*/ 1246762 w 20553161"/>
              <a:gd name="T1" fmla="*/ 0 h 5469980"/>
              <a:gd name="T2" fmla="*/ 0 w 20553161"/>
              <a:gd name="T3" fmla="*/ 0 h 5469980"/>
              <a:gd name="T4" fmla="*/ 0 w 20553161"/>
              <a:gd name="T5" fmla="*/ 0 h 5469980"/>
              <a:gd name="T6" fmla="*/ 1246762 w 20553161"/>
              <a:gd name="T7" fmla="*/ 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n-US"/>
          </a:p>
        </p:txBody>
      </p:sp>
      <p:sp>
        <p:nvSpPr>
          <p:cNvPr id="8" name="TextBox 4">
            <a:extLst>
              <a:ext uri="{FF2B5EF4-FFF2-40B4-BE49-F238E27FC236}"/>
            </a:extLst>
          </p:cNvPr>
          <p:cNvSpPr txBox="1">
            <a:spLocks noChangeArrowheads="1"/>
          </p:cNvSpPr>
          <p:nvPr/>
        </p:nvSpPr>
        <p:spPr bwMode="auto">
          <a:xfrm>
            <a:off x="3581400" y="2857500"/>
            <a:ext cx="11125200" cy="1785104"/>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l-GR" altLang="el-GR" sz="5800" b="1" dirty="0">
                <a:solidFill>
                  <a:schemeClr val="bg1"/>
                </a:solidFill>
                <a:effectLst>
                  <a:outerShdw blurRad="38100" dist="38100" dir="2700000" algn="tl">
                    <a:srgbClr val="000000">
                      <a:alpha val="43137"/>
                    </a:srgbClr>
                  </a:outerShdw>
                </a:effectLst>
                <a:latin typeface="Calibri" panose="020F0502020204030204" pitchFamily="34" charset="0"/>
              </a:rPr>
              <a:t>Τρέχουσα Κατάσταση </a:t>
            </a:r>
          </a:p>
          <a:p>
            <a:pPr algn="ctr" eaLnBrk="1" hangingPunct="1">
              <a:defRPr/>
            </a:pPr>
            <a:r>
              <a:rPr lang="el-GR" altLang="el-GR" sz="5800" b="1" dirty="0">
                <a:solidFill>
                  <a:schemeClr val="bg1"/>
                </a:solidFill>
                <a:effectLst>
                  <a:outerShdw blurRad="38100" dist="38100" dir="2700000" algn="tl">
                    <a:srgbClr val="000000">
                      <a:alpha val="43137"/>
                    </a:srgbClr>
                  </a:outerShdw>
                </a:effectLst>
                <a:latin typeface="Calibri" panose="020F0502020204030204" pitchFamily="34" charset="0"/>
              </a:rPr>
              <a:t>της Ελληνικής Οικονομίας</a:t>
            </a:r>
          </a:p>
        </p:txBody>
      </p:sp>
      <p:sp>
        <p:nvSpPr>
          <p:cNvPr id="9" name="TextBox 4">
            <a:extLst>
              <a:ext uri="{FF2B5EF4-FFF2-40B4-BE49-F238E27FC236}"/>
            </a:extLst>
          </p:cNvPr>
          <p:cNvSpPr txBox="1">
            <a:spLocks noChangeArrowheads="1"/>
          </p:cNvSpPr>
          <p:nvPr/>
        </p:nvSpPr>
        <p:spPr bwMode="auto">
          <a:xfrm>
            <a:off x="4191000" y="5143500"/>
            <a:ext cx="9906000" cy="1477328"/>
          </a:xfrm>
          <a:prstGeom prst="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l-GR" altLang="el-GR" sz="4800" b="1" dirty="0">
                <a:solidFill>
                  <a:schemeClr val="bg1"/>
                </a:solidFill>
                <a:latin typeface="Calibri" panose="020F0502020204030204" pitchFamily="34" charset="0"/>
              </a:rPr>
              <a:t>Ενδείξεις </a:t>
            </a:r>
          </a:p>
          <a:p>
            <a:pPr algn="ctr" eaLnBrk="1" hangingPunct="1">
              <a:defRPr/>
            </a:pPr>
            <a:r>
              <a:rPr lang="el-GR" altLang="el-GR" sz="4800" b="1" dirty="0">
                <a:solidFill>
                  <a:schemeClr val="bg1"/>
                </a:solidFill>
                <a:latin typeface="Calibri" panose="020F0502020204030204" pitchFamily="34" charset="0"/>
              </a:rPr>
              <a:t>Ταχείας και Ισχυρής Ανάκαμψης</a:t>
            </a:r>
          </a:p>
        </p:txBody>
      </p:sp>
      <p:pic>
        <p:nvPicPr>
          <p:cNvPr id="3081" name="5 - Εικόνα" descr="ÎÏÎ¿ÏÎ­Î»ÎµÏÎ¼Î± ÎµÎ¹ÎºÏÎ½Î±Ï Î³Î¹Î± ÎµÎ¸Î½Î¿ÏÎ·Î¼Î¿ ÏÏÎ¿ÏÏÎ³ÎµÎ¹Î¿ Î¿Î¹ÎºÎ¿Î½Î¿Î¼Î¹ÎºÏÎ½"/>
          <p:cNvPicPr>
            <a:picLocks noChangeAspect="1" noChangeArrowheads="1"/>
          </p:cNvPicPr>
          <p:nvPr/>
        </p:nvPicPr>
        <p:blipFill>
          <a:blip r:embed="rId3" cstate="print"/>
          <a:srcRect/>
          <a:stretch>
            <a:fillRect/>
          </a:stretch>
        </p:blipFill>
        <p:spPr bwMode="auto">
          <a:xfrm>
            <a:off x="152400" y="266700"/>
            <a:ext cx="1104900" cy="1046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reeform 6"/>
          <p:cNvSpPr>
            <a:spLocks/>
          </p:cNvSpPr>
          <p:nvPr/>
        </p:nvSpPr>
        <p:spPr bwMode="auto">
          <a:xfrm>
            <a:off x="0" y="9029700"/>
            <a:ext cx="18288000" cy="1257300"/>
          </a:xfrm>
          <a:custGeom>
            <a:avLst/>
            <a:gdLst>
              <a:gd name="T0" fmla="*/ 550549 w 20553161"/>
              <a:gd name="T1" fmla="*/ 0 h 5469980"/>
              <a:gd name="T2" fmla="*/ 0 w 20553161"/>
              <a:gd name="T3" fmla="*/ 0 h 5469980"/>
              <a:gd name="T4" fmla="*/ 0 w 20553161"/>
              <a:gd name="T5" fmla="*/ 0 h 5469980"/>
              <a:gd name="T6" fmla="*/ 550549 w 20553161"/>
              <a:gd name="T7" fmla="*/ 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n-US"/>
          </a:p>
        </p:txBody>
      </p:sp>
      <p:sp>
        <p:nvSpPr>
          <p:cNvPr id="21507"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…πιο ισχυρής από τις αρχικές εκτιμήσεις…</a:t>
            </a:r>
            <a:endParaRPr lang="en-US" altLang="en-US" sz="3800" b="1">
              <a:solidFill>
                <a:srgbClr val="002060"/>
              </a:solidFill>
              <a:latin typeface="Calibri" pitchFamily="34" charset="0"/>
            </a:endParaRPr>
          </a:p>
        </p:txBody>
      </p:sp>
      <p:cxnSp>
        <p:nvCxnSpPr>
          <p:cNvPr id="26" name="Straight Connector 25">
            <a:extLst>
              <a:ext uri="{FF2B5EF4-FFF2-40B4-BE49-F238E27FC236}"/>
            </a:extLst>
          </p:cNvPr>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1509"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52400" y="266700"/>
            <a:ext cx="1104900" cy="1046163"/>
          </a:xfrm>
          <a:prstGeom prst="rect">
            <a:avLst/>
          </a:prstGeom>
          <a:noFill/>
          <a:ln w="9525">
            <a:noFill/>
            <a:miter lim="800000"/>
            <a:headEnd/>
            <a:tailEnd/>
          </a:ln>
        </p:spPr>
      </p:pic>
      <p:graphicFrame>
        <p:nvGraphicFramePr>
          <p:cNvPr id="8" name="Πίνακας 2">
            <a:extLst>
              <a:ext uri="{FF2B5EF4-FFF2-40B4-BE49-F238E27FC236}"/>
            </a:extLst>
          </p:cNvPr>
          <p:cNvGraphicFramePr>
            <a:graphicFrameLocks noGrp="1"/>
          </p:cNvGraphicFramePr>
          <p:nvPr/>
        </p:nvGraphicFramePr>
        <p:xfrm>
          <a:off x="1447800" y="2171700"/>
          <a:ext cx="15087600" cy="4427801"/>
        </p:xfrm>
        <a:graphic>
          <a:graphicData uri="http://schemas.openxmlformats.org/drawingml/2006/table">
            <a:tbl>
              <a:tblPr/>
              <a:tblGrid>
                <a:gridCol w="11034214">
                  <a:extLst>
                    <a:ext uri="{9D8B030D-6E8A-4147-A177-3AD203B41FA5}"/>
                  </a:extLst>
                </a:gridCol>
                <a:gridCol w="4053386">
                  <a:extLst>
                    <a:ext uri="{9D8B030D-6E8A-4147-A177-3AD203B41FA5}"/>
                  </a:extLst>
                </a:gridCol>
              </a:tblGrid>
              <a:tr h="632714">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3000" b="1" i="0" u="none" strike="noStrike" cap="none" normalizeH="0" baseline="0" dirty="0">
                          <a:ln>
                            <a:noFill/>
                          </a:ln>
                          <a:solidFill>
                            <a:srgbClr val="FFFFFF"/>
                          </a:solidFill>
                          <a:effectLst/>
                          <a:latin typeface="Calibri" panose="020F0502020204030204" pitchFamily="34" charset="0"/>
                          <a:cs typeface="Arial" panose="020B0604020202020204" pitchFamily="34" charset="0"/>
                        </a:rPr>
                        <a:t>ΑΕΠ 2021</a:t>
                      </a:r>
                      <a:endParaRPr kumimoji="0" lang="el-GR" altLang="en-US" sz="3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48DD4"/>
                    </a:solidFill>
                  </a:tcPr>
                </a:tc>
                <a:tc hMerge="1">
                  <a:txBody>
                    <a:bodyPr/>
                    <a:lstStyle/>
                    <a:p>
                      <a:endParaRPr lang="en-US"/>
                    </a:p>
                  </a:txBody>
                  <a:tcPr/>
                </a:tc>
                <a:extLst>
                  <a:ext uri="{0D108BD9-81ED-4DB2-BD59-A6C34878D82A}"/>
                </a:extLst>
              </a:tr>
              <a:tr h="40783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Υπουργείο Οικονομικών (ΜΠΔΣ</a:t>
                      </a:r>
                      <a:r>
                        <a:rPr kumimoji="0" lang="en-US" altLang="en-US" sz="2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 2022-2025</a:t>
                      </a:r>
                      <a:r>
                        <a:rPr kumimoji="0" lang="el-GR" altLang="en-US" sz="2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a:t>
                      </a:r>
                      <a:endPar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2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3</a:t>
                      </a:r>
                      <a:r>
                        <a:rPr kumimoji="0" lang="el-GR" altLang="en-US" sz="2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a:t>
                      </a:r>
                      <a:r>
                        <a:rPr kumimoji="0" lang="en-GB" altLang="en-US" sz="2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6%</a:t>
                      </a:r>
                      <a:endParaRPr kumimoji="0" lang="el-GR" altLang="en-US" sz="2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extLst>
              </a:tr>
              <a:tr h="372891">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l-GR" altLang="en-US" sz="2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l-GR" altLang="en-US" sz="2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366238">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200" b="0" i="0" u="none" strike="noStrike" kern="1200" cap="none" normalizeH="0" baseline="0" dirty="0">
                          <a:ln>
                            <a:noFill/>
                          </a:ln>
                          <a:solidFill>
                            <a:srgbClr val="000000"/>
                          </a:solidFill>
                          <a:effectLst/>
                          <a:latin typeface="Calibri" panose="020F0502020204030204" pitchFamily="34" charset="0"/>
                          <a:ea typeface="+mn-ea"/>
                          <a:cs typeface="Arial" panose="020B0604020202020204" pitchFamily="34" charset="0"/>
                        </a:rPr>
                        <a:t> </a:t>
                      </a:r>
                      <a:r>
                        <a:rPr kumimoji="0" lang="el-GR" altLang="en-US" sz="2200" b="1" i="0" u="none" strike="noStrike" kern="1200" cap="none" normalizeH="0" baseline="0" dirty="0" err="1">
                          <a:ln>
                            <a:noFill/>
                          </a:ln>
                          <a:solidFill>
                            <a:srgbClr val="000000"/>
                          </a:solidFill>
                          <a:effectLst/>
                          <a:latin typeface="Calibri" panose="020F0502020204030204" pitchFamily="34" charset="0"/>
                          <a:ea typeface="+mn-ea"/>
                          <a:cs typeface="Arial" panose="020B0604020202020204" pitchFamily="34" charset="0"/>
                        </a:rPr>
                        <a:t>Επικαιροποιημένες</a:t>
                      </a:r>
                      <a:r>
                        <a:rPr kumimoji="0" lang="el-GR" altLang="en-US" sz="2200" b="1" i="0" u="none" strike="noStrike" kern="1200" cap="none" normalizeH="0" baseline="0" dirty="0">
                          <a:ln>
                            <a:noFill/>
                          </a:ln>
                          <a:solidFill>
                            <a:srgbClr val="000000"/>
                          </a:solidFill>
                          <a:effectLst/>
                          <a:latin typeface="Calibri" panose="020F0502020204030204" pitchFamily="34" charset="0"/>
                          <a:ea typeface="+mn-ea"/>
                          <a:cs typeface="Arial" panose="020B0604020202020204" pitchFamily="34" charset="0"/>
                        </a:rPr>
                        <a:t> Προβλέψεις Φορέων (Ιούνιος 2021)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hMerge="1">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l-GR" altLang="en-US" sz="2200" b="1" i="0" u="none" strike="noStrike" kern="1200" cap="none" normalizeH="0" baseline="0" dirty="0">
                        <a:ln>
                          <a:noFill/>
                        </a:ln>
                        <a:solidFill>
                          <a:srgbClr val="000000"/>
                        </a:solidFill>
                        <a:effectLst/>
                        <a:latin typeface="Calibri" panose="020F0502020204030204" pitchFamily="34" charset="0"/>
                        <a:ea typeface="+mn-ea"/>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extLst>
              </a:tr>
              <a:tr h="52322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Τράπεζα Πειραιώς</a:t>
                      </a:r>
                      <a:endPar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2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6</a:t>
                      </a:r>
                      <a:r>
                        <a:rPr kumimoji="0" lang="el-GR" altLang="en-US" sz="2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a:t>
                      </a:r>
                      <a:r>
                        <a:rPr kumimoji="0" lang="en-GB" altLang="en-US" sz="2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3%</a:t>
                      </a:r>
                      <a:endParaRPr kumimoji="0" lang="el-GR" altLang="en-US" sz="2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extLst>
              </a:tr>
              <a:tr h="52322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2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Scope Ratings</a:t>
                      </a:r>
                      <a:endPar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2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6</a:t>
                      </a:r>
                      <a:r>
                        <a:rPr kumimoji="0" lang="el-GR" altLang="en-US" sz="2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a:t>
                      </a:r>
                      <a:r>
                        <a:rPr kumimoji="0" lang="en-GB" altLang="en-US" sz="2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5%</a:t>
                      </a:r>
                      <a:endParaRPr kumimoji="0" lang="el-GR" altLang="en-US" sz="2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extLst>
              </a:tr>
              <a:tr h="52322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Εθνική Τράπεζα</a:t>
                      </a:r>
                      <a:endPar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2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5</a:t>
                      </a:r>
                      <a:r>
                        <a:rPr kumimoji="0" lang="el-GR" altLang="en-US" sz="2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a:t>
                      </a:r>
                      <a:r>
                        <a:rPr kumimoji="0" lang="en-GB" altLang="en-US" sz="2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7%</a:t>
                      </a:r>
                      <a:endParaRPr kumimoji="0" lang="el-GR" altLang="en-US" sz="2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extLst>
              </a:tr>
              <a:tr h="52322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DBRS</a:t>
                      </a:r>
                      <a:endPar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2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5</a:t>
                      </a:r>
                      <a:r>
                        <a:rPr kumimoji="0" lang="el-GR" altLang="en-US" sz="2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a:t>
                      </a:r>
                      <a:r>
                        <a:rPr kumimoji="0" lang="en-GB" altLang="en-US" sz="2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0%</a:t>
                      </a:r>
                      <a:endParaRPr kumimoji="0" lang="el-GR" altLang="en-US" sz="2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extLst>
              </a:tr>
              <a:tr h="52322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Γραφείο Προϋπολογισμού του Κράτους στη Βουλή</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2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3</a:t>
                      </a:r>
                      <a:r>
                        <a:rPr kumimoji="0" lang="el-GR" altLang="en-US" sz="2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a:t>
                      </a:r>
                      <a:r>
                        <a:rPr kumimoji="0" lang="en-GB" altLang="en-US" sz="2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6% – 4</a:t>
                      </a:r>
                      <a:r>
                        <a:rPr kumimoji="0" lang="el-GR" altLang="en-US" sz="2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a:t>
                      </a:r>
                      <a:r>
                        <a:rPr kumimoji="0" lang="en-GB" altLang="en-US" sz="2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8%</a:t>
                      </a:r>
                      <a:endParaRPr kumimoji="0" lang="el-GR" altLang="en-US" sz="2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reeform 6"/>
          <p:cNvSpPr>
            <a:spLocks/>
          </p:cNvSpPr>
          <p:nvPr/>
        </p:nvSpPr>
        <p:spPr bwMode="auto">
          <a:xfrm>
            <a:off x="0" y="9029700"/>
            <a:ext cx="18288000" cy="1257300"/>
          </a:xfrm>
          <a:custGeom>
            <a:avLst/>
            <a:gdLst>
              <a:gd name="T0" fmla="*/ 489874 w 20553161"/>
              <a:gd name="T1" fmla="*/ 0 h 5469980"/>
              <a:gd name="T2" fmla="*/ 0 w 20553161"/>
              <a:gd name="T3" fmla="*/ 0 h 5469980"/>
              <a:gd name="T4" fmla="*/ 0 w 20553161"/>
              <a:gd name="T5" fmla="*/ 0 h 5469980"/>
              <a:gd name="T6" fmla="*/ 489874 w 20553161"/>
              <a:gd name="T7" fmla="*/ 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n-US"/>
          </a:p>
        </p:txBody>
      </p:sp>
      <p:sp>
        <p:nvSpPr>
          <p:cNvPr id="22531"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…καλύπτοντας ήδη σημαντικό τμήμα των απωλειών</a:t>
            </a:r>
            <a:r>
              <a:rPr lang="en-US" altLang="en-US" sz="3800" b="1">
                <a:solidFill>
                  <a:srgbClr val="002060"/>
                </a:solidFill>
                <a:latin typeface="Calibri" pitchFamily="34" charset="0"/>
              </a:rPr>
              <a:t> </a:t>
            </a:r>
            <a:r>
              <a:rPr lang="el-GR" altLang="en-US" sz="3800" b="1">
                <a:solidFill>
                  <a:srgbClr val="002060"/>
                </a:solidFill>
                <a:latin typeface="Calibri" pitchFamily="34" charset="0"/>
              </a:rPr>
              <a:t>της δεκαετίας…</a:t>
            </a:r>
            <a:endParaRPr lang="en-US" altLang="en-US" sz="3800" b="1">
              <a:solidFill>
                <a:srgbClr val="002060"/>
              </a:solidFill>
              <a:latin typeface="Calibri" pitchFamily="34" charset="0"/>
            </a:endParaRPr>
          </a:p>
        </p:txBody>
      </p:sp>
      <p:cxnSp>
        <p:nvCxnSpPr>
          <p:cNvPr id="26" name="Straight Connector 25">
            <a:extLst>
              <a:ext uri="{FF2B5EF4-FFF2-40B4-BE49-F238E27FC236}"/>
            </a:extLst>
          </p:cNvPr>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2533"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52400" y="266700"/>
            <a:ext cx="1104900" cy="1046163"/>
          </a:xfrm>
          <a:prstGeom prst="rect">
            <a:avLst/>
          </a:prstGeom>
          <a:noFill/>
          <a:ln w="9525">
            <a:noFill/>
            <a:miter lim="800000"/>
            <a:headEnd/>
            <a:tailEnd/>
          </a:ln>
        </p:spPr>
      </p:pic>
      <p:pic>
        <p:nvPicPr>
          <p:cNvPr id="22534" name="Picture 1"/>
          <p:cNvPicPr>
            <a:picLocks noChangeAspect="1" noChangeArrowheads="1"/>
          </p:cNvPicPr>
          <p:nvPr/>
        </p:nvPicPr>
        <p:blipFill>
          <a:blip r:embed="rId3" cstate="print"/>
          <a:srcRect/>
          <a:stretch>
            <a:fillRect/>
          </a:stretch>
        </p:blipFill>
        <p:spPr bwMode="auto">
          <a:xfrm>
            <a:off x="4267200" y="1409700"/>
            <a:ext cx="9501188" cy="7920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reeform 6"/>
          <p:cNvSpPr>
            <a:spLocks/>
          </p:cNvSpPr>
          <p:nvPr/>
        </p:nvSpPr>
        <p:spPr bwMode="auto">
          <a:xfrm>
            <a:off x="0" y="9029700"/>
            <a:ext cx="18288000" cy="1257300"/>
          </a:xfrm>
          <a:custGeom>
            <a:avLst/>
            <a:gdLst>
              <a:gd name="T0" fmla="*/ 878307 w 20553161"/>
              <a:gd name="T1" fmla="*/ 0 h 5469980"/>
              <a:gd name="T2" fmla="*/ 0 w 20553161"/>
              <a:gd name="T3" fmla="*/ 0 h 5469980"/>
              <a:gd name="T4" fmla="*/ 0 w 20553161"/>
              <a:gd name="T5" fmla="*/ 0 h 5469980"/>
              <a:gd name="T6" fmla="*/ 878307 w 20553161"/>
              <a:gd name="T7" fmla="*/ 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n-US"/>
          </a:p>
        </p:txBody>
      </p:sp>
      <p:sp>
        <p:nvSpPr>
          <p:cNvPr id="23555"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…όμως εξακολουθούν να υφίστανται κίνδυνοι</a:t>
            </a:r>
            <a:endParaRPr lang="en-US" altLang="en-US" sz="3800" b="1">
              <a:solidFill>
                <a:srgbClr val="002060"/>
              </a:solidFill>
              <a:latin typeface="Calibri" pitchFamily="34" charset="0"/>
            </a:endParaRPr>
          </a:p>
        </p:txBody>
      </p:sp>
      <p:cxnSp>
        <p:nvCxnSpPr>
          <p:cNvPr id="26" name="Straight Connector 25">
            <a:extLst>
              <a:ext uri="{FF2B5EF4-FFF2-40B4-BE49-F238E27FC236}"/>
            </a:extLst>
          </p:cNvPr>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1" name="Rectangle 8">
            <a:extLst>
              <a:ext uri="{FF2B5EF4-FFF2-40B4-BE49-F238E27FC236}"/>
            </a:extLst>
          </p:cNvPr>
          <p:cNvSpPr/>
          <p:nvPr/>
        </p:nvSpPr>
        <p:spPr>
          <a:xfrm>
            <a:off x="1524000" y="2400300"/>
            <a:ext cx="15240000" cy="3657600"/>
          </a:xfrm>
          <a:prstGeom prst="rect">
            <a:avLst/>
          </a:prstGeom>
          <a:solidFill>
            <a:schemeClr val="accent1">
              <a:lumMod val="40000"/>
              <a:lumOff val="60000"/>
            </a:schemeClr>
          </a:solidFill>
          <a:ln w="571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4500"/>
              </a:lnSpc>
              <a:buClr>
                <a:srgbClr val="FF0000"/>
              </a:buClr>
              <a:buFont typeface="Wingdings" pitchFamily="2" charset="2"/>
              <a:buChar char="§"/>
              <a:defRPr/>
            </a:pPr>
            <a:r>
              <a:rPr lang="el-GR" sz="3000" dirty="0">
                <a:solidFill>
                  <a:schemeClr val="tx2"/>
                </a:solidFill>
              </a:rPr>
              <a:t>   </a:t>
            </a:r>
            <a:r>
              <a:rPr lang="el-GR" sz="3000" dirty="0"/>
              <a:t>Αβεβαιότητα στο υγειονομικό πεδίο.   </a:t>
            </a:r>
          </a:p>
          <a:p>
            <a:pPr algn="just">
              <a:lnSpc>
                <a:spcPts val="4500"/>
              </a:lnSpc>
              <a:buClr>
                <a:srgbClr val="FF0000"/>
              </a:buClr>
              <a:buFont typeface="Wingdings" pitchFamily="2" charset="2"/>
              <a:buChar char="§"/>
              <a:defRPr/>
            </a:pPr>
            <a:r>
              <a:rPr lang="el-GR" sz="3000" dirty="0"/>
              <a:t>   Αβεβαιότητα στις τουριστικές εισπράξεις.</a:t>
            </a:r>
          </a:p>
          <a:p>
            <a:pPr algn="just">
              <a:lnSpc>
                <a:spcPts val="4500"/>
              </a:lnSpc>
              <a:buClr>
                <a:srgbClr val="FF0000"/>
              </a:buClr>
              <a:buFont typeface="Wingdings" pitchFamily="2" charset="2"/>
              <a:buChar char="§"/>
              <a:defRPr/>
            </a:pPr>
            <a:r>
              <a:rPr lang="el-GR" sz="3000" dirty="0"/>
              <a:t>   Υψηλή μεταβλητότητα στις εξωτερικές μακροοικονομικές εξελίξεις.</a:t>
            </a:r>
          </a:p>
          <a:p>
            <a:pPr algn="just">
              <a:lnSpc>
                <a:spcPts val="4500"/>
              </a:lnSpc>
              <a:buClr>
                <a:srgbClr val="FF0000"/>
              </a:buClr>
              <a:buFont typeface="Wingdings" pitchFamily="2" charset="2"/>
              <a:buChar char="§"/>
              <a:defRPr/>
            </a:pPr>
            <a:r>
              <a:rPr lang="el-GR" sz="3000" dirty="0"/>
              <a:t>   Εξωτερικοί κίνδυνοι, συμμετρικές ευρωπαϊκές απειλές</a:t>
            </a:r>
            <a:r>
              <a:rPr lang="el-GR" sz="3000" dirty="0" smtClean="0"/>
              <a:t>.</a:t>
            </a:r>
            <a:endParaRPr lang="el-GR" sz="3000" dirty="0"/>
          </a:p>
          <a:p>
            <a:pPr algn="just">
              <a:lnSpc>
                <a:spcPts val="4500"/>
              </a:lnSpc>
              <a:buClr>
                <a:srgbClr val="FF0000"/>
              </a:buClr>
              <a:buFont typeface="Wingdings" pitchFamily="2" charset="2"/>
              <a:buChar char="§"/>
              <a:defRPr/>
            </a:pPr>
            <a:r>
              <a:rPr lang="el-GR" sz="3000" dirty="0"/>
              <a:t>   Ασυμμετρίες στην ανάκτηση των οικονομικών απωλειών μεταξύ κλάδων και επιχειρήσεων.   </a:t>
            </a:r>
          </a:p>
          <a:p>
            <a:pPr algn="just">
              <a:lnSpc>
                <a:spcPts val="4500"/>
              </a:lnSpc>
              <a:buClr>
                <a:srgbClr val="FF0000"/>
              </a:buClr>
              <a:buFont typeface="Wingdings" pitchFamily="2" charset="2"/>
              <a:buChar char="§"/>
              <a:defRPr/>
            </a:pPr>
            <a:r>
              <a:rPr lang="el-GR" sz="3000" dirty="0"/>
              <a:t>   Συσχέτιση σταδιακής απόσυρσης μέτρων στήριξης με τη βιωσιμότητα των επιχειρήσεων.</a:t>
            </a:r>
          </a:p>
        </p:txBody>
      </p:sp>
      <p:pic>
        <p:nvPicPr>
          <p:cNvPr id="23560"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52400" y="266700"/>
            <a:ext cx="1104900" cy="1046163"/>
          </a:xfrm>
          <a:prstGeom prst="rect">
            <a:avLst/>
          </a:prstGeom>
          <a:noFill/>
          <a:ln w="9525">
            <a:noFill/>
            <a:miter lim="800000"/>
            <a:headEnd/>
            <a:tailEnd/>
          </a:ln>
        </p:spPr>
      </p:pic>
      <p:sp>
        <p:nvSpPr>
          <p:cNvPr id="7" name="6 - TextBox">
            <a:extLst>
              <a:ext uri="{FF2B5EF4-FFF2-40B4-BE49-F238E27FC236}"/>
            </a:extLst>
          </p:cNvPr>
          <p:cNvSpPr txBox="1"/>
          <p:nvPr/>
        </p:nvSpPr>
        <p:spPr>
          <a:xfrm>
            <a:off x="7086600" y="6515100"/>
            <a:ext cx="9677400" cy="892552"/>
          </a:xfrm>
          <a:prstGeom prst="rect">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eaLnBrk="1" hangingPunct="1">
              <a:defRPr/>
            </a:pPr>
            <a:r>
              <a:rPr lang="el-GR" sz="2600" b="1" dirty="0">
                <a:solidFill>
                  <a:schemeClr val="bg1"/>
                </a:solidFill>
              </a:rPr>
              <a:t>Όλα αυτά απαιτούν σύνεση, προσοχή, υπευθυνότητα, σοβαρότητα, μεθοδικότητα και ρεαλισμό!</a:t>
            </a:r>
            <a:endParaRPr lang="en-US" sz="2600" b="1"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reeform 6"/>
          <p:cNvSpPr>
            <a:spLocks/>
          </p:cNvSpPr>
          <p:nvPr/>
        </p:nvSpPr>
        <p:spPr bwMode="auto">
          <a:xfrm>
            <a:off x="0" y="9029700"/>
            <a:ext cx="18288000" cy="1257300"/>
          </a:xfrm>
          <a:custGeom>
            <a:avLst/>
            <a:gdLst>
              <a:gd name="T0" fmla="*/ 1246762 w 20553161"/>
              <a:gd name="T1" fmla="*/ 0 h 5469980"/>
              <a:gd name="T2" fmla="*/ 0 w 20553161"/>
              <a:gd name="T3" fmla="*/ 0 h 5469980"/>
              <a:gd name="T4" fmla="*/ 0 w 20553161"/>
              <a:gd name="T5" fmla="*/ 0 h 5469980"/>
              <a:gd name="T6" fmla="*/ 1246762 w 20553161"/>
              <a:gd name="T7" fmla="*/ 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n-US"/>
          </a:p>
        </p:txBody>
      </p:sp>
      <p:pic>
        <p:nvPicPr>
          <p:cNvPr id="24579"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52400" y="266700"/>
            <a:ext cx="1104900" cy="1046163"/>
          </a:xfrm>
          <a:prstGeom prst="rect">
            <a:avLst/>
          </a:prstGeom>
          <a:noFill/>
          <a:ln w="9525">
            <a:noFill/>
            <a:miter lim="800000"/>
            <a:headEnd/>
            <a:tailEnd/>
          </a:ln>
        </p:spPr>
      </p:pic>
      <p:sp>
        <p:nvSpPr>
          <p:cNvPr id="6" name="TextBox 4">
            <a:extLst>
              <a:ext uri="{FF2B5EF4-FFF2-40B4-BE49-F238E27FC236}"/>
            </a:extLst>
          </p:cNvPr>
          <p:cNvSpPr txBox="1">
            <a:spLocks noChangeArrowheads="1"/>
          </p:cNvSpPr>
          <p:nvPr/>
        </p:nvSpPr>
        <p:spPr bwMode="auto">
          <a:xfrm>
            <a:off x="3581400" y="2857500"/>
            <a:ext cx="11125200" cy="1785104"/>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l-GR" altLang="el-GR" sz="5800" b="1" dirty="0">
                <a:solidFill>
                  <a:schemeClr val="bg1"/>
                </a:solidFill>
                <a:effectLst>
                  <a:outerShdw blurRad="38100" dist="38100" dir="2700000" algn="tl">
                    <a:srgbClr val="000000">
                      <a:alpha val="43137"/>
                    </a:srgbClr>
                  </a:outerShdw>
                </a:effectLst>
                <a:latin typeface="Calibri" panose="020F0502020204030204" pitchFamily="34" charset="0"/>
              </a:rPr>
              <a:t>Προοπτικές </a:t>
            </a:r>
          </a:p>
          <a:p>
            <a:pPr algn="ctr" eaLnBrk="1" hangingPunct="1">
              <a:defRPr/>
            </a:pPr>
            <a:r>
              <a:rPr lang="el-GR" altLang="el-GR" sz="5800" b="1" dirty="0">
                <a:solidFill>
                  <a:schemeClr val="bg1"/>
                </a:solidFill>
                <a:effectLst>
                  <a:outerShdw blurRad="38100" dist="38100" dir="2700000" algn="tl">
                    <a:srgbClr val="000000">
                      <a:alpha val="43137"/>
                    </a:srgbClr>
                  </a:outerShdw>
                </a:effectLst>
                <a:latin typeface="Calibri" panose="020F0502020204030204" pitchFamily="34" charset="0"/>
              </a:rPr>
              <a:t>της Ελληνικής Οικονομίας</a:t>
            </a:r>
          </a:p>
        </p:txBody>
      </p:sp>
      <p:sp>
        <p:nvSpPr>
          <p:cNvPr id="7" name="TextBox 4">
            <a:extLst>
              <a:ext uri="{FF2B5EF4-FFF2-40B4-BE49-F238E27FC236}"/>
            </a:extLst>
          </p:cNvPr>
          <p:cNvSpPr txBox="1">
            <a:spLocks noChangeArrowheads="1"/>
          </p:cNvSpPr>
          <p:nvPr/>
        </p:nvSpPr>
        <p:spPr bwMode="auto">
          <a:xfrm>
            <a:off x="4267200" y="5143500"/>
            <a:ext cx="9906000" cy="1477328"/>
          </a:xfrm>
          <a:prstGeom prst="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l-GR" altLang="el-GR" sz="4800" b="1" dirty="0">
                <a:solidFill>
                  <a:schemeClr val="bg1"/>
                </a:solidFill>
                <a:latin typeface="Calibri" panose="020F0502020204030204" pitchFamily="34" charset="0"/>
              </a:rPr>
              <a:t>Ενδείξεις </a:t>
            </a:r>
          </a:p>
          <a:p>
            <a:pPr algn="ctr" eaLnBrk="1" hangingPunct="1">
              <a:defRPr/>
            </a:pPr>
            <a:r>
              <a:rPr lang="el-GR" altLang="el-GR" sz="4800" b="1" dirty="0">
                <a:solidFill>
                  <a:schemeClr val="bg1"/>
                </a:solidFill>
                <a:latin typeface="Calibri" panose="020F0502020204030204" pitchFamily="34" charset="0"/>
              </a:rPr>
              <a:t>Υψηλής και Διατηρήσιμης Ανάπτυξης</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reeform 6"/>
          <p:cNvSpPr>
            <a:spLocks/>
          </p:cNvSpPr>
          <p:nvPr/>
        </p:nvSpPr>
        <p:spPr bwMode="auto">
          <a:xfrm>
            <a:off x="0" y="9029700"/>
            <a:ext cx="18288000" cy="1257300"/>
          </a:xfrm>
          <a:custGeom>
            <a:avLst/>
            <a:gdLst>
              <a:gd name="T0" fmla="*/ 781509 w 20553161"/>
              <a:gd name="T1" fmla="*/ 0 h 5469980"/>
              <a:gd name="T2" fmla="*/ 0 w 20553161"/>
              <a:gd name="T3" fmla="*/ 0 h 5469980"/>
              <a:gd name="T4" fmla="*/ 0 w 20553161"/>
              <a:gd name="T5" fmla="*/ 0 h 5469980"/>
              <a:gd name="T6" fmla="*/ 781509 w 20553161"/>
              <a:gd name="T7" fmla="*/ 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n-US"/>
          </a:p>
        </p:txBody>
      </p:sp>
      <p:sp>
        <p:nvSpPr>
          <p:cNvPr id="25603"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1. Η στήριξη της οικονομίας συνεχίζεται, με στοχευμένα μέτρα</a:t>
            </a:r>
            <a:endParaRPr lang="en-US" altLang="en-US" sz="3800" b="1">
              <a:solidFill>
                <a:srgbClr val="002060"/>
              </a:solidFill>
              <a:latin typeface="Calibri" pitchFamily="34" charset="0"/>
            </a:endParaRPr>
          </a:p>
        </p:txBody>
      </p:sp>
      <p:cxnSp>
        <p:nvCxnSpPr>
          <p:cNvPr id="26" name="Straight Connector 25">
            <a:extLst>
              <a:ext uri="{FF2B5EF4-FFF2-40B4-BE49-F238E27FC236}"/>
            </a:extLst>
          </p:cNvPr>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1" name="Rectangle 8">
            <a:extLst>
              <a:ext uri="{FF2B5EF4-FFF2-40B4-BE49-F238E27FC236}"/>
            </a:extLst>
          </p:cNvPr>
          <p:cNvSpPr/>
          <p:nvPr/>
        </p:nvSpPr>
        <p:spPr>
          <a:xfrm>
            <a:off x="1524000" y="2019300"/>
            <a:ext cx="15240000" cy="6400800"/>
          </a:xfrm>
          <a:prstGeom prst="rect">
            <a:avLst/>
          </a:prstGeom>
          <a:solidFill>
            <a:schemeClr val="accent1">
              <a:lumMod val="40000"/>
              <a:lumOff val="60000"/>
            </a:schemeClr>
          </a:solidFill>
          <a:ln w="571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4500"/>
              </a:lnSpc>
              <a:spcBef>
                <a:spcPts val="0"/>
              </a:spcBef>
              <a:spcAft>
                <a:spcPts val="0"/>
              </a:spcAft>
              <a:buClr>
                <a:srgbClr val="FF0000"/>
              </a:buClr>
              <a:buFont typeface="Wingdings" pitchFamily="2" charset="2"/>
              <a:buChar char="§"/>
              <a:defRPr/>
            </a:pPr>
            <a:r>
              <a:rPr lang="el-GR" sz="3000" dirty="0">
                <a:solidFill>
                  <a:schemeClr val="tx2"/>
                </a:solidFill>
              </a:rPr>
              <a:t>   </a:t>
            </a:r>
            <a:r>
              <a:rPr lang="el-GR" sz="3000" dirty="0"/>
              <a:t>Το Πρόγραμμα «ΓΕΦΥΡΑ» για την επιδότηση δόσεων δανείων νοικοκυριών και επιχειρήσεων.</a:t>
            </a:r>
          </a:p>
          <a:p>
            <a:pPr algn="just">
              <a:lnSpc>
                <a:spcPts val="4500"/>
              </a:lnSpc>
              <a:spcBef>
                <a:spcPts val="0"/>
              </a:spcBef>
              <a:spcAft>
                <a:spcPts val="0"/>
              </a:spcAft>
              <a:buClr>
                <a:srgbClr val="FF0000"/>
              </a:buClr>
              <a:buFont typeface="Wingdings" pitchFamily="2" charset="2"/>
              <a:buChar char="§"/>
              <a:defRPr/>
            </a:pPr>
            <a:r>
              <a:rPr lang="el-GR" sz="3000" dirty="0"/>
              <a:t>   Η επιδότηση μέρους των παγίων δαπανών επιχειρήσεων.</a:t>
            </a:r>
          </a:p>
          <a:p>
            <a:pPr algn="just">
              <a:lnSpc>
                <a:spcPts val="4500"/>
              </a:lnSpc>
              <a:spcBef>
                <a:spcPts val="0"/>
              </a:spcBef>
              <a:spcAft>
                <a:spcPts val="0"/>
              </a:spcAft>
              <a:buClr>
                <a:srgbClr val="FF0000"/>
              </a:buClr>
              <a:buFont typeface="Wingdings" pitchFamily="2" charset="2"/>
              <a:buChar char="§"/>
              <a:defRPr/>
            </a:pPr>
            <a:r>
              <a:rPr lang="el-GR" sz="3000" dirty="0"/>
              <a:t>   Η μη επιστρεπτέα επιχορήγηση σε μικρές επιχειρήσεις μέσω των Οργανισμών Τοπικής Αυτοδιοίκησης.</a:t>
            </a:r>
          </a:p>
          <a:p>
            <a:pPr algn="just">
              <a:lnSpc>
                <a:spcPts val="4500"/>
              </a:lnSpc>
              <a:spcBef>
                <a:spcPts val="0"/>
              </a:spcBef>
              <a:spcAft>
                <a:spcPts val="0"/>
              </a:spcAft>
              <a:buClr>
                <a:srgbClr val="FF0000"/>
              </a:buClr>
              <a:buFont typeface="Wingdings" pitchFamily="2" charset="2"/>
              <a:buChar char="§"/>
              <a:defRPr/>
            </a:pPr>
            <a:r>
              <a:rPr lang="el-GR" sz="3000" dirty="0"/>
              <a:t>   Η υλοποίηση στοχευμένων προγραμμάτων στήριξης κλάδων της οικονομίας μέσω του ΕΣΠΑ.</a:t>
            </a:r>
          </a:p>
          <a:p>
            <a:pPr algn="just">
              <a:lnSpc>
                <a:spcPts val="4500"/>
              </a:lnSpc>
              <a:spcBef>
                <a:spcPts val="0"/>
              </a:spcBef>
              <a:spcAft>
                <a:spcPts val="0"/>
              </a:spcAft>
              <a:buClr>
                <a:srgbClr val="FF0000"/>
              </a:buClr>
              <a:buFont typeface="Wingdings" pitchFamily="2" charset="2"/>
              <a:buChar char="§"/>
              <a:defRPr/>
            </a:pPr>
            <a:r>
              <a:rPr lang="el-GR" sz="3000" dirty="0"/>
              <a:t>   Το νέο εγγυοδοτικό πρόγραμμα μέσω των τραπεζών για πολύ μικρές επιχειρήσεις.</a:t>
            </a:r>
          </a:p>
          <a:p>
            <a:pPr algn="just">
              <a:lnSpc>
                <a:spcPts val="4500"/>
              </a:lnSpc>
              <a:spcBef>
                <a:spcPts val="0"/>
              </a:spcBef>
              <a:spcAft>
                <a:spcPts val="0"/>
              </a:spcAft>
              <a:buClr>
                <a:srgbClr val="FF0000"/>
              </a:buClr>
              <a:buFont typeface="Wingdings" pitchFamily="2" charset="2"/>
              <a:buChar char="§"/>
              <a:defRPr/>
            </a:pPr>
            <a:r>
              <a:rPr lang="el-GR" sz="3000" dirty="0"/>
              <a:t>   Η επέκταση του μέτρου της μείωσης του ενοικίου και των αποζημιώσεων ειδικού σκοπού για εργαζομένους, καθώς και η επέκταση του προγράμματος ΣΥΝ-ΕΡΓΑΣΙΑ.</a:t>
            </a:r>
          </a:p>
          <a:p>
            <a:pPr algn="just">
              <a:lnSpc>
                <a:spcPts val="4500"/>
              </a:lnSpc>
              <a:spcBef>
                <a:spcPts val="0"/>
              </a:spcBef>
              <a:spcAft>
                <a:spcPts val="0"/>
              </a:spcAft>
              <a:buClr>
                <a:srgbClr val="FF0000"/>
              </a:buClr>
              <a:buFont typeface="Wingdings" pitchFamily="2" charset="2"/>
              <a:buChar char="§"/>
              <a:defRPr/>
            </a:pPr>
            <a:r>
              <a:rPr lang="el-GR" sz="3000" dirty="0"/>
              <a:t>   Η κάλυψη των ασφαλιστικών εισφορών για τη δημιουργία νέων θέσεων εργασίας. </a:t>
            </a:r>
          </a:p>
          <a:p>
            <a:pPr algn="just">
              <a:lnSpc>
                <a:spcPts val="4500"/>
              </a:lnSpc>
              <a:spcBef>
                <a:spcPts val="0"/>
              </a:spcBef>
              <a:spcAft>
                <a:spcPts val="0"/>
              </a:spcAft>
              <a:buClr>
                <a:srgbClr val="FF0000"/>
              </a:buClr>
              <a:buFont typeface="Wingdings" pitchFamily="2" charset="2"/>
              <a:buChar char="§"/>
              <a:defRPr/>
            </a:pPr>
            <a:r>
              <a:rPr lang="el-GR" sz="3000" dirty="0"/>
              <a:t>   Τα προγράμματα κατάρτισης του Υπουργείου Εργασίας (με τον ΟΑΕΔ).</a:t>
            </a:r>
          </a:p>
          <a:p>
            <a:pPr algn="just">
              <a:lnSpc>
                <a:spcPts val="4500"/>
              </a:lnSpc>
              <a:spcBef>
                <a:spcPts val="0"/>
              </a:spcBef>
              <a:spcAft>
                <a:spcPts val="0"/>
              </a:spcAft>
              <a:buClr>
                <a:srgbClr val="FF0000"/>
              </a:buClr>
              <a:buFont typeface="Wingdings" pitchFamily="2" charset="2"/>
              <a:buChar char="§"/>
              <a:defRPr/>
            </a:pPr>
            <a:r>
              <a:rPr lang="el-GR" sz="3000" dirty="0"/>
              <a:t>   Οι ρυθμίσεις φορολογικών και ασφαλιστικών υποχρεώσεων. </a:t>
            </a:r>
          </a:p>
        </p:txBody>
      </p:sp>
      <p:pic>
        <p:nvPicPr>
          <p:cNvPr id="25608"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52400" y="266700"/>
            <a:ext cx="1104900" cy="1046163"/>
          </a:xfrm>
          <a:prstGeom prst="rect">
            <a:avLst/>
          </a:prstGeom>
          <a:noFill/>
          <a:ln w="9525">
            <a:noFill/>
            <a:miter lim="800000"/>
            <a:headEnd/>
            <a:tailEnd/>
          </a:ln>
        </p:spPr>
      </p:pic>
      <p:sp>
        <p:nvSpPr>
          <p:cNvPr id="8" name="Rectangle 7">
            <a:extLst>
              <a:ext uri="{FF2B5EF4-FFF2-40B4-BE49-F238E27FC236}"/>
            </a:extLst>
          </p:cNvPr>
          <p:cNvSpPr/>
          <p:nvPr/>
        </p:nvSpPr>
        <p:spPr>
          <a:xfrm>
            <a:off x="6019800" y="8572500"/>
            <a:ext cx="10744200" cy="8382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b="1" dirty="0"/>
              <a:t>Το δεύτερο εξάμηνο του έτους προβλέπεται η υλοποίηση μέτρων συνολικού ύψους 4,5 δισ. ευρώ</a:t>
            </a:r>
            <a:endParaRPr lang="el-GR"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reeform 6"/>
          <p:cNvSpPr>
            <a:spLocks/>
          </p:cNvSpPr>
          <p:nvPr/>
        </p:nvSpPr>
        <p:spPr bwMode="auto">
          <a:xfrm>
            <a:off x="0" y="9029700"/>
            <a:ext cx="18288000" cy="1257300"/>
          </a:xfrm>
          <a:custGeom>
            <a:avLst/>
            <a:gdLst>
              <a:gd name="T0" fmla="*/ 781509 w 20553161"/>
              <a:gd name="T1" fmla="*/ 0 h 5469980"/>
              <a:gd name="T2" fmla="*/ 0 w 20553161"/>
              <a:gd name="T3" fmla="*/ 0 h 5469980"/>
              <a:gd name="T4" fmla="*/ 0 w 20553161"/>
              <a:gd name="T5" fmla="*/ 0 h 5469980"/>
              <a:gd name="T6" fmla="*/ 781509 w 20553161"/>
              <a:gd name="T7" fmla="*/ 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n-US"/>
          </a:p>
        </p:txBody>
      </p:sp>
      <p:sp>
        <p:nvSpPr>
          <p:cNvPr id="26627"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2α. Φόροι και ασφαλιστικές εισφορές μειώνονται, με μόνιμο τρόπο…</a:t>
            </a:r>
            <a:endParaRPr lang="en-US" altLang="en-US" sz="3800" b="1">
              <a:solidFill>
                <a:srgbClr val="002060"/>
              </a:solidFill>
              <a:latin typeface="Calibri" pitchFamily="34" charset="0"/>
            </a:endParaRPr>
          </a:p>
        </p:txBody>
      </p:sp>
      <p:cxnSp>
        <p:nvCxnSpPr>
          <p:cNvPr id="26" name="Straight Connector 25">
            <a:extLst>
              <a:ext uri="{FF2B5EF4-FFF2-40B4-BE49-F238E27FC236}"/>
            </a:extLst>
          </p:cNvPr>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1" name="Rectangle 8">
            <a:extLst>
              <a:ext uri="{FF2B5EF4-FFF2-40B4-BE49-F238E27FC236}"/>
            </a:extLst>
          </p:cNvPr>
          <p:cNvSpPr/>
          <p:nvPr/>
        </p:nvSpPr>
        <p:spPr>
          <a:xfrm>
            <a:off x="1524000" y="2476500"/>
            <a:ext cx="15240000" cy="7543800"/>
          </a:xfrm>
          <a:prstGeom prst="rect">
            <a:avLst/>
          </a:prstGeom>
          <a:solidFill>
            <a:schemeClr val="accent1">
              <a:lumMod val="40000"/>
              <a:lumOff val="60000"/>
            </a:schemeClr>
          </a:solidFill>
          <a:ln w="571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4500"/>
              </a:lnSpc>
              <a:spcBef>
                <a:spcPts val="0"/>
              </a:spcBef>
              <a:spcAft>
                <a:spcPts val="0"/>
              </a:spcAft>
              <a:buClr>
                <a:srgbClr val="FF0000"/>
              </a:buClr>
              <a:buSzPct val="110000"/>
              <a:buFont typeface="Wingdings" pitchFamily="2" charset="2"/>
              <a:buChar char="§"/>
              <a:defRPr/>
            </a:pPr>
            <a:r>
              <a:rPr lang="el-GR" sz="2800" dirty="0">
                <a:solidFill>
                  <a:schemeClr val="tx2"/>
                </a:solidFill>
              </a:rPr>
              <a:t>   </a:t>
            </a:r>
            <a:r>
              <a:rPr lang="el-GR" sz="3000" dirty="0"/>
              <a:t>Μείωση του ΕΝΦΙΑ – </a:t>
            </a:r>
            <a:r>
              <a:rPr lang="el-GR" sz="3000" dirty="0" err="1"/>
              <a:t>μεσοσταθμικά</a:t>
            </a:r>
            <a:r>
              <a:rPr lang="el-GR" sz="3000" dirty="0"/>
              <a:t> – κατά 22%.</a:t>
            </a:r>
          </a:p>
          <a:p>
            <a:pPr algn="just">
              <a:lnSpc>
                <a:spcPts val="4500"/>
              </a:lnSpc>
              <a:spcBef>
                <a:spcPts val="0"/>
              </a:spcBef>
              <a:spcAft>
                <a:spcPts val="0"/>
              </a:spcAft>
              <a:buClr>
                <a:srgbClr val="FF0000"/>
              </a:buClr>
              <a:buSzPct val="110000"/>
              <a:buFont typeface="Wingdings" pitchFamily="2" charset="2"/>
              <a:buChar char="§"/>
              <a:defRPr/>
            </a:pPr>
            <a:r>
              <a:rPr lang="el-GR" sz="3000" dirty="0"/>
              <a:t>   Μείωση του εισαγωγικού φορολογικού συντελεστή στα φυσικά πρόσωπα (από το 22% στο 9%) - αύξηση του αφορολόγητου για κάθε παιδί.</a:t>
            </a:r>
          </a:p>
          <a:p>
            <a:pPr algn="just">
              <a:lnSpc>
                <a:spcPts val="4500"/>
              </a:lnSpc>
              <a:spcBef>
                <a:spcPts val="0"/>
              </a:spcBef>
              <a:spcAft>
                <a:spcPts val="0"/>
              </a:spcAft>
              <a:buClr>
                <a:srgbClr val="FF0000"/>
              </a:buClr>
              <a:buSzPct val="110000"/>
              <a:buFont typeface="Wingdings" pitchFamily="2" charset="2"/>
              <a:buChar char="§"/>
              <a:defRPr/>
            </a:pPr>
            <a:r>
              <a:rPr lang="el-GR" sz="3000" dirty="0"/>
              <a:t>   Μείωση του φορολογικού συντελεστή κερδών για όλες τις επιχειρήσεις (από το 28% στο 22%).</a:t>
            </a:r>
          </a:p>
          <a:p>
            <a:pPr algn="just">
              <a:lnSpc>
                <a:spcPts val="4500"/>
              </a:lnSpc>
              <a:spcBef>
                <a:spcPts val="0"/>
              </a:spcBef>
              <a:spcAft>
                <a:spcPts val="0"/>
              </a:spcAft>
              <a:buClr>
                <a:srgbClr val="FF0000"/>
              </a:buClr>
              <a:buSzPct val="110000"/>
              <a:buFont typeface="Wingdings" pitchFamily="2" charset="2"/>
              <a:buChar char="§"/>
              <a:defRPr/>
            </a:pPr>
            <a:r>
              <a:rPr lang="el-GR" sz="3000" dirty="0"/>
              <a:t>   Μείωση του φορολογικού συντελεστή για τα μερίσματα (από το 10% στο 5%).</a:t>
            </a:r>
          </a:p>
          <a:p>
            <a:pPr algn="just">
              <a:lnSpc>
                <a:spcPts val="4500"/>
              </a:lnSpc>
              <a:spcBef>
                <a:spcPts val="0"/>
              </a:spcBef>
              <a:spcAft>
                <a:spcPts val="0"/>
              </a:spcAft>
              <a:buClr>
                <a:srgbClr val="FF0000"/>
              </a:buClr>
              <a:buSzPct val="110000"/>
              <a:buFont typeface="Wingdings" pitchFamily="2" charset="2"/>
              <a:buChar char="§"/>
              <a:defRPr/>
            </a:pPr>
            <a:r>
              <a:rPr lang="el-GR" sz="3000" dirty="0"/>
              <a:t>   Μείωση της προκαταβολής φόρου για τα φυσικά πρόσωπα που ασκούν επιχειρηματική δραστηριότητα (από το 100% στο 55%).</a:t>
            </a:r>
          </a:p>
          <a:p>
            <a:pPr algn="just">
              <a:lnSpc>
                <a:spcPts val="4500"/>
              </a:lnSpc>
              <a:spcBef>
                <a:spcPts val="0"/>
              </a:spcBef>
              <a:spcAft>
                <a:spcPts val="0"/>
              </a:spcAft>
              <a:buClr>
                <a:srgbClr val="FF0000"/>
              </a:buClr>
              <a:buSzPct val="110000"/>
              <a:buFont typeface="Wingdings" pitchFamily="2" charset="2"/>
              <a:buChar char="§"/>
              <a:defRPr/>
            </a:pPr>
            <a:r>
              <a:rPr lang="el-GR" sz="3000" dirty="0"/>
              <a:t>   Μείωση της προκαταβολής φόρου για τα νομικά πρόσωπα (από το 100% στο 80%).</a:t>
            </a:r>
          </a:p>
          <a:p>
            <a:pPr algn="just">
              <a:lnSpc>
                <a:spcPts val="4500"/>
              </a:lnSpc>
              <a:spcBef>
                <a:spcPts val="0"/>
              </a:spcBef>
              <a:spcAft>
                <a:spcPts val="0"/>
              </a:spcAft>
              <a:buClr>
                <a:srgbClr val="FF0000"/>
              </a:buClr>
              <a:buSzPct val="110000"/>
              <a:buFont typeface="Wingdings" pitchFamily="2" charset="2"/>
              <a:buChar char="§"/>
              <a:defRPr/>
            </a:pPr>
            <a:r>
              <a:rPr lang="el-GR" sz="3000" dirty="0"/>
              <a:t>   Μείωση των ασφαλιστικών εισφορών (κατά 1%).</a:t>
            </a:r>
          </a:p>
          <a:p>
            <a:pPr algn="just">
              <a:lnSpc>
                <a:spcPts val="4500"/>
              </a:lnSpc>
              <a:spcBef>
                <a:spcPts val="0"/>
              </a:spcBef>
              <a:spcAft>
                <a:spcPts val="0"/>
              </a:spcAft>
              <a:buClr>
                <a:srgbClr val="FF0000"/>
              </a:buClr>
              <a:buSzPct val="110000"/>
              <a:buFont typeface="Wingdings" pitchFamily="2" charset="2"/>
              <a:buChar char="§"/>
              <a:defRPr/>
            </a:pPr>
            <a:r>
              <a:rPr lang="el-GR" sz="3000" dirty="0"/>
              <a:t>   Χαμηλός φορολογικός συντελεστής για όλα τα αγροτικά σχήματα (10%).</a:t>
            </a:r>
          </a:p>
          <a:p>
            <a:pPr algn="just">
              <a:lnSpc>
                <a:spcPts val="4500"/>
              </a:lnSpc>
              <a:spcBef>
                <a:spcPts val="0"/>
              </a:spcBef>
              <a:spcAft>
                <a:spcPts val="0"/>
              </a:spcAft>
              <a:buClr>
                <a:srgbClr val="FF0000"/>
              </a:buClr>
              <a:buSzPct val="110000"/>
              <a:buFont typeface="Wingdings" pitchFamily="2" charset="2"/>
              <a:buChar char="§"/>
              <a:defRPr/>
            </a:pPr>
            <a:r>
              <a:rPr lang="el-GR" sz="3000" dirty="0"/>
              <a:t>   Μονιμοποίηση του μειωμένου - κατά 30% - ΦΠΑ σε 5 ελληνικά νησιά (Κως, Λέρος, Λέσβος, Σάμος και Χίος), όσο θα υπάρχουν δομές αιτούντων άσυλο σε αυτά.</a:t>
            </a:r>
            <a:endParaRPr lang="el-GR" sz="3000" dirty="0">
              <a:solidFill>
                <a:schemeClr val="tx2"/>
              </a:solidFill>
            </a:endParaRPr>
          </a:p>
        </p:txBody>
      </p:sp>
      <p:pic>
        <p:nvPicPr>
          <p:cNvPr id="26632"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52400" y="266700"/>
            <a:ext cx="1104900" cy="1046163"/>
          </a:xfrm>
          <a:prstGeom prst="rect">
            <a:avLst/>
          </a:prstGeom>
          <a:noFill/>
          <a:ln w="9525">
            <a:noFill/>
            <a:miter lim="800000"/>
            <a:headEnd/>
            <a:tailEnd/>
          </a:ln>
        </p:spPr>
      </p:pic>
      <p:sp>
        <p:nvSpPr>
          <p:cNvPr id="8" name="Rectangle 7">
            <a:extLst>
              <a:ext uri="{FF2B5EF4-FFF2-40B4-BE49-F238E27FC236}"/>
            </a:extLst>
          </p:cNvPr>
          <p:cNvSpPr/>
          <p:nvPr/>
        </p:nvSpPr>
        <p:spPr>
          <a:xfrm>
            <a:off x="3810000" y="1714500"/>
            <a:ext cx="10744200"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3000" b="1" dirty="0"/>
              <a:t>Μόνιμες μειώσεις φόρων σε 2 χρόνια, παρά την κρίση!</a:t>
            </a:r>
            <a:endParaRPr lang="el-GR" sz="3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6"/>
          <p:cNvSpPr>
            <a:spLocks/>
          </p:cNvSpPr>
          <p:nvPr/>
        </p:nvSpPr>
        <p:spPr bwMode="auto">
          <a:xfrm>
            <a:off x="0" y="9029700"/>
            <a:ext cx="18288000" cy="1257300"/>
          </a:xfrm>
          <a:custGeom>
            <a:avLst/>
            <a:gdLst>
              <a:gd name="T0" fmla="*/ 781509 w 20553161"/>
              <a:gd name="T1" fmla="*/ 0 h 5469980"/>
              <a:gd name="T2" fmla="*/ 0 w 20553161"/>
              <a:gd name="T3" fmla="*/ 0 h 5469980"/>
              <a:gd name="T4" fmla="*/ 0 w 20553161"/>
              <a:gd name="T5" fmla="*/ 0 h 5469980"/>
              <a:gd name="T6" fmla="*/ 781509 w 20553161"/>
              <a:gd name="T7" fmla="*/ 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n-US"/>
          </a:p>
        </p:txBody>
      </p:sp>
      <p:sp>
        <p:nvSpPr>
          <p:cNvPr id="27651"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2β. …και μη μόνιμο τρόπο</a:t>
            </a:r>
            <a:endParaRPr lang="en-US" altLang="en-US" sz="3800" b="1">
              <a:solidFill>
                <a:srgbClr val="002060"/>
              </a:solidFill>
              <a:latin typeface="Calibri" pitchFamily="34" charset="0"/>
            </a:endParaRPr>
          </a:p>
        </p:txBody>
      </p:sp>
      <p:cxnSp>
        <p:nvCxnSpPr>
          <p:cNvPr id="26" name="Straight Connector 25">
            <a:extLst>
              <a:ext uri="{FF2B5EF4-FFF2-40B4-BE49-F238E27FC236}"/>
            </a:extLst>
          </p:cNvPr>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1" name="Rectangle 8">
            <a:extLst>
              <a:ext uri="{FF2B5EF4-FFF2-40B4-BE49-F238E27FC236}"/>
            </a:extLst>
          </p:cNvPr>
          <p:cNvSpPr/>
          <p:nvPr/>
        </p:nvSpPr>
        <p:spPr>
          <a:xfrm>
            <a:off x="1524000" y="3162300"/>
            <a:ext cx="15240000" cy="4191000"/>
          </a:xfrm>
          <a:prstGeom prst="rect">
            <a:avLst/>
          </a:prstGeom>
          <a:solidFill>
            <a:schemeClr val="accent1">
              <a:lumMod val="40000"/>
              <a:lumOff val="60000"/>
            </a:schemeClr>
          </a:solidFill>
          <a:ln w="571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4500"/>
              </a:lnSpc>
              <a:buClr>
                <a:srgbClr val="FF0000"/>
              </a:buClr>
              <a:buSzPct val="110000"/>
              <a:buFont typeface="Wingdings" pitchFamily="2" charset="2"/>
              <a:buChar char="§"/>
              <a:defRPr/>
            </a:pPr>
            <a:r>
              <a:rPr lang="el-GR" sz="2500" dirty="0">
                <a:solidFill>
                  <a:schemeClr val="tx2"/>
                </a:solidFill>
              </a:rPr>
              <a:t>   </a:t>
            </a:r>
            <a:r>
              <a:rPr lang="el-GR" sz="3000" dirty="0"/>
              <a:t>Αναστολή καταβολής ειδικής εισφοράς αλληλεγγύης στον ιδιωτικό τομέα για το 2021 και το 2022.</a:t>
            </a:r>
          </a:p>
          <a:p>
            <a:pPr algn="just">
              <a:lnSpc>
                <a:spcPts val="4500"/>
              </a:lnSpc>
              <a:buClr>
                <a:srgbClr val="FF0000"/>
              </a:buClr>
              <a:buSzPct val="110000"/>
              <a:buFont typeface="Wingdings" pitchFamily="2" charset="2"/>
              <a:buChar char="§"/>
              <a:defRPr/>
            </a:pPr>
            <a:r>
              <a:rPr lang="el-GR" sz="3000" dirty="0"/>
              <a:t>   Επιπλέον μείωση – κατά 3 ποσοστιαίες μονάδες – των ασφαλιστικών εισφορών των μισθωτών του ιδιωτικού τομέα για το 2021 και το 2022.</a:t>
            </a:r>
          </a:p>
          <a:p>
            <a:pPr algn="just">
              <a:lnSpc>
                <a:spcPts val="4500"/>
              </a:lnSpc>
              <a:buClr>
                <a:srgbClr val="FF0000"/>
              </a:buClr>
              <a:buSzPct val="110000"/>
              <a:buFont typeface="Wingdings" pitchFamily="2" charset="2"/>
              <a:buChar char="§"/>
              <a:defRPr/>
            </a:pPr>
            <a:r>
              <a:rPr lang="el-GR" sz="3000" dirty="0"/>
              <a:t>   Μείωση του ΦΠΑ στις μεταφορές, στον καφέ και τα μη αλκοολούχα ποτά, στους κινηματογράφους και τις θεατρικές παραστάσεις (έως 30.09.2021).</a:t>
            </a:r>
          </a:p>
          <a:p>
            <a:pPr algn="just">
              <a:lnSpc>
                <a:spcPts val="4500"/>
              </a:lnSpc>
              <a:buClr>
                <a:srgbClr val="FF0000"/>
              </a:buClr>
              <a:buSzPct val="110000"/>
              <a:buFont typeface="Wingdings" pitchFamily="2" charset="2"/>
              <a:buChar char="§"/>
              <a:defRPr/>
            </a:pPr>
            <a:r>
              <a:rPr lang="el-GR" sz="3000" dirty="0"/>
              <a:t>   Μείωση του ΦΠΑ στο τουριστικό πακέτο (έως 31.12.2021).</a:t>
            </a:r>
          </a:p>
          <a:p>
            <a:pPr algn="just">
              <a:lnSpc>
                <a:spcPts val="4000"/>
              </a:lnSpc>
              <a:buClr>
                <a:schemeClr val="accent6">
                  <a:lumMod val="75000"/>
                </a:schemeClr>
              </a:buClr>
              <a:buSzPct val="110000"/>
              <a:defRPr/>
            </a:pPr>
            <a:endParaRPr lang="el-GR" sz="2500" dirty="0">
              <a:solidFill>
                <a:schemeClr val="tx2"/>
              </a:solidFill>
            </a:endParaRPr>
          </a:p>
        </p:txBody>
      </p:sp>
      <p:pic>
        <p:nvPicPr>
          <p:cNvPr id="27656"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52400" y="266700"/>
            <a:ext cx="1104900" cy="1046163"/>
          </a:xfrm>
          <a:prstGeom prst="rect">
            <a:avLst/>
          </a:prstGeom>
          <a:noFill/>
          <a:ln w="9525">
            <a:noFill/>
            <a:miter lim="800000"/>
            <a:headEnd/>
            <a:tailEnd/>
          </a:ln>
        </p:spPr>
      </p:pic>
      <p:sp>
        <p:nvSpPr>
          <p:cNvPr id="8" name="Rectangle 7">
            <a:extLst>
              <a:ext uri="{FF2B5EF4-FFF2-40B4-BE49-F238E27FC236}"/>
            </a:extLst>
          </p:cNvPr>
          <p:cNvSpPr/>
          <p:nvPr/>
        </p:nvSpPr>
        <p:spPr>
          <a:xfrm>
            <a:off x="1676400" y="2019300"/>
            <a:ext cx="14782800" cy="8382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3000" b="1" dirty="0">
                <a:effectLst>
                  <a:outerShdw blurRad="38100" dist="38100" dir="2700000" algn="tl">
                    <a:srgbClr val="000000">
                      <a:alpha val="43137"/>
                    </a:srgbClr>
                  </a:outerShdw>
                </a:effectLst>
              </a:rPr>
              <a:t>Μη-μόνιμες μειώσεις φόρων, με στόχο, ανάλογα με τον δημοσιονομικό χώρο, </a:t>
            </a:r>
          </a:p>
          <a:p>
            <a:pPr algn="ctr">
              <a:defRPr/>
            </a:pPr>
            <a:r>
              <a:rPr lang="el-GR" sz="3000" b="1" dirty="0">
                <a:effectLst>
                  <a:outerShdw blurRad="38100" dist="38100" dir="2700000" algn="tl">
                    <a:srgbClr val="000000">
                      <a:alpha val="43137"/>
                    </a:srgbClr>
                  </a:outerShdw>
                </a:effectLst>
              </a:rPr>
              <a:t>να μονιμοποιηθούν</a:t>
            </a:r>
            <a:endParaRPr lang="el-GR" sz="3000" dirty="0">
              <a:effectLst>
                <a:outerShdw blurRad="38100" dist="38100" dir="2700000" algn="tl">
                  <a:srgbClr val="000000">
                    <a:alpha val="43137"/>
                  </a:srgbClr>
                </a:outerShdw>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reeform 6"/>
          <p:cNvSpPr>
            <a:spLocks/>
          </p:cNvSpPr>
          <p:nvPr/>
        </p:nvSpPr>
        <p:spPr bwMode="auto">
          <a:xfrm>
            <a:off x="0" y="9029700"/>
            <a:ext cx="18288000" cy="1257300"/>
          </a:xfrm>
          <a:custGeom>
            <a:avLst/>
            <a:gdLst>
              <a:gd name="T0" fmla="*/ 781509 w 20553161"/>
              <a:gd name="T1" fmla="*/ 0 h 5469980"/>
              <a:gd name="T2" fmla="*/ 0 w 20553161"/>
              <a:gd name="T3" fmla="*/ 0 h 5469980"/>
              <a:gd name="T4" fmla="*/ 0 w 20553161"/>
              <a:gd name="T5" fmla="*/ 0 h 5469980"/>
              <a:gd name="T6" fmla="*/ 781509 w 20553161"/>
              <a:gd name="T7" fmla="*/ 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n-US"/>
          </a:p>
        </p:txBody>
      </p:sp>
      <p:sp>
        <p:nvSpPr>
          <p:cNvPr id="28675"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2γ. Χορηγούνται φορολογικά κίνητρα για επενδύσεις</a:t>
            </a:r>
            <a:endParaRPr lang="en-US" altLang="en-US" sz="3800" b="1">
              <a:solidFill>
                <a:srgbClr val="002060"/>
              </a:solidFill>
              <a:latin typeface="Calibri" pitchFamily="34" charset="0"/>
            </a:endParaRPr>
          </a:p>
        </p:txBody>
      </p:sp>
      <p:cxnSp>
        <p:nvCxnSpPr>
          <p:cNvPr id="26" name="Straight Connector 25">
            <a:extLst>
              <a:ext uri="{FF2B5EF4-FFF2-40B4-BE49-F238E27FC236}"/>
            </a:extLst>
          </p:cNvPr>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1" name="Rectangle 8">
            <a:extLst>
              <a:ext uri="{FF2B5EF4-FFF2-40B4-BE49-F238E27FC236}"/>
            </a:extLst>
          </p:cNvPr>
          <p:cNvSpPr/>
          <p:nvPr/>
        </p:nvSpPr>
        <p:spPr>
          <a:xfrm>
            <a:off x="1524000" y="1866900"/>
            <a:ext cx="15163800" cy="8077200"/>
          </a:xfrm>
          <a:prstGeom prst="rect">
            <a:avLst/>
          </a:prstGeom>
          <a:solidFill>
            <a:schemeClr val="accent1">
              <a:lumMod val="40000"/>
              <a:lumOff val="60000"/>
            </a:schemeClr>
          </a:solidFill>
          <a:ln w="571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4500"/>
              </a:lnSpc>
              <a:buClr>
                <a:srgbClr val="FF0000"/>
              </a:buClr>
              <a:buSzPct val="110000"/>
              <a:buFont typeface="Wingdings" pitchFamily="2" charset="2"/>
              <a:buChar char="§"/>
              <a:defRPr/>
            </a:pPr>
            <a:r>
              <a:rPr lang="el-GR" sz="2800" dirty="0"/>
              <a:t>   </a:t>
            </a:r>
            <a:r>
              <a:rPr lang="el-GR" sz="3000" dirty="0"/>
              <a:t>Μείωση, κατά 50%, του φορολογικού συντελεστή για τις νεοφυείς επιχειρήσεις, για τα 3 πρώτα έτη λειτουργίας τους.</a:t>
            </a:r>
          </a:p>
          <a:p>
            <a:pPr algn="just">
              <a:lnSpc>
                <a:spcPts val="4500"/>
              </a:lnSpc>
              <a:buClr>
                <a:srgbClr val="FF0000"/>
              </a:buClr>
              <a:buSzPct val="110000"/>
              <a:buFont typeface="Wingdings" pitchFamily="2" charset="2"/>
              <a:buChar char="§"/>
              <a:defRPr/>
            </a:pPr>
            <a:r>
              <a:rPr lang="el-GR" sz="3000" dirty="0"/>
              <a:t>   Θέσπιση έκπτωσης φόρου 40% για δαπάνες που αφορούν λήψη υπηρεσιών για ενεργειακή, λειτουργική και αισθητική αναβάθμιση κτιρίων.</a:t>
            </a:r>
          </a:p>
          <a:p>
            <a:pPr algn="just">
              <a:lnSpc>
                <a:spcPts val="4500"/>
              </a:lnSpc>
              <a:buClr>
                <a:srgbClr val="FF0000"/>
              </a:buClr>
              <a:buSzPct val="110000"/>
              <a:buFont typeface="Wingdings" pitchFamily="2" charset="2"/>
              <a:buChar char="§"/>
              <a:defRPr/>
            </a:pPr>
            <a:r>
              <a:rPr lang="el-GR" sz="3000" dirty="0"/>
              <a:t>   Αναστολή ΦΠΑ στις νέες οικοδομές και αναστολή του φόρου υπεραξίας ακινήτων για 3 έτη.</a:t>
            </a:r>
          </a:p>
          <a:p>
            <a:pPr algn="just">
              <a:lnSpc>
                <a:spcPts val="4500"/>
              </a:lnSpc>
              <a:buClr>
                <a:srgbClr val="FF0000"/>
              </a:buClr>
              <a:buSzPct val="110000"/>
              <a:buFont typeface="Wingdings" pitchFamily="2" charset="2"/>
              <a:buChar char="§"/>
              <a:defRPr/>
            </a:pPr>
            <a:r>
              <a:rPr lang="el-GR" sz="3000" dirty="0"/>
              <a:t>   Διαμόρφωση ειδικού καθεστώτος εναλλακτικής φορολόγησης του εισοδήματος που προκύπτει στην αλλοδαπή για τα φυσικά πρόσωπα που μεταφέρουν τη φορολογική κατοικία τους στην Ελλάδα (</a:t>
            </a:r>
            <a:r>
              <a:rPr lang="en-US" sz="3000" dirty="0"/>
              <a:t>Non</a:t>
            </a:r>
            <a:r>
              <a:rPr lang="el-GR" sz="3000" dirty="0"/>
              <a:t>-</a:t>
            </a:r>
            <a:r>
              <a:rPr lang="en-US" sz="3000" dirty="0"/>
              <a:t>Dom</a:t>
            </a:r>
            <a:r>
              <a:rPr lang="el-GR" sz="3000" dirty="0"/>
              <a:t>), τα οποία πραγματοποιούν σημαντικές επενδύσεις στη χώρα μας.</a:t>
            </a:r>
          </a:p>
          <a:p>
            <a:pPr algn="just">
              <a:lnSpc>
                <a:spcPts val="4500"/>
              </a:lnSpc>
              <a:buClr>
                <a:srgbClr val="FF0000"/>
              </a:buClr>
              <a:buSzPct val="110000"/>
              <a:buFont typeface="Wingdings" pitchFamily="2" charset="2"/>
              <a:buChar char="§"/>
              <a:defRPr/>
            </a:pPr>
            <a:r>
              <a:rPr lang="el-GR" sz="3000" dirty="0"/>
              <a:t>   Επέκταση της εναλλακτικής φορολόγησης εισοδήματος σε συνταξιούχους του εξωτερικού, οι οποίοι μεταφέρουν τη φορολογική κατοικία τους στην πατρίδα μας.</a:t>
            </a:r>
          </a:p>
          <a:p>
            <a:pPr algn="just">
              <a:lnSpc>
                <a:spcPts val="4500"/>
              </a:lnSpc>
              <a:buClr>
                <a:srgbClr val="FF0000"/>
              </a:buClr>
              <a:buSzPct val="110000"/>
              <a:buFont typeface="Wingdings" pitchFamily="2" charset="2"/>
              <a:buChar char="§"/>
              <a:defRPr/>
            </a:pPr>
            <a:r>
              <a:rPr lang="el-GR" sz="3000" dirty="0"/>
              <a:t>   Χορήγηση κινήτρων, μέσα από τον φόρο εισοδήματος και την ειδική εισφορά αλληλεγγύης, για την επιστροφή στη χώρα Ελλήνων που έφυγαν στα χρόνια της κρίσης.</a:t>
            </a:r>
          </a:p>
          <a:p>
            <a:pPr algn="just">
              <a:lnSpc>
                <a:spcPts val="4500"/>
              </a:lnSpc>
              <a:buClr>
                <a:srgbClr val="FF0000"/>
              </a:buClr>
              <a:buSzPct val="110000"/>
              <a:buFont typeface="Wingdings" pitchFamily="2" charset="2"/>
              <a:buChar char="§"/>
              <a:defRPr/>
            </a:pPr>
            <a:r>
              <a:rPr lang="el-GR" sz="3000" dirty="0"/>
              <a:t>   Θέσπιση κινήτρων για τη δημιουργία εταιρειών ειδικού σκοπού διαχείρισης οικογενειακής περιουσίας (</a:t>
            </a:r>
            <a:r>
              <a:rPr lang="en-US" sz="3000" dirty="0"/>
              <a:t>family offices</a:t>
            </a:r>
            <a:r>
              <a:rPr lang="el-GR" sz="3000" dirty="0"/>
              <a:t>).</a:t>
            </a:r>
          </a:p>
          <a:p>
            <a:pPr algn="just">
              <a:lnSpc>
                <a:spcPts val="4500"/>
              </a:lnSpc>
              <a:buClr>
                <a:srgbClr val="FF0000"/>
              </a:buClr>
              <a:buSzPct val="110000"/>
              <a:buFont typeface="Wingdings" pitchFamily="2" charset="2"/>
              <a:buChar char="§"/>
              <a:defRPr/>
            </a:pPr>
            <a:endParaRPr lang="el-GR" sz="2800" dirty="0"/>
          </a:p>
        </p:txBody>
      </p:sp>
      <p:pic>
        <p:nvPicPr>
          <p:cNvPr id="28680"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52400" y="266700"/>
            <a:ext cx="1104900" cy="104616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reeform 6"/>
          <p:cNvSpPr>
            <a:spLocks/>
          </p:cNvSpPr>
          <p:nvPr/>
        </p:nvSpPr>
        <p:spPr bwMode="auto">
          <a:xfrm>
            <a:off x="0" y="9029700"/>
            <a:ext cx="18288000" cy="1257300"/>
          </a:xfrm>
          <a:custGeom>
            <a:avLst/>
            <a:gdLst>
              <a:gd name="T0" fmla="*/ 781509 w 20553161"/>
              <a:gd name="T1" fmla="*/ 0 h 5469980"/>
              <a:gd name="T2" fmla="*/ 0 w 20553161"/>
              <a:gd name="T3" fmla="*/ 0 h 5469980"/>
              <a:gd name="T4" fmla="*/ 0 w 20553161"/>
              <a:gd name="T5" fmla="*/ 0 h 5469980"/>
              <a:gd name="T6" fmla="*/ 781509 w 20553161"/>
              <a:gd name="T7" fmla="*/ 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n-US"/>
          </a:p>
        </p:txBody>
      </p:sp>
      <p:sp>
        <p:nvSpPr>
          <p:cNvPr id="29699"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2δ. Υλοποιείται μία υπεύθυνη δημοσιονομική πολιτική</a:t>
            </a:r>
            <a:endParaRPr lang="en-US" altLang="en-US" sz="3800" b="1">
              <a:solidFill>
                <a:srgbClr val="002060"/>
              </a:solidFill>
              <a:latin typeface="Calibri" pitchFamily="34" charset="0"/>
            </a:endParaRPr>
          </a:p>
        </p:txBody>
      </p:sp>
      <p:cxnSp>
        <p:nvCxnSpPr>
          <p:cNvPr id="26" name="Straight Connector 25">
            <a:extLst>
              <a:ext uri="{FF2B5EF4-FFF2-40B4-BE49-F238E27FC236}"/>
            </a:extLst>
          </p:cNvPr>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9701"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52400" y="266700"/>
            <a:ext cx="1104900" cy="1046163"/>
          </a:xfrm>
          <a:prstGeom prst="rect">
            <a:avLst/>
          </a:prstGeom>
          <a:noFill/>
          <a:ln w="9525">
            <a:noFill/>
            <a:miter lim="800000"/>
            <a:headEnd/>
            <a:tailEnd/>
          </a:ln>
        </p:spPr>
      </p:pic>
      <p:pic>
        <p:nvPicPr>
          <p:cNvPr id="29702" name="Picture 2"/>
          <p:cNvPicPr>
            <a:picLocks noChangeAspect="1" noChangeArrowheads="1"/>
          </p:cNvPicPr>
          <p:nvPr/>
        </p:nvPicPr>
        <p:blipFill>
          <a:blip r:embed="rId3" cstate="print"/>
          <a:srcRect/>
          <a:stretch>
            <a:fillRect/>
          </a:stretch>
        </p:blipFill>
        <p:spPr bwMode="auto">
          <a:xfrm>
            <a:off x="2667000" y="1485900"/>
            <a:ext cx="13357225" cy="7620000"/>
          </a:xfrm>
          <a:prstGeom prst="rect">
            <a:avLst/>
          </a:prstGeom>
          <a:noFill/>
          <a:ln w="9525">
            <a:noFill/>
            <a:miter lim="800000"/>
            <a:headEnd/>
            <a:tailEnd/>
          </a:ln>
        </p:spPr>
      </p:pic>
      <p:sp>
        <p:nvSpPr>
          <p:cNvPr id="8" name="7 - Καμπύλο αριστερό βέλος">
            <a:extLst>
              <a:ext uri="{FF2B5EF4-FFF2-40B4-BE49-F238E27FC236}"/>
            </a:extLst>
          </p:cNvPr>
          <p:cNvSpPr/>
          <p:nvPr/>
        </p:nvSpPr>
        <p:spPr>
          <a:xfrm>
            <a:off x="16154400" y="3238500"/>
            <a:ext cx="990600" cy="3733800"/>
          </a:xfrm>
          <a:prstGeom prst="curvedLef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11" name="10 - Ορθογώνιο">
            <a:extLst>
              <a:ext uri="{FF2B5EF4-FFF2-40B4-BE49-F238E27FC236}"/>
            </a:extLst>
          </p:cNvPr>
          <p:cNvSpPr/>
          <p:nvPr/>
        </p:nvSpPr>
        <p:spPr>
          <a:xfrm>
            <a:off x="6934200" y="3238500"/>
            <a:ext cx="762000" cy="228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11 - Ορθογώνιο">
            <a:extLst>
              <a:ext uri="{FF2B5EF4-FFF2-40B4-BE49-F238E27FC236}"/>
            </a:extLst>
          </p:cNvPr>
          <p:cNvSpPr/>
          <p:nvPr/>
        </p:nvSpPr>
        <p:spPr>
          <a:xfrm>
            <a:off x="10439400" y="3238500"/>
            <a:ext cx="762000" cy="228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12 - Ορθογώνιο">
            <a:extLst>
              <a:ext uri="{FF2B5EF4-FFF2-40B4-BE49-F238E27FC236}"/>
            </a:extLst>
          </p:cNvPr>
          <p:cNvSpPr/>
          <p:nvPr/>
        </p:nvSpPr>
        <p:spPr>
          <a:xfrm>
            <a:off x="13868400" y="3238500"/>
            <a:ext cx="762000" cy="228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reeform 6"/>
          <p:cNvSpPr>
            <a:spLocks/>
          </p:cNvSpPr>
          <p:nvPr/>
        </p:nvSpPr>
        <p:spPr bwMode="auto">
          <a:xfrm>
            <a:off x="0" y="9029700"/>
            <a:ext cx="18288000" cy="1257300"/>
          </a:xfrm>
          <a:custGeom>
            <a:avLst/>
            <a:gdLst>
              <a:gd name="T0" fmla="*/ 781509 w 20553161"/>
              <a:gd name="T1" fmla="*/ 0 h 5469980"/>
              <a:gd name="T2" fmla="*/ 0 w 20553161"/>
              <a:gd name="T3" fmla="*/ 0 h 5469980"/>
              <a:gd name="T4" fmla="*/ 0 w 20553161"/>
              <a:gd name="T5" fmla="*/ 0 h 5469980"/>
              <a:gd name="T6" fmla="*/ 781509 w 20553161"/>
              <a:gd name="T7" fmla="*/ 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n-US"/>
          </a:p>
        </p:txBody>
      </p:sp>
      <p:sp>
        <p:nvSpPr>
          <p:cNvPr id="30723"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3. Τα ταμειακά διαθέσιμα της χώρας διατηρούνται σε ασφαλή επίπεδα</a:t>
            </a:r>
            <a:endParaRPr lang="en-US" altLang="en-US" sz="3800" b="1">
              <a:solidFill>
                <a:srgbClr val="002060"/>
              </a:solidFill>
              <a:latin typeface="Calibri" pitchFamily="34" charset="0"/>
            </a:endParaRPr>
          </a:p>
        </p:txBody>
      </p:sp>
      <p:cxnSp>
        <p:nvCxnSpPr>
          <p:cNvPr id="26" name="Straight Connector 25">
            <a:extLst>
              <a:ext uri="{FF2B5EF4-FFF2-40B4-BE49-F238E27FC236}"/>
            </a:extLst>
          </p:cNvPr>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30725" name="5 - Εικόνα" descr="ÎÏÎ¿ÏÎ­Î»ÎµÏÎ¼Î± ÎµÎ¹ÎºÏÎ½Î±Ï Î³Î¹Î± ÎµÎ¸Î½Î¿ÏÎ·Î¼Î¿ ÏÏÎ¿ÏÏÎ³ÎµÎ¹Î¿ Î¿Î¹ÎºÎ¿Î½Î¿Î¼Î¹ÎºÏÎ½"/>
          <p:cNvPicPr>
            <a:picLocks noChangeAspect="1" noChangeArrowheads="1"/>
          </p:cNvPicPr>
          <p:nvPr/>
        </p:nvPicPr>
        <p:blipFill>
          <a:blip r:embed="rId3" cstate="print"/>
          <a:srcRect/>
          <a:stretch>
            <a:fillRect/>
          </a:stretch>
        </p:blipFill>
        <p:spPr bwMode="auto">
          <a:xfrm>
            <a:off x="152400" y="266700"/>
            <a:ext cx="1104900" cy="1046163"/>
          </a:xfrm>
          <a:prstGeom prst="rect">
            <a:avLst/>
          </a:prstGeom>
          <a:noFill/>
          <a:ln w="9525">
            <a:noFill/>
            <a:miter lim="800000"/>
            <a:headEnd/>
            <a:tailEnd/>
          </a:ln>
        </p:spPr>
      </p:pic>
      <p:graphicFrame>
        <p:nvGraphicFramePr>
          <p:cNvPr id="25" name="24 - Πίνακας">
            <a:extLst>
              <a:ext uri="{FF2B5EF4-FFF2-40B4-BE49-F238E27FC236}"/>
            </a:extLst>
          </p:cNvPr>
          <p:cNvGraphicFramePr>
            <a:graphicFrameLocks noGrp="1"/>
          </p:cNvGraphicFramePr>
          <p:nvPr/>
        </p:nvGraphicFramePr>
        <p:xfrm>
          <a:off x="1447800" y="1638300"/>
          <a:ext cx="15316199" cy="6629400"/>
        </p:xfrm>
        <a:graphic>
          <a:graphicData uri="http://schemas.openxmlformats.org/drawingml/2006/table">
            <a:tbl>
              <a:tblPr/>
              <a:tblGrid>
                <a:gridCol w="2624103">
                  <a:extLst>
                    <a:ext uri="{9D8B030D-6E8A-4147-A177-3AD203B41FA5}"/>
                  </a:extLst>
                </a:gridCol>
                <a:gridCol w="2624103">
                  <a:extLst>
                    <a:ext uri="{9D8B030D-6E8A-4147-A177-3AD203B41FA5}"/>
                  </a:extLst>
                </a:gridCol>
                <a:gridCol w="321319">
                  <a:extLst>
                    <a:ext uri="{9D8B030D-6E8A-4147-A177-3AD203B41FA5}"/>
                  </a:extLst>
                </a:gridCol>
                <a:gridCol w="1987117">
                  <a:extLst>
                    <a:ext uri="{9D8B030D-6E8A-4147-A177-3AD203B41FA5}"/>
                  </a:extLst>
                </a:gridCol>
                <a:gridCol w="4511429">
                  <a:extLst>
                    <a:ext uri="{9D8B030D-6E8A-4147-A177-3AD203B41FA5}"/>
                  </a:extLst>
                </a:gridCol>
                <a:gridCol w="3248128">
                  <a:extLst>
                    <a:ext uri="{9D8B030D-6E8A-4147-A177-3AD203B41FA5}"/>
                  </a:extLst>
                </a:gridCol>
              </a:tblGrid>
              <a:tr h="877955">
                <a:tc gridSpan="2">
                  <a:txBody>
                    <a:bodyPr/>
                    <a:lstStyle/>
                    <a:p>
                      <a:pPr algn="ctr" fontAlgn="ctr"/>
                      <a:r>
                        <a:rPr lang="el-GR" sz="2200" b="1" i="0" u="none" strike="noStrike" dirty="0">
                          <a:solidFill>
                            <a:srgbClr val="222222"/>
                          </a:solidFill>
                          <a:latin typeface="+mn-lt"/>
                        </a:rPr>
                        <a:t>Κόστος Μέτρων Στήριξης</a:t>
                      </a:r>
                      <a:endParaRPr lang="en-US" sz="2200" b="1" i="0" u="none" strike="noStrike" dirty="0">
                        <a:solidFill>
                          <a:srgbClr val="222222"/>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l-GR"/>
                    </a:p>
                  </a:txBody>
                  <a:tcPr/>
                </a:tc>
                <a:tc rowSpan="9">
                  <a:txBody>
                    <a:bodyPr/>
                    <a:lstStyle/>
                    <a:p>
                      <a:pPr algn="ctr" fontAlgn="ctr"/>
                      <a:endParaRPr lang="en-US" sz="2200" b="1" i="0" u="none" strike="noStrike" dirty="0">
                        <a:solidFill>
                          <a:srgbClr val="222222"/>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fontAlgn="ctr"/>
                      <a:r>
                        <a:rPr lang="el-GR" sz="2200" b="1" i="0" u="none" strike="noStrike" dirty="0">
                          <a:solidFill>
                            <a:srgbClr val="222222"/>
                          </a:solidFill>
                          <a:latin typeface="+mn-lt"/>
                        </a:rPr>
                        <a:t>Εισροές Πόρων στα</a:t>
                      </a:r>
                    </a:p>
                    <a:p>
                      <a:pPr algn="ctr" fontAlgn="ctr"/>
                      <a:r>
                        <a:rPr lang="el-GR" sz="2200" b="1" i="0" u="none" strike="noStrike" dirty="0">
                          <a:solidFill>
                            <a:srgbClr val="222222"/>
                          </a:solidFill>
                          <a:latin typeface="+mn-lt"/>
                        </a:rPr>
                        <a:t>Ταμειακά Διαθέσιμα της χώρας</a:t>
                      </a:r>
                      <a:endParaRPr lang="en-US" sz="2200" b="1" i="0" u="none" strike="noStrike" dirty="0">
                        <a:solidFill>
                          <a:srgbClr val="222222"/>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ctr"/>
                      <a:endParaRPr lang="en-US" sz="1400" b="1" i="0" u="none" strike="noStrike" dirty="0">
                        <a:solidFill>
                          <a:srgbClr val="222222"/>
                        </a:solidFill>
                        <a:latin typeface="Inheri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ctr"/>
                      <a:endParaRPr lang="en-US" sz="1400" b="1" i="0" u="none" strike="noStrike" dirty="0">
                        <a:solidFill>
                          <a:srgbClr val="222222"/>
                        </a:solidFill>
                        <a:latin typeface="Inheri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extLst>
              </a:tr>
              <a:tr h="647459">
                <a:tc rowSpan="2">
                  <a:txBody>
                    <a:bodyPr/>
                    <a:lstStyle/>
                    <a:p>
                      <a:pPr marL="0" algn="ctr" defTabSz="914400" rtl="0" eaLnBrk="1" fontAlgn="ctr" latinLnBrk="0" hangingPunct="1"/>
                      <a:r>
                        <a:rPr lang="el-GR" sz="1800" b="1" i="0" u="none" strike="noStrike" dirty="0">
                          <a:solidFill>
                            <a:srgbClr val="222222"/>
                          </a:solidFill>
                          <a:latin typeface="+mn-lt"/>
                        </a:rPr>
                        <a:t>2020</a:t>
                      </a:r>
                      <a:endParaRPr lang="en-US" sz="1800" b="1" i="0" u="none" strike="noStrike" dirty="0">
                        <a:solidFill>
                          <a:srgbClr val="222222"/>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l-GR" sz="1800" b="1" i="0" u="none" strike="noStrike" dirty="0">
                          <a:solidFill>
                            <a:srgbClr val="222222"/>
                          </a:solidFill>
                          <a:latin typeface="+mn-lt"/>
                        </a:rPr>
                        <a:t>23.110</a:t>
                      </a:r>
                      <a:endParaRPr lang="en-US" sz="1800" b="1" i="0" u="none" strike="noStrike" dirty="0">
                        <a:solidFill>
                          <a:srgbClr val="222222"/>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vMerge="1">
                  <a:txBody>
                    <a:bodyPr/>
                    <a:lstStyle/>
                    <a:p>
                      <a:pPr marL="0" algn="ctr" defTabSz="914400" rtl="0" eaLnBrk="1" fontAlgn="ctr" latinLnBrk="0" hangingPunct="1"/>
                      <a:endParaRPr lang="el-GR" sz="1400" b="0" i="0" u="none" strike="noStrike" kern="1200" dirty="0">
                        <a:solidFill>
                          <a:srgbClr val="222222"/>
                        </a:solidFill>
                        <a:latin typeface="Inheri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8">
                  <a:txBody>
                    <a:bodyPr/>
                    <a:lstStyle/>
                    <a:p>
                      <a:pPr marL="0" algn="ctr" defTabSz="914400" rtl="0" eaLnBrk="1" fontAlgn="ctr" latinLnBrk="0" hangingPunct="1"/>
                      <a:r>
                        <a:rPr lang="el-GR" sz="1800" b="1" i="0" u="none" strike="noStrike" kern="1200" dirty="0">
                          <a:solidFill>
                            <a:srgbClr val="222222"/>
                          </a:solidFill>
                          <a:latin typeface="+mn-lt"/>
                          <a:ea typeface="+mn-ea"/>
                          <a:cs typeface="+mn-cs"/>
                        </a:rPr>
                        <a:t>Ιούλιος</a:t>
                      </a:r>
                      <a:r>
                        <a:rPr lang="el-GR" sz="1800" b="1" i="0" u="none" strike="noStrike" kern="1200" baseline="0" dirty="0">
                          <a:solidFill>
                            <a:srgbClr val="222222"/>
                          </a:solidFill>
                          <a:latin typeface="+mn-lt"/>
                          <a:ea typeface="+mn-ea"/>
                          <a:cs typeface="+mn-cs"/>
                        </a:rPr>
                        <a:t> 2019</a:t>
                      </a:r>
                    </a:p>
                    <a:p>
                      <a:pPr marL="0" algn="ctr" defTabSz="914400" rtl="0" eaLnBrk="1" fontAlgn="ctr" latinLnBrk="0" hangingPunct="1"/>
                      <a:r>
                        <a:rPr lang="el-GR" sz="1800" b="1" i="0" u="none" strike="noStrike" kern="1200" baseline="0" dirty="0">
                          <a:solidFill>
                            <a:srgbClr val="222222"/>
                          </a:solidFill>
                          <a:latin typeface="+mn-lt"/>
                          <a:ea typeface="+mn-ea"/>
                          <a:cs typeface="+mn-cs"/>
                        </a:rPr>
                        <a:t>-</a:t>
                      </a:r>
                    </a:p>
                    <a:p>
                      <a:pPr marL="0" algn="ctr" defTabSz="914400" rtl="0" eaLnBrk="1" fontAlgn="ctr" latinLnBrk="0" hangingPunct="1"/>
                      <a:r>
                        <a:rPr lang="el-GR" sz="1800" b="1" i="0" u="none" strike="noStrike" kern="1200" baseline="0" dirty="0">
                          <a:solidFill>
                            <a:srgbClr val="222222"/>
                          </a:solidFill>
                          <a:latin typeface="+mn-lt"/>
                          <a:ea typeface="+mn-ea"/>
                          <a:cs typeface="+mn-cs"/>
                        </a:rPr>
                        <a:t>Σήμερα</a:t>
                      </a:r>
                      <a:endParaRPr lang="el-GR" sz="1800" b="1" i="0" u="none" strike="noStrike" kern="1200" dirty="0">
                        <a:solidFill>
                          <a:srgbClr val="222222"/>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l-GR" sz="1800" b="1" i="0" u="none" strike="noStrike" dirty="0">
                          <a:solidFill>
                            <a:srgbClr val="222222"/>
                          </a:solidFill>
                          <a:latin typeface="+mn-lt"/>
                        </a:rPr>
                        <a:t>Διεθνείς Κεφαλαιαγορές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l-GR" sz="1800" b="1" i="0" u="none" strike="noStrike" dirty="0">
                          <a:solidFill>
                            <a:srgbClr val="222222"/>
                          </a:solidFill>
                          <a:latin typeface="+mn-lt"/>
                        </a:rPr>
                        <a:t>27.500</a:t>
                      </a:r>
                      <a:endParaRPr lang="en-US" sz="1800" b="1" i="0" u="none" strike="noStrike" dirty="0">
                        <a:solidFill>
                          <a:srgbClr val="222222"/>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extLst>
              </a:tr>
              <a:tr h="511164">
                <a:tc vMerge="1">
                  <a:txBody>
                    <a:bodyPr/>
                    <a:lstStyle/>
                    <a:p>
                      <a:pPr marL="0" algn="ctr" defTabSz="914400" rtl="0" eaLnBrk="1" fontAlgn="ctr" latinLnBrk="0" hangingPunct="1"/>
                      <a:endParaRPr lang="en-US" sz="1400" b="1" i="0" u="none" strike="noStrike" kern="1200" dirty="0">
                        <a:solidFill>
                          <a:srgbClr val="222222"/>
                        </a:solidFill>
                        <a:latin typeface="Inheri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vMerge="1">
                  <a:txBody>
                    <a:bodyPr/>
                    <a:lstStyle/>
                    <a:p>
                      <a:endParaRPr lang="el-GR"/>
                    </a:p>
                  </a:txBody>
                  <a:tcPr/>
                </a:tc>
                <a:tc vMerge="1">
                  <a:txBody>
                    <a:bodyPr/>
                    <a:lstStyle/>
                    <a:p>
                      <a:pPr marL="0" algn="ctr" defTabSz="914400" rtl="0" eaLnBrk="1" fontAlgn="ctr" latinLnBrk="0" hangingPunct="1"/>
                      <a:endParaRPr lang="el-GR" sz="1400" b="0" i="0" u="none" strike="noStrike" kern="1200" dirty="0">
                        <a:solidFill>
                          <a:srgbClr val="222222"/>
                        </a:solidFill>
                        <a:latin typeface="Inheri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algn="ctr" defTabSz="914400" rtl="0" eaLnBrk="1" fontAlgn="ctr" latinLnBrk="0" hangingPunct="1"/>
                      <a:endParaRPr lang="el-GR" sz="1400" b="0" i="0" u="none" strike="noStrike" kern="1200" dirty="0">
                        <a:solidFill>
                          <a:srgbClr val="222222"/>
                        </a:solidFill>
                        <a:latin typeface="Inheri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rowSpan="2">
                  <a:txBody>
                    <a:bodyPr/>
                    <a:lstStyle/>
                    <a:p>
                      <a:pPr marL="0" algn="ctr" defTabSz="914400" rtl="0" eaLnBrk="1" fontAlgn="ctr" latinLnBrk="0" hangingPunct="1"/>
                      <a:r>
                        <a:rPr lang="el-GR" sz="1800" b="1" i="0" u="none" strike="noStrike" kern="1200" dirty="0">
                          <a:solidFill>
                            <a:srgbClr val="222222"/>
                          </a:solidFill>
                          <a:latin typeface="+mn-lt"/>
                          <a:ea typeface="+mn-ea"/>
                          <a:cs typeface="+mn-cs"/>
                        </a:rPr>
                        <a:t>Κέρδη</a:t>
                      </a:r>
                      <a:r>
                        <a:rPr lang="el-GR" sz="1800" b="1" i="0" u="none" strike="noStrike" kern="1200" baseline="0" dirty="0">
                          <a:solidFill>
                            <a:srgbClr val="222222"/>
                          </a:solidFill>
                          <a:latin typeface="+mn-lt"/>
                          <a:ea typeface="+mn-ea"/>
                          <a:cs typeface="+mn-cs"/>
                        </a:rPr>
                        <a:t> </a:t>
                      </a:r>
                      <a:r>
                        <a:rPr lang="en-US" sz="1800" b="1" i="0" u="none" strike="noStrike" kern="1200" dirty="0">
                          <a:solidFill>
                            <a:srgbClr val="222222"/>
                          </a:solidFill>
                          <a:latin typeface="+mn-lt"/>
                          <a:ea typeface="+mn-ea"/>
                          <a:cs typeface="+mn-cs"/>
                        </a:rPr>
                        <a:t>ANFAs</a:t>
                      </a:r>
                      <a:r>
                        <a:rPr lang="en-US" sz="1800" b="1" i="0" u="none" strike="noStrike" kern="1200" baseline="0" dirty="0">
                          <a:solidFill>
                            <a:srgbClr val="222222"/>
                          </a:solidFill>
                          <a:latin typeface="+mn-lt"/>
                          <a:ea typeface="+mn-ea"/>
                          <a:cs typeface="+mn-cs"/>
                        </a:rPr>
                        <a:t> + SMPs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800" b="1" i="0" u="none" strike="noStrike" kern="1200" dirty="0">
                          <a:solidFill>
                            <a:srgbClr val="222222"/>
                          </a:solidFill>
                          <a:latin typeface="+mn-lt"/>
                          <a:ea typeface="+mn-ea"/>
                          <a:cs typeface="+mn-cs"/>
                        </a:rPr>
                        <a:t>1.935</a:t>
                      </a:r>
                      <a:endParaRPr lang="en-US" sz="1800" b="1" i="0" u="none" strike="noStrike" kern="1200" dirty="0">
                        <a:solidFill>
                          <a:srgbClr val="222222"/>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extLst>
              </a:tr>
              <a:tr h="249422">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l-GR" sz="1800" b="1" i="0" u="none" strike="noStrike" dirty="0">
                          <a:solidFill>
                            <a:srgbClr val="222222"/>
                          </a:solidFill>
                          <a:latin typeface="+mn-lt"/>
                        </a:rPr>
                        <a:t>2021</a:t>
                      </a:r>
                      <a:endParaRPr lang="en-US" sz="1800" b="1" i="0" u="none" strike="noStrike" dirty="0">
                        <a:solidFill>
                          <a:srgbClr val="222222"/>
                        </a:solidFill>
                        <a:latin typeface="+mn-lt"/>
                      </a:endParaRPr>
                    </a:p>
                    <a:p>
                      <a:pPr algn="ctr" fontAlgn="ctr"/>
                      <a:endParaRPr lang="en-US" sz="1800" b="1" i="0" u="none" strike="noStrike" dirty="0">
                        <a:solidFill>
                          <a:srgbClr val="222222"/>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l-GR" sz="1800" b="1" i="0" u="none" strike="noStrike" dirty="0">
                          <a:solidFill>
                            <a:srgbClr val="222222"/>
                          </a:solidFill>
                          <a:latin typeface="+mn-lt"/>
                        </a:rPr>
                        <a:t>15.841</a:t>
                      </a:r>
                      <a:endParaRPr lang="en-US" sz="1800" b="1" i="0" u="none" strike="noStrike" dirty="0">
                        <a:solidFill>
                          <a:srgbClr val="222222"/>
                        </a:solidFill>
                        <a:latin typeface="+mn-lt"/>
                      </a:endParaRPr>
                    </a:p>
                    <a:p>
                      <a:pPr algn="ctr" fontAlgn="ctr"/>
                      <a:endParaRPr lang="en-US" sz="1800" b="1" i="0" u="none" strike="noStrike" dirty="0">
                        <a:solidFill>
                          <a:srgbClr val="222222"/>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extLst>
                  <a:ext uri="{0D108BD9-81ED-4DB2-BD59-A6C34878D82A}"/>
                </a:extLst>
              </a:tr>
              <a:tr h="507866">
                <a:tc vMerge="1">
                  <a:txBody>
                    <a:bodyPr/>
                    <a:lstStyle/>
                    <a:p>
                      <a:pPr algn="ctr" fontAlgn="ctr"/>
                      <a:endParaRPr lang="en-US" sz="1400" b="1" i="0" u="none" strike="noStrike" dirty="0">
                        <a:solidFill>
                          <a:srgbClr val="222222"/>
                        </a:solidFill>
                        <a:latin typeface="Inheri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vMerge="1">
                  <a:txBody>
                    <a:bodyPr/>
                    <a:lstStyle/>
                    <a:p>
                      <a:endParaRPr lang="el-GR"/>
                    </a:p>
                  </a:txBody>
                  <a:tcPr/>
                </a:tc>
                <a:tc vMerge="1">
                  <a:txBody>
                    <a:bodyPr/>
                    <a:lstStyle/>
                    <a:p>
                      <a:pPr algn="ctr" fontAlgn="ctr"/>
                      <a:endParaRPr lang="el-GR" sz="1400" b="0" i="0" u="none" strike="noStrike" dirty="0">
                        <a:solidFill>
                          <a:srgbClr val="222222"/>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fontAlgn="ctr"/>
                      <a:endParaRPr lang="el-GR" sz="1400" b="0" i="0" u="none" strike="noStrike" dirty="0">
                        <a:solidFill>
                          <a:srgbClr val="222222"/>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800" b="1" i="0" u="none" strike="noStrike" dirty="0">
                          <a:solidFill>
                            <a:srgbClr val="222222"/>
                          </a:solidFill>
                          <a:latin typeface="+mn-lt"/>
                        </a:rPr>
                        <a:t>SURE</a:t>
                      </a:r>
                      <a:endParaRPr lang="el-GR" sz="1800" b="1" i="0" u="none" strike="noStrike" dirty="0">
                        <a:solidFill>
                          <a:srgbClr val="222222"/>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l-GR" sz="1800" b="1" i="0" u="none" strike="noStrike" dirty="0">
                          <a:solidFill>
                            <a:srgbClr val="222222"/>
                          </a:solidFill>
                          <a:latin typeface="+mn-lt"/>
                        </a:rPr>
                        <a:t>5.200</a:t>
                      </a:r>
                      <a:endParaRPr lang="en-US" sz="1800" b="1" i="0" u="none" strike="noStrike" dirty="0">
                        <a:solidFill>
                          <a:srgbClr val="222222"/>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extLst>
              </a:tr>
              <a:tr h="492104">
                <a:tc vMerge="1">
                  <a:txBody>
                    <a:bodyPr/>
                    <a:lstStyle/>
                    <a:p>
                      <a:pPr algn="ctr" fontAlgn="ctr"/>
                      <a:endParaRPr lang="en-US" sz="1400" b="1" i="0" u="none" strike="noStrike" dirty="0">
                        <a:solidFill>
                          <a:srgbClr val="222222"/>
                        </a:solidFill>
                        <a:latin typeface="Inheri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l-GR"/>
                    </a:p>
                  </a:txBody>
                  <a:tcPr/>
                </a:tc>
                <a:tc vMerge="1">
                  <a:txBody>
                    <a:bodyPr/>
                    <a:lstStyle/>
                    <a:p>
                      <a:pPr algn="ctr" fontAlgn="ctr"/>
                      <a:endParaRPr lang="el-GR" sz="1400" b="0" i="0" u="none" strike="noStrike" dirty="0">
                        <a:solidFill>
                          <a:srgbClr val="222222"/>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fontAlgn="ctr"/>
                      <a:endParaRPr lang="el-GR" sz="1400" b="0" i="0" u="none" strike="noStrike" dirty="0">
                        <a:solidFill>
                          <a:srgbClr val="222222"/>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rowSpan="2">
                  <a:txBody>
                    <a:bodyPr/>
                    <a:lstStyle/>
                    <a:p>
                      <a:pPr algn="ctr" fontAlgn="ctr"/>
                      <a:r>
                        <a:rPr lang="el-GR" sz="1800" b="1" i="0" u="none" strike="noStrike" dirty="0">
                          <a:solidFill>
                            <a:srgbClr val="222222"/>
                          </a:solidFill>
                          <a:latin typeface="+mn-lt"/>
                        </a:rPr>
                        <a:t>Ομόλογα εκδοθέντα</a:t>
                      </a:r>
                      <a:r>
                        <a:rPr lang="el-GR" sz="1800" b="1" i="0" u="none" strike="noStrike" baseline="0" dirty="0">
                          <a:solidFill>
                            <a:srgbClr val="222222"/>
                          </a:solidFill>
                          <a:latin typeface="+mn-lt"/>
                        </a:rPr>
                        <a:t> με ι</a:t>
                      </a:r>
                      <a:r>
                        <a:rPr lang="el-GR" sz="1800" b="1" i="0" u="none" strike="noStrike" dirty="0">
                          <a:solidFill>
                            <a:srgbClr val="222222"/>
                          </a:solidFill>
                          <a:latin typeface="+mn-lt"/>
                        </a:rPr>
                        <a:t>διωτική</a:t>
                      </a:r>
                      <a:r>
                        <a:rPr lang="el-GR" sz="1800" b="1" i="0" u="none" strike="noStrike" baseline="0" dirty="0">
                          <a:solidFill>
                            <a:srgbClr val="222222"/>
                          </a:solidFill>
                          <a:latin typeface="+mn-lt"/>
                        </a:rPr>
                        <a:t> τοποθέτηση</a:t>
                      </a:r>
                      <a:endParaRPr lang="el-GR" sz="1800" b="1" i="0" u="none" strike="noStrike" dirty="0">
                        <a:solidFill>
                          <a:srgbClr val="222222"/>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rowSpan="2">
                  <a:txBody>
                    <a:bodyPr/>
                    <a:lstStyle/>
                    <a:p>
                      <a:pPr algn="ctr" fontAlgn="ctr"/>
                      <a:r>
                        <a:rPr lang="el-GR" sz="1800" b="1" i="0" u="none" strike="noStrike" dirty="0">
                          <a:solidFill>
                            <a:srgbClr val="222222"/>
                          </a:solidFill>
                          <a:latin typeface="+mn-lt"/>
                        </a:rPr>
                        <a:t>2.040</a:t>
                      </a:r>
                      <a:endParaRPr lang="en-US" sz="1800" b="1" i="0" u="none" strike="noStrike" dirty="0">
                        <a:solidFill>
                          <a:srgbClr val="222222"/>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extLst>
              </a:tr>
              <a:tr h="54935">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l-GR" sz="1800" b="1" i="0" u="none" strike="noStrike" dirty="0">
                          <a:solidFill>
                            <a:srgbClr val="222222"/>
                          </a:solidFill>
                          <a:latin typeface="+mn-lt"/>
                        </a:rPr>
                        <a:t>2022</a:t>
                      </a:r>
                      <a:endParaRPr lang="en-US" sz="1800" b="1" i="0" u="none" strike="noStrike" dirty="0">
                        <a:solidFill>
                          <a:srgbClr val="222222"/>
                        </a:solidFill>
                        <a:latin typeface="+mn-lt"/>
                      </a:endParaRPr>
                    </a:p>
                    <a:p>
                      <a:pPr algn="ctr" fontAlgn="ctr"/>
                      <a:endParaRPr lang="en-US" sz="1800" b="1" i="0" u="none" strike="noStrike" dirty="0">
                        <a:solidFill>
                          <a:srgbClr val="222222"/>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l-GR" sz="1800" b="1" i="0" u="none" strike="noStrike" dirty="0">
                          <a:solidFill>
                            <a:srgbClr val="222222"/>
                          </a:solidFill>
                          <a:latin typeface="+mn-lt"/>
                        </a:rPr>
                        <a:t>2.079</a:t>
                      </a:r>
                      <a:endParaRPr lang="en-US" sz="1800" b="1" i="0" u="none" strike="noStrike" dirty="0">
                        <a:solidFill>
                          <a:srgbClr val="222222"/>
                        </a:solidFill>
                        <a:latin typeface="+mn-lt"/>
                      </a:endParaRPr>
                    </a:p>
                    <a:p>
                      <a:pPr algn="ctr" fontAlgn="ctr"/>
                      <a:endParaRPr lang="en-US" sz="1800" b="1" i="0" u="none" strike="noStrike" dirty="0">
                        <a:solidFill>
                          <a:srgbClr val="222222"/>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extLst>
                  <a:ext uri="{0D108BD9-81ED-4DB2-BD59-A6C34878D82A}"/>
                </a:extLst>
              </a:tr>
              <a:tr h="850095">
                <a:tc vMerge="1">
                  <a:txBody>
                    <a:bodyPr/>
                    <a:lstStyle/>
                    <a:p>
                      <a:pPr algn="ctr" fontAlgn="ctr"/>
                      <a:endParaRPr lang="en-US" sz="1400" b="1" i="0" u="none" strike="noStrike" dirty="0">
                        <a:solidFill>
                          <a:srgbClr val="222222"/>
                        </a:solidFill>
                        <a:latin typeface="Inheri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vMerge="1">
                  <a:txBody>
                    <a:bodyPr/>
                    <a:lstStyle/>
                    <a:p>
                      <a:endParaRPr lang="el-GR"/>
                    </a:p>
                  </a:txBody>
                  <a:tcPr/>
                </a:tc>
                <a:tc vMerge="1">
                  <a:txBody>
                    <a:bodyPr/>
                    <a:lstStyle/>
                    <a:p>
                      <a:pPr algn="ctr" fontAlgn="ctr"/>
                      <a:endParaRPr lang="en-US" sz="1400" b="1" i="0" u="none" strike="noStrike" dirty="0">
                        <a:solidFill>
                          <a:srgbClr val="222222"/>
                        </a:solidFill>
                        <a:latin typeface="Inheri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algn="ctr" defTabSz="914400" rtl="0" eaLnBrk="1" fontAlgn="ctr" latinLnBrk="0" hangingPunct="1"/>
                      <a:endParaRPr lang="el-GR" sz="1400" b="1" i="0" u="none" strike="noStrike" kern="1200" dirty="0">
                        <a:solidFill>
                          <a:srgbClr val="222222"/>
                        </a:solidFill>
                        <a:latin typeface="Inheri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l-GR" sz="1800" b="1" i="0" u="none" strike="noStrike" kern="1200" dirty="0">
                          <a:solidFill>
                            <a:srgbClr val="222222"/>
                          </a:solidFill>
                          <a:latin typeface="+mn-lt"/>
                          <a:ea typeface="+mn-ea"/>
                          <a:cs typeface="+mn-cs"/>
                        </a:rPr>
                        <a:t>Αντικατάσταση</a:t>
                      </a:r>
                      <a:r>
                        <a:rPr lang="el-GR" sz="1800" b="1" i="0" u="none" strike="noStrike" kern="1200" baseline="0" dirty="0">
                          <a:solidFill>
                            <a:srgbClr val="222222"/>
                          </a:solidFill>
                          <a:latin typeface="+mn-lt"/>
                          <a:ea typeface="+mn-ea"/>
                          <a:cs typeface="+mn-cs"/>
                        </a:rPr>
                        <a:t> εντόκων γραμματίων Κοινού Κεφαλαίου</a:t>
                      </a:r>
                      <a:endParaRPr lang="el-GR" sz="1800" b="1" i="0" u="none" strike="noStrike" kern="1200" dirty="0">
                        <a:solidFill>
                          <a:srgbClr val="222222"/>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l-GR" sz="1800" b="1" i="0" u="none" strike="noStrike" dirty="0">
                          <a:solidFill>
                            <a:srgbClr val="222222"/>
                          </a:solidFill>
                          <a:latin typeface="+mn-lt"/>
                        </a:rPr>
                        <a:t>1.300</a:t>
                      </a:r>
                      <a:endParaRPr lang="en-US" sz="1800" b="1" i="0" u="none" strike="noStrike" dirty="0">
                        <a:solidFill>
                          <a:srgbClr val="222222"/>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extLst>
              </a:tr>
              <a:tr h="786817">
                <a:tc vMerge="1">
                  <a:txBody>
                    <a:bodyPr/>
                    <a:lstStyle/>
                    <a:p>
                      <a:endParaRPr lang="el-G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vMerge="1">
                  <a:txBody>
                    <a:bodyPr/>
                    <a:lstStyle/>
                    <a:p>
                      <a:endParaRPr lang="el-GR"/>
                    </a:p>
                  </a:txBody>
                  <a:tcPr/>
                </a:tc>
                <a:tc vMerge="1">
                  <a:txBody>
                    <a:bodyPr/>
                    <a:lstStyle/>
                    <a:p>
                      <a:pPr algn="ctr" fontAlgn="ctr"/>
                      <a:endParaRPr lang="en-US" sz="1400" b="1" i="0" u="none" strike="noStrike" dirty="0">
                        <a:solidFill>
                          <a:srgbClr val="222222"/>
                        </a:solidFill>
                        <a:latin typeface="Inheri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algn="ctr" defTabSz="914400" rtl="0" eaLnBrk="1" fontAlgn="ctr" latinLnBrk="0" hangingPunct="1"/>
                      <a:endParaRPr lang="el-GR" sz="1400" b="1" i="0" u="none" strike="noStrike" kern="1200" dirty="0">
                        <a:solidFill>
                          <a:srgbClr val="222222"/>
                        </a:solidFill>
                        <a:latin typeface="Inheri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l-GR" sz="1800" b="1" i="0" u="none" strike="noStrike" kern="1200" dirty="0">
                          <a:solidFill>
                            <a:srgbClr val="222222"/>
                          </a:solidFill>
                          <a:latin typeface="+mn-lt"/>
                          <a:ea typeface="+mn-ea"/>
                          <a:cs typeface="+mn-cs"/>
                        </a:rPr>
                        <a:t>Αύξηση ΕΓΕΔ σε σχέση με Π/Υ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l-GR" sz="1800" b="1" i="0" u="none" strike="noStrike" dirty="0">
                          <a:solidFill>
                            <a:srgbClr val="222222"/>
                          </a:solidFill>
                          <a:latin typeface="+mn-lt"/>
                        </a:rPr>
                        <a:t>2.800</a:t>
                      </a:r>
                      <a:endParaRPr lang="en-US" sz="1800" b="1" i="0" u="none" strike="noStrike" dirty="0">
                        <a:solidFill>
                          <a:srgbClr val="222222"/>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extLst>
              </a:tr>
              <a:tr h="1022615">
                <a:tc>
                  <a:txBody>
                    <a:bodyPr/>
                    <a:lstStyle/>
                    <a:p>
                      <a:pPr algn="ctr" fontAlgn="ctr"/>
                      <a:r>
                        <a:rPr lang="el-GR" sz="2200" b="1" i="0" u="none" strike="noStrike" kern="1200" dirty="0">
                          <a:solidFill>
                            <a:srgbClr val="222222"/>
                          </a:solidFill>
                          <a:latin typeface="+mn-lt"/>
                          <a:ea typeface="+mn-ea"/>
                          <a:cs typeface="+mn-cs"/>
                        </a:rPr>
                        <a:t>Σύνολο</a:t>
                      </a:r>
                      <a:endParaRPr lang="en-US" sz="2200" b="1" i="0" u="none" strike="noStrike" kern="1200" dirty="0">
                        <a:solidFill>
                          <a:srgbClr val="222222"/>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l-GR" sz="2200" b="1" i="0" u="none" strike="noStrike" kern="1200" dirty="0">
                          <a:solidFill>
                            <a:srgbClr val="222222"/>
                          </a:solidFill>
                          <a:latin typeface="+mn-lt"/>
                          <a:ea typeface="+mn-ea"/>
                          <a:cs typeface="+mn-cs"/>
                        </a:rPr>
                        <a:t>41.030</a:t>
                      </a:r>
                      <a:endParaRPr lang="en-US" sz="2200" b="1" i="0" u="none" strike="noStrike" kern="1200" dirty="0">
                        <a:solidFill>
                          <a:srgbClr val="222222"/>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endParaRPr lang="en-US" sz="2200" b="1" i="0" u="none" strike="noStrike" kern="1200" dirty="0">
                        <a:solidFill>
                          <a:srgbClr val="222222"/>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2">
                  <a:txBody>
                    <a:bodyPr/>
                    <a:lstStyle/>
                    <a:p>
                      <a:pPr marL="0" algn="ctr" defTabSz="914400" rtl="0" eaLnBrk="1" fontAlgn="ctr" latinLnBrk="0" hangingPunct="1"/>
                      <a:r>
                        <a:rPr lang="el-GR" sz="2200" b="1" i="0" u="none" strike="noStrike" kern="1200" dirty="0">
                          <a:solidFill>
                            <a:srgbClr val="222222"/>
                          </a:solidFill>
                          <a:latin typeface="+mn-lt"/>
                          <a:ea typeface="+mn-ea"/>
                          <a:cs typeface="+mn-cs"/>
                        </a:rPr>
                        <a:t>Σύνολο</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pPr algn="ctr" fontAlgn="ctr"/>
                      <a:endParaRPr lang="el-GR" sz="1400" b="0" i="0" u="none" strike="noStrike" dirty="0">
                        <a:solidFill>
                          <a:srgbClr val="222222"/>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l-GR" sz="2200" b="1" i="0" u="none" strike="noStrike" kern="1200" dirty="0">
                          <a:solidFill>
                            <a:srgbClr val="222222"/>
                          </a:solidFill>
                          <a:latin typeface="+mn-lt"/>
                          <a:ea typeface="+mn-ea"/>
                          <a:cs typeface="+mn-cs"/>
                        </a:rPr>
                        <a:t>40.775</a:t>
                      </a:r>
                      <a:endParaRPr lang="en-US" sz="2200" b="1" i="0" u="none" strike="noStrike" kern="1200" dirty="0">
                        <a:solidFill>
                          <a:srgbClr val="222222"/>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extLst>
              </a:tr>
              <a:tr h="628968">
                <a:tc gridSpan="6">
                  <a:txBody>
                    <a:bodyPr/>
                    <a:lstStyle/>
                    <a:p>
                      <a:pPr algn="just" fontAlgn="ctr"/>
                      <a:r>
                        <a:rPr lang="el-GR" sz="1800" b="1" i="0" u="none" strike="noStrike" dirty="0">
                          <a:solidFill>
                            <a:srgbClr val="222222"/>
                          </a:solidFill>
                          <a:latin typeface="+mn-lt"/>
                        </a:rPr>
                        <a:t> </a:t>
                      </a:r>
                      <a:r>
                        <a:rPr lang="el-GR" sz="1600" b="1" i="0" u="none" strike="noStrike" dirty="0">
                          <a:solidFill>
                            <a:srgbClr val="222222"/>
                          </a:solidFill>
                          <a:latin typeface="+mn-lt"/>
                        </a:rPr>
                        <a:t>Πηγή:</a:t>
                      </a:r>
                      <a:r>
                        <a:rPr lang="el-GR" sz="1600" b="1" i="0" u="none" strike="noStrike" baseline="0" dirty="0">
                          <a:solidFill>
                            <a:srgbClr val="222222"/>
                          </a:solidFill>
                          <a:latin typeface="+mn-lt"/>
                        </a:rPr>
                        <a:t> ΟΔΔΗΧ, ΜΠΔΣ 2022 -2025</a:t>
                      </a:r>
                    </a:p>
                    <a:p>
                      <a:pPr algn="just" fontAlgn="ctr"/>
                      <a:r>
                        <a:rPr lang="el-GR" sz="1600" b="1" i="0" u="none" strike="noStrike" baseline="0" dirty="0">
                          <a:solidFill>
                            <a:srgbClr val="222222"/>
                          </a:solidFill>
                          <a:latin typeface="+mn-lt"/>
                        </a:rPr>
                        <a:t> Ποσά σε εκατ. ευρώ</a:t>
                      </a:r>
                      <a:endParaRPr lang="en-US" sz="1600" b="1" i="0" u="none" strike="noStrike" dirty="0">
                        <a:solidFill>
                          <a:srgbClr val="222222"/>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pPr algn="ctr" fontAlgn="ctr"/>
                      <a:endParaRPr lang="el-GR" sz="1400" b="1" i="0" u="none" strike="noStrike" dirty="0">
                        <a:solidFill>
                          <a:srgbClr val="222222"/>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l-GR"/>
                    </a:p>
                  </a:txBody>
                  <a:tcPr/>
                </a:tc>
                <a:extLst>
                  <a:ext uri="{0D108BD9-81ED-4DB2-BD59-A6C34878D82A}"/>
                </a:extLst>
              </a:tr>
            </a:tbl>
          </a:graphicData>
        </a:graphic>
      </p:graphicFrame>
      <p:sp>
        <p:nvSpPr>
          <p:cNvPr id="9" name="8 - TextBox">
            <a:extLst>
              <a:ext uri="{FF2B5EF4-FFF2-40B4-BE49-F238E27FC236}"/>
            </a:extLst>
          </p:cNvPr>
          <p:cNvSpPr txBox="1"/>
          <p:nvPr/>
        </p:nvSpPr>
        <p:spPr>
          <a:xfrm>
            <a:off x="5486400" y="8496300"/>
            <a:ext cx="11277600" cy="1323439"/>
          </a:xfrm>
          <a:prstGeom prst="rect">
            <a:avLst/>
          </a:prstGeom>
          <a:solidFill>
            <a:schemeClr val="accent6">
              <a:lumMod val="75000"/>
            </a:schemeClr>
          </a:solidFill>
          <a:ln>
            <a:solidFill>
              <a:srgbClr val="FFC000"/>
            </a:solidFill>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1" hangingPunct="1">
              <a:defRPr/>
            </a:pPr>
            <a:r>
              <a:rPr lang="el-GR" sz="2000" b="1" dirty="0">
                <a:solidFill>
                  <a:schemeClr val="bg1"/>
                </a:solidFill>
              </a:rPr>
              <a:t>Η συνεπής εκδοτική δραστηριότητα οδήγησε στη συμπλήρωση της καμπύλης αποδόσεων, παρέχοντας ταυτόχρονα όγκο και ρευστότητα στο σύνολο των εκδόσεων.</a:t>
            </a:r>
            <a:endParaRPr lang="en-US" sz="2000" b="1" dirty="0">
              <a:solidFill>
                <a:schemeClr val="bg1"/>
              </a:solidFill>
            </a:endParaRPr>
          </a:p>
          <a:p>
            <a:pPr algn="ctr" eaLnBrk="1" hangingPunct="1">
              <a:defRPr/>
            </a:pPr>
            <a:r>
              <a:rPr lang="el-GR" sz="2000" b="1" dirty="0">
                <a:solidFill>
                  <a:schemeClr val="bg1"/>
                </a:solidFill>
              </a:rPr>
              <a:t>Σήμερα, τα ταμειακά διαθέσιμα της χώρας ανέρχονται στα 34,6 δισ. ευρώ, έχοντας ήδη αποπληρώσει το μεγαλύτερο και ακριβότερο τμήμα των δανείων από το ΔΝΤ.</a:t>
            </a:r>
            <a:endParaRPr lang="en-US" sz="2000" b="1"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220663"/>
            <a:ext cx="330200" cy="441326"/>
          </a:xfrm>
          <a:prstGeom prst="rect">
            <a:avLst/>
          </a:prstGeom>
          <a:noFill/>
          <a:ln w="9525">
            <a:noFill/>
            <a:miter lim="800000"/>
            <a:headEnd/>
            <a:tailEnd/>
          </a:ln>
        </p:spPr>
        <p:txBody>
          <a:bodyPr wrap="none" lIns="163284" tIns="81642" rIns="163284" bIns="81642" anchor="ctr">
            <a:spAutoFit/>
          </a:bodyPr>
          <a:lstStyle/>
          <a:p>
            <a:pPr eaLnBrk="1" hangingPunct="1"/>
            <a:endParaRPr lang="en-US" altLang="en-US"/>
          </a:p>
        </p:txBody>
      </p:sp>
      <p:sp>
        <p:nvSpPr>
          <p:cNvPr id="4099" name="Rectangle 6"/>
          <p:cNvSpPr>
            <a:spLocks noChangeArrowheads="1"/>
          </p:cNvSpPr>
          <p:nvPr/>
        </p:nvSpPr>
        <p:spPr bwMode="auto">
          <a:xfrm>
            <a:off x="8888413" y="2925763"/>
            <a:ext cx="511175" cy="487362"/>
          </a:xfrm>
          <a:prstGeom prst="rect">
            <a:avLst/>
          </a:prstGeom>
          <a:noFill/>
          <a:ln w="9525">
            <a:noFill/>
            <a:miter lim="800000"/>
            <a:headEnd/>
            <a:tailEnd/>
          </a:ln>
        </p:spPr>
        <p:txBody>
          <a:bodyPr wrap="none" lIns="163284" tIns="81642" rIns="163284" bIns="81642" anchor="ctr">
            <a:spAutoFit/>
          </a:bodyPr>
          <a:lstStyle/>
          <a:p>
            <a:pPr algn="just" eaLnBrk="1" hangingPunct="1"/>
            <a:r>
              <a:rPr lang="el-GR" altLang="en-US" sz="2100">
                <a:latin typeface="Calibri" pitchFamily="34" charset="0"/>
                <a:cs typeface="Times New Roman" pitchFamily="18" charset="0"/>
              </a:rPr>
              <a:t>   </a:t>
            </a:r>
            <a:endParaRPr lang="el-GR" altLang="en-US"/>
          </a:p>
        </p:txBody>
      </p:sp>
      <p:sp>
        <p:nvSpPr>
          <p:cNvPr id="4100" name="Rectangle 2"/>
          <p:cNvSpPr>
            <a:spLocks noChangeArrowheads="1"/>
          </p:cNvSpPr>
          <p:nvPr/>
        </p:nvSpPr>
        <p:spPr bwMode="auto">
          <a:xfrm>
            <a:off x="0" y="-220663"/>
            <a:ext cx="330200" cy="441326"/>
          </a:xfrm>
          <a:prstGeom prst="rect">
            <a:avLst/>
          </a:prstGeom>
          <a:noFill/>
          <a:ln w="9525">
            <a:noFill/>
            <a:miter lim="800000"/>
            <a:headEnd/>
            <a:tailEnd/>
          </a:ln>
        </p:spPr>
        <p:txBody>
          <a:bodyPr wrap="none" lIns="163284" tIns="81642" rIns="163284" bIns="81642" anchor="ctr">
            <a:spAutoFit/>
          </a:bodyPr>
          <a:lstStyle/>
          <a:p>
            <a:pPr eaLnBrk="1" hangingPunct="1"/>
            <a:endParaRPr lang="en-US" altLang="en-US"/>
          </a:p>
        </p:txBody>
      </p:sp>
      <p:sp>
        <p:nvSpPr>
          <p:cNvPr id="4101" name="Rectangle 4"/>
          <p:cNvSpPr>
            <a:spLocks noChangeArrowheads="1"/>
          </p:cNvSpPr>
          <p:nvPr/>
        </p:nvSpPr>
        <p:spPr bwMode="auto">
          <a:xfrm>
            <a:off x="0" y="2925763"/>
            <a:ext cx="573088" cy="487362"/>
          </a:xfrm>
          <a:prstGeom prst="rect">
            <a:avLst/>
          </a:prstGeom>
          <a:noFill/>
          <a:ln w="9525">
            <a:noFill/>
            <a:miter lim="800000"/>
            <a:headEnd/>
            <a:tailEnd/>
          </a:ln>
        </p:spPr>
        <p:txBody>
          <a:bodyPr wrap="none" lIns="163284" tIns="81642" rIns="163284" bIns="81642" anchor="ctr">
            <a:spAutoFit/>
          </a:bodyPr>
          <a:lstStyle/>
          <a:p>
            <a:pPr eaLnBrk="1" hangingPunct="1"/>
            <a:r>
              <a:rPr lang="el-GR" altLang="en-US" sz="2100" b="1">
                <a:latin typeface="Calibri" pitchFamily="34" charset="0"/>
                <a:cs typeface="Times New Roman" pitchFamily="18" charset="0"/>
              </a:rPr>
              <a:t>    </a:t>
            </a:r>
            <a:endParaRPr lang="el-GR" altLang="en-US"/>
          </a:p>
        </p:txBody>
      </p:sp>
      <p:sp>
        <p:nvSpPr>
          <p:cNvPr id="4102" name="Rectangle 2"/>
          <p:cNvSpPr>
            <a:spLocks noChangeArrowheads="1"/>
          </p:cNvSpPr>
          <p:nvPr/>
        </p:nvSpPr>
        <p:spPr bwMode="auto">
          <a:xfrm>
            <a:off x="0" y="-220663"/>
            <a:ext cx="330200" cy="441326"/>
          </a:xfrm>
          <a:prstGeom prst="rect">
            <a:avLst/>
          </a:prstGeom>
          <a:noFill/>
          <a:ln w="9525">
            <a:noFill/>
            <a:miter lim="800000"/>
            <a:headEnd/>
            <a:tailEnd/>
          </a:ln>
        </p:spPr>
        <p:txBody>
          <a:bodyPr wrap="none" lIns="163284" tIns="81642" rIns="163284" bIns="81642" anchor="ctr">
            <a:spAutoFit/>
          </a:bodyPr>
          <a:lstStyle/>
          <a:p>
            <a:pPr eaLnBrk="1" hangingPunct="1"/>
            <a:endParaRPr lang="en-US" altLang="en-US"/>
          </a:p>
        </p:txBody>
      </p:sp>
      <p:sp>
        <p:nvSpPr>
          <p:cNvPr id="4103" name="Rectangle 2"/>
          <p:cNvSpPr>
            <a:spLocks noChangeArrowheads="1"/>
          </p:cNvSpPr>
          <p:nvPr/>
        </p:nvSpPr>
        <p:spPr bwMode="auto">
          <a:xfrm>
            <a:off x="0" y="-220663"/>
            <a:ext cx="330200" cy="441326"/>
          </a:xfrm>
          <a:prstGeom prst="rect">
            <a:avLst/>
          </a:prstGeom>
          <a:noFill/>
          <a:ln w="9525">
            <a:noFill/>
            <a:miter lim="800000"/>
            <a:headEnd/>
            <a:tailEnd/>
          </a:ln>
        </p:spPr>
        <p:txBody>
          <a:bodyPr wrap="none" lIns="163284" tIns="81642" rIns="163284" bIns="81642" anchor="ctr">
            <a:spAutoFit/>
          </a:bodyPr>
          <a:lstStyle/>
          <a:p>
            <a:pPr eaLnBrk="1" hangingPunct="1"/>
            <a:endParaRPr lang="en-US" altLang="en-US"/>
          </a:p>
        </p:txBody>
      </p:sp>
      <p:sp>
        <p:nvSpPr>
          <p:cNvPr id="4104" name="Rectangle 2"/>
          <p:cNvSpPr>
            <a:spLocks noChangeArrowheads="1"/>
          </p:cNvSpPr>
          <p:nvPr/>
        </p:nvSpPr>
        <p:spPr bwMode="auto">
          <a:xfrm>
            <a:off x="0" y="-220663"/>
            <a:ext cx="330200" cy="441326"/>
          </a:xfrm>
          <a:prstGeom prst="rect">
            <a:avLst/>
          </a:prstGeom>
          <a:noFill/>
          <a:ln w="9525">
            <a:noFill/>
            <a:miter lim="800000"/>
            <a:headEnd/>
            <a:tailEnd/>
          </a:ln>
        </p:spPr>
        <p:txBody>
          <a:bodyPr wrap="none" lIns="163284" tIns="81642" rIns="163284" bIns="81642" anchor="ctr">
            <a:spAutoFit/>
          </a:bodyPr>
          <a:lstStyle/>
          <a:p>
            <a:pPr eaLnBrk="1" hangingPunct="1"/>
            <a:endParaRPr lang="en-US" altLang="en-US"/>
          </a:p>
        </p:txBody>
      </p:sp>
      <p:sp>
        <p:nvSpPr>
          <p:cNvPr id="4105" name="Rectangle 4"/>
          <p:cNvSpPr>
            <a:spLocks noChangeArrowheads="1"/>
          </p:cNvSpPr>
          <p:nvPr/>
        </p:nvSpPr>
        <p:spPr bwMode="auto">
          <a:xfrm>
            <a:off x="0" y="-220663"/>
            <a:ext cx="330200" cy="441326"/>
          </a:xfrm>
          <a:prstGeom prst="rect">
            <a:avLst/>
          </a:prstGeom>
          <a:noFill/>
          <a:ln w="9525">
            <a:noFill/>
            <a:miter lim="800000"/>
            <a:headEnd/>
            <a:tailEnd/>
          </a:ln>
        </p:spPr>
        <p:txBody>
          <a:bodyPr wrap="none" lIns="163284" tIns="81642" rIns="163284" bIns="81642" anchor="ctr">
            <a:spAutoFit/>
          </a:bodyPr>
          <a:lstStyle/>
          <a:p>
            <a:pPr eaLnBrk="1" hangingPunct="1"/>
            <a:endParaRPr lang="en-US" altLang="en-US"/>
          </a:p>
        </p:txBody>
      </p:sp>
      <p:sp>
        <p:nvSpPr>
          <p:cNvPr id="4106" name="Rectangle 2"/>
          <p:cNvSpPr>
            <a:spLocks noChangeArrowheads="1"/>
          </p:cNvSpPr>
          <p:nvPr/>
        </p:nvSpPr>
        <p:spPr bwMode="auto">
          <a:xfrm>
            <a:off x="0" y="-220663"/>
            <a:ext cx="330200" cy="441326"/>
          </a:xfrm>
          <a:prstGeom prst="rect">
            <a:avLst/>
          </a:prstGeom>
          <a:noFill/>
          <a:ln w="9525">
            <a:noFill/>
            <a:miter lim="800000"/>
            <a:headEnd/>
            <a:tailEnd/>
          </a:ln>
        </p:spPr>
        <p:txBody>
          <a:bodyPr wrap="none" lIns="163284" tIns="81642" rIns="163284" bIns="81642" anchor="ctr">
            <a:spAutoFit/>
          </a:bodyPr>
          <a:lstStyle/>
          <a:p>
            <a:pPr eaLnBrk="1" hangingPunct="1"/>
            <a:endParaRPr lang="en-US" altLang="en-US"/>
          </a:p>
        </p:txBody>
      </p:sp>
      <p:sp>
        <p:nvSpPr>
          <p:cNvPr id="4107" name="Rectangle 26"/>
          <p:cNvSpPr>
            <a:spLocks noChangeArrowheads="1"/>
          </p:cNvSpPr>
          <p:nvPr/>
        </p:nvSpPr>
        <p:spPr bwMode="auto">
          <a:xfrm>
            <a:off x="0" y="-220663"/>
            <a:ext cx="330200" cy="441326"/>
          </a:xfrm>
          <a:prstGeom prst="rect">
            <a:avLst/>
          </a:prstGeom>
          <a:noFill/>
          <a:ln w="9525">
            <a:noFill/>
            <a:miter lim="800000"/>
            <a:headEnd/>
            <a:tailEnd/>
          </a:ln>
        </p:spPr>
        <p:txBody>
          <a:bodyPr wrap="none" lIns="163284" tIns="81642" rIns="163284" bIns="81642" anchor="ctr">
            <a:spAutoFit/>
          </a:bodyPr>
          <a:lstStyle/>
          <a:p>
            <a:pPr eaLnBrk="1" hangingPunct="1"/>
            <a:endParaRPr lang="en-US" altLang="en-US"/>
          </a:p>
        </p:txBody>
      </p:sp>
      <p:sp>
        <p:nvSpPr>
          <p:cNvPr id="4108" name="Rectangle 2"/>
          <p:cNvSpPr>
            <a:spLocks noChangeArrowheads="1"/>
          </p:cNvSpPr>
          <p:nvPr/>
        </p:nvSpPr>
        <p:spPr bwMode="auto">
          <a:xfrm>
            <a:off x="0" y="-220663"/>
            <a:ext cx="330200" cy="441326"/>
          </a:xfrm>
          <a:prstGeom prst="rect">
            <a:avLst/>
          </a:prstGeom>
          <a:noFill/>
          <a:ln w="9525">
            <a:noFill/>
            <a:miter lim="800000"/>
            <a:headEnd/>
            <a:tailEnd/>
          </a:ln>
        </p:spPr>
        <p:txBody>
          <a:bodyPr wrap="none" lIns="163284" tIns="81642" rIns="163284" bIns="81642" anchor="ctr">
            <a:spAutoFit/>
          </a:bodyPr>
          <a:lstStyle/>
          <a:p>
            <a:pPr eaLnBrk="1" hangingPunct="1"/>
            <a:endParaRPr lang="en-US" altLang="en-US"/>
          </a:p>
        </p:txBody>
      </p:sp>
      <p:sp>
        <p:nvSpPr>
          <p:cNvPr id="4109" name="Rectangle 19"/>
          <p:cNvSpPr>
            <a:spLocks noChangeArrowheads="1"/>
          </p:cNvSpPr>
          <p:nvPr/>
        </p:nvSpPr>
        <p:spPr bwMode="auto">
          <a:xfrm>
            <a:off x="0" y="-220663"/>
            <a:ext cx="330200" cy="441326"/>
          </a:xfrm>
          <a:prstGeom prst="rect">
            <a:avLst/>
          </a:prstGeom>
          <a:noFill/>
          <a:ln w="9525">
            <a:noFill/>
            <a:miter lim="800000"/>
            <a:headEnd/>
            <a:tailEnd/>
          </a:ln>
        </p:spPr>
        <p:txBody>
          <a:bodyPr wrap="none" lIns="163284" tIns="81642" rIns="163284" bIns="81642" anchor="ctr">
            <a:spAutoFit/>
          </a:bodyPr>
          <a:lstStyle/>
          <a:p>
            <a:pPr eaLnBrk="1" hangingPunct="1"/>
            <a:endParaRPr lang="en-US" altLang="en-US"/>
          </a:p>
        </p:txBody>
      </p:sp>
      <p:sp>
        <p:nvSpPr>
          <p:cNvPr id="4110" name="Rectangle 20"/>
          <p:cNvSpPr>
            <a:spLocks noChangeArrowheads="1"/>
          </p:cNvSpPr>
          <p:nvPr/>
        </p:nvSpPr>
        <p:spPr bwMode="auto">
          <a:xfrm>
            <a:off x="0" y="-220663"/>
            <a:ext cx="330200" cy="441326"/>
          </a:xfrm>
          <a:prstGeom prst="rect">
            <a:avLst/>
          </a:prstGeom>
          <a:noFill/>
          <a:ln w="9525">
            <a:noFill/>
            <a:miter lim="800000"/>
            <a:headEnd/>
            <a:tailEnd/>
          </a:ln>
        </p:spPr>
        <p:txBody>
          <a:bodyPr wrap="none" lIns="163284" tIns="81642" rIns="163284" bIns="81642" anchor="ctr">
            <a:spAutoFit/>
          </a:bodyPr>
          <a:lstStyle/>
          <a:p>
            <a:pPr eaLnBrk="1" hangingPunct="1"/>
            <a:endParaRPr lang="en-US" altLang="en-US"/>
          </a:p>
        </p:txBody>
      </p:sp>
      <p:sp>
        <p:nvSpPr>
          <p:cNvPr id="4111" name="Freeform 6"/>
          <p:cNvSpPr>
            <a:spLocks/>
          </p:cNvSpPr>
          <p:nvPr/>
        </p:nvSpPr>
        <p:spPr bwMode="auto">
          <a:xfrm>
            <a:off x="0" y="9029700"/>
            <a:ext cx="18288000" cy="1257300"/>
          </a:xfrm>
          <a:custGeom>
            <a:avLst/>
            <a:gdLst>
              <a:gd name="T0" fmla="*/ 695378 w 20553161"/>
              <a:gd name="T1" fmla="*/ 0 h 5469980"/>
              <a:gd name="T2" fmla="*/ 0 w 20553161"/>
              <a:gd name="T3" fmla="*/ 0 h 5469980"/>
              <a:gd name="T4" fmla="*/ 0 w 20553161"/>
              <a:gd name="T5" fmla="*/ 0 h 5469980"/>
              <a:gd name="T6" fmla="*/ 695378 w 20553161"/>
              <a:gd name="T7" fmla="*/ 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lIns="91439" tIns="45719" rIns="91439" bIns="45719"/>
          <a:lstStyle/>
          <a:p>
            <a:endParaRPr lang="en-US"/>
          </a:p>
        </p:txBody>
      </p:sp>
      <p:pic>
        <p:nvPicPr>
          <p:cNvPr id="4112" name="5 - Εικόνα" descr="ÎÏÎ¿ÏÎ­Î»ÎµÏÎ¼Î± ÎµÎ¹ÎºÏÎ½Î±Ï Î³Î¹Î± ÎµÎ¸Î½Î¿ÏÎ·Î¼Î¿ ÏÏÎ¿ÏÏÎ³ÎµÎ¹Î¿ Î¿Î¹ÎºÎ¿Î½Î¿Î¼Î¹ÎºÏÎ½"/>
          <p:cNvPicPr>
            <a:picLocks noChangeAspect="1" noChangeArrowheads="1"/>
          </p:cNvPicPr>
          <p:nvPr/>
        </p:nvPicPr>
        <p:blipFill>
          <a:blip r:embed="rId3" cstate="print"/>
          <a:srcRect/>
          <a:stretch>
            <a:fillRect/>
          </a:stretch>
        </p:blipFill>
        <p:spPr bwMode="auto">
          <a:xfrm>
            <a:off x="152400" y="266700"/>
            <a:ext cx="1104900" cy="1046163"/>
          </a:xfrm>
          <a:prstGeom prst="rect">
            <a:avLst/>
          </a:prstGeom>
          <a:noFill/>
          <a:ln w="9525">
            <a:noFill/>
            <a:miter lim="800000"/>
            <a:headEnd/>
            <a:tailEnd/>
          </a:ln>
        </p:spPr>
      </p:pic>
      <p:sp>
        <p:nvSpPr>
          <p:cNvPr id="4113"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Η ύφεση της οικονομίας είναι ηπιότερη</a:t>
            </a:r>
            <a:endParaRPr lang="en-US" altLang="en-US" sz="3800" b="1">
              <a:solidFill>
                <a:srgbClr val="002060"/>
              </a:solidFill>
              <a:latin typeface="Calibri" pitchFamily="34" charset="0"/>
            </a:endParaRPr>
          </a:p>
        </p:txBody>
      </p:sp>
      <p:cxnSp>
        <p:nvCxnSpPr>
          <p:cNvPr id="23" name="Straight Connector 25">
            <a:extLst>
              <a:ext uri="{FF2B5EF4-FFF2-40B4-BE49-F238E27FC236}"/>
            </a:extLst>
          </p:cNvPr>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4" name="23 - TextBox">
            <a:extLst>
              <a:ext uri="{FF2B5EF4-FFF2-40B4-BE49-F238E27FC236}"/>
            </a:extLst>
          </p:cNvPr>
          <p:cNvSpPr txBox="1"/>
          <p:nvPr/>
        </p:nvSpPr>
        <p:spPr>
          <a:xfrm>
            <a:off x="10646219" y="2247900"/>
            <a:ext cx="5365572" cy="400110"/>
          </a:xfrm>
          <a:prstGeom prst="rect">
            <a:avLst/>
          </a:prstGeom>
          <a:solidFill>
            <a:schemeClr val="accent6">
              <a:lumMod val="75000"/>
            </a:schemeClr>
          </a:solidFill>
          <a:ln>
            <a:solidFill>
              <a:srgbClr val="002060"/>
            </a:solidFill>
          </a:ln>
          <a:effectLst>
            <a:softEdge rad="31750"/>
          </a:effectLst>
        </p:spPr>
        <p:txBody>
          <a:bodyPr wrap="none">
            <a:spAutoFit/>
          </a:bodyPr>
          <a:lstStyle/>
          <a:p>
            <a:pPr algn="ctr" eaLnBrk="1" hangingPunct="1">
              <a:defRPr/>
            </a:pPr>
            <a:r>
              <a:rPr lang="el-GR" sz="2000" b="1" dirty="0">
                <a:solidFill>
                  <a:schemeClr val="bg1"/>
                </a:solidFill>
              </a:rPr>
              <a:t>ΑΕΠ (%, 1</a:t>
            </a:r>
            <a:r>
              <a:rPr lang="el-GR" sz="2000" b="1" baseline="30000" dirty="0">
                <a:solidFill>
                  <a:schemeClr val="bg1"/>
                </a:solidFill>
              </a:rPr>
              <a:t>ο</a:t>
            </a:r>
            <a:r>
              <a:rPr lang="el-GR" sz="2000" b="1" dirty="0">
                <a:solidFill>
                  <a:schemeClr val="bg1"/>
                </a:solidFill>
              </a:rPr>
              <a:t> τρίμηνο 2021, τριμηνιαία βάση)</a:t>
            </a:r>
            <a:endParaRPr lang="en-US" sz="2000" b="1" dirty="0">
              <a:solidFill>
                <a:schemeClr val="bg1"/>
              </a:solidFill>
            </a:endParaRPr>
          </a:p>
        </p:txBody>
      </p:sp>
      <p:sp>
        <p:nvSpPr>
          <p:cNvPr id="25" name="24 - TextBox">
            <a:extLst>
              <a:ext uri="{FF2B5EF4-FFF2-40B4-BE49-F238E27FC236}"/>
            </a:extLst>
          </p:cNvPr>
          <p:cNvSpPr txBox="1"/>
          <p:nvPr/>
        </p:nvSpPr>
        <p:spPr>
          <a:xfrm>
            <a:off x="3048000" y="2247900"/>
            <a:ext cx="3810000" cy="400110"/>
          </a:xfrm>
          <a:prstGeom prst="rect">
            <a:avLst/>
          </a:prstGeom>
          <a:solidFill>
            <a:schemeClr val="accent6">
              <a:lumMod val="75000"/>
            </a:schemeClr>
          </a:solidFill>
          <a:ln>
            <a:solidFill>
              <a:srgbClr val="002060"/>
            </a:solidFill>
          </a:ln>
          <a:effectLst>
            <a:softEdge rad="31750"/>
          </a:effectLst>
        </p:spPr>
        <p:txBody>
          <a:bodyPr>
            <a:spAutoFit/>
          </a:bodyPr>
          <a:lstStyle/>
          <a:p>
            <a:pPr algn="ctr" eaLnBrk="1" hangingPunct="1">
              <a:defRPr/>
            </a:pPr>
            <a:r>
              <a:rPr lang="el-GR" sz="2000" b="1" dirty="0">
                <a:solidFill>
                  <a:schemeClr val="bg1"/>
                </a:solidFill>
              </a:rPr>
              <a:t>ΑΕΠ (%, 2020, ετήσια βάση)</a:t>
            </a:r>
            <a:endParaRPr lang="en-US" sz="2000" b="1" dirty="0">
              <a:solidFill>
                <a:schemeClr val="bg1"/>
              </a:solidFill>
            </a:endParaRPr>
          </a:p>
        </p:txBody>
      </p:sp>
      <p:sp>
        <p:nvSpPr>
          <p:cNvPr id="26" name="25 - TextBox">
            <a:extLst>
              <a:ext uri="{FF2B5EF4-FFF2-40B4-BE49-F238E27FC236}"/>
            </a:extLst>
          </p:cNvPr>
          <p:cNvSpPr txBox="1"/>
          <p:nvPr/>
        </p:nvSpPr>
        <p:spPr>
          <a:xfrm>
            <a:off x="9372600" y="8420100"/>
            <a:ext cx="8229600" cy="400110"/>
          </a:xfrm>
          <a:prstGeom prst="rect">
            <a:avLst/>
          </a:prstGeom>
          <a:solidFill>
            <a:schemeClr val="accent6">
              <a:lumMod val="75000"/>
            </a:schemeClr>
          </a:solidFill>
          <a:ln>
            <a:solidFill>
              <a:srgbClr val="FFC000"/>
            </a:solidFill>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1" hangingPunct="1">
              <a:defRPr/>
            </a:pPr>
            <a:r>
              <a:rPr lang="el-GR" sz="2000" b="1" dirty="0">
                <a:solidFill>
                  <a:schemeClr val="bg1"/>
                </a:solidFill>
              </a:rPr>
              <a:t>Η 3</a:t>
            </a:r>
            <a:r>
              <a:rPr lang="el-GR" sz="2000" b="1" baseline="30000" dirty="0">
                <a:solidFill>
                  <a:schemeClr val="bg1"/>
                </a:solidFill>
              </a:rPr>
              <a:t>η</a:t>
            </a:r>
            <a:r>
              <a:rPr lang="el-GR" sz="2000" b="1" dirty="0">
                <a:solidFill>
                  <a:schemeClr val="bg1"/>
                </a:solidFill>
              </a:rPr>
              <a:t> καλύτερη ευρωπαϊκή επίδοση, το 1</a:t>
            </a:r>
            <a:r>
              <a:rPr lang="el-GR" sz="2000" b="1" baseline="30000" dirty="0">
                <a:solidFill>
                  <a:schemeClr val="bg1"/>
                </a:solidFill>
              </a:rPr>
              <a:t>ο</a:t>
            </a:r>
            <a:r>
              <a:rPr lang="el-GR" sz="2000" b="1" dirty="0">
                <a:solidFill>
                  <a:schemeClr val="bg1"/>
                </a:solidFill>
              </a:rPr>
              <a:t> τρίμηνο, σε όρους ΑΕΠ</a:t>
            </a:r>
            <a:endParaRPr lang="en-US" sz="2000" b="1" dirty="0">
              <a:solidFill>
                <a:schemeClr val="bg1"/>
              </a:solidFill>
            </a:endParaRPr>
          </a:p>
        </p:txBody>
      </p:sp>
      <p:pic>
        <p:nvPicPr>
          <p:cNvPr id="4124" name="Picture 31"/>
          <p:cNvPicPr>
            <a:picLocks noChangeAspect="1" noChangeArrowheads="1"/>
          </p:cNvPicPr>
          <p:nvPr/>
        </p:nvPicPr>
        <p:blipFill>
          <a:blip r:embed="rId4" cstate="print"/>
          <a:srcRect/>
          <a:stretch>
            <a:fillRect/>
          </a:stretch>
        </p:blipFill>
        <p:spPr bwMode="auto">
          <a:xfrm>
            <a:off x="1371600" y="2857500"/>
            <a:ext cx="7805738" cy="5486400"/>
          </a:xfrm>
          <a:prstGeom prst="rect">
            <a:avLst/>
          </a:prstGeom>
          <a:noFill/>
          <a:ln w="9525">
            <a:noFill/>
            <a:miter lim="800000"/>
            <a:headEnd/>
            <a:tailEnd/>
          </a:ln>
        </p:spPr>
      </p:pic>
      <p:pic>
        <p:nvPicPr>
          <p:cNvPr id="4125" name="Picture 32"/>
          <p:cNvPicPr>
            <a:picLocks noChangeAspect="1" noChangeArrowheads="1"/>
          </p:cNvPicPr>
          <p:nvPr/>
        </p:nvPicPr>
        <p:blipFill>
          <a:blip r:embed="rId5" cstate="print"/>
          <a:srcRect/>
          <a:stretch>
            <a:fillRect/>
          </a:stretch>
        </p:blipFill>
        <p:spPr bwMode="auto">
          <a:xfrm>
            <a:off x="9372600" y="2781300"/>
            <a:ext cx="7772400" cy="56372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reeform 6"/>
          <p:cNvSpPr>
            <a:spLocks/>
          </p:cNvSpPr>
          <p:nvPr/>
        </p:nvSpPr>
        <p:spPr bwMode="auto">
          <a:xfrm>
            <a:off x="0" y="9029700"/>
            <a:ext cx="18288000" cy="1257300"/>
          </a:xfrm>
          <a:custGeom>
            <a:avLst/>
            <a:gdLst>
              <a:gd name="T0" fmla="*/ 781509 w 20553161"/>
              <a:gd name="T1" fmla="*/ 0 h 5469980"/>
              <a:gd name="T2" fmla="*/ 0 w 20553161"/>
              <a:gd name="T3" fmla="*/ 0 h 5469980"/>
              <a:gd name="T4" fmla="*/ 0 w 20553161"/>
              <a:gd name="T5" fmla="*/ 0 h 5469980"/>
              <a:gd name="T6" fmla="*/ 781509 w 20553161"/>
              <a:gd name="T7" fmla="*/ 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n-US"/>
          </a:p>
        </p:txBody>
      </p:sp>
      <p:sp>
        <p:nvSpPr>
          <p:cNvPr id="31747"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4. Δημιουργούνται οι προϋποθέσεις για ισχυρή πιστωτική επέκταση</a:t>
            </a:r>
            <a:endParaRPr lang="en-US" altLang="en-US" sz="3800" b="1">
              <a:solidFill>
                <a:srgbClr val="002060"/>
              </a:solidFill>
              <a:latin typeface="Calibri" pitchFamily="34" charset="0"/>
            </a:endParaRPr>
          </a:p>
        </p:txBody>
      </p:sp>
      <p:cxnSp>
        <p:nvCxnSpPr>
          <p:cNvPr id="26" name="Straight Connector 25">
            <a:extLst>
              <a:ext uri="{FF2B5EF4-FFF2-40B4-BE49-F238E27FC236}"/>
            </a:extLst>
          </p:cNvPr>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31749" name="5 - Εικόνα" descr="ÎÏÎ¿ÏÎ­Î»ÎµÏÎ¼Î± ÎµÎ¹ÎºÏÎ½Î±Ï Î³Î¹Î± ÎµÎ¸Î½Î¿ÏÎ·Î¼Î¿ ÏÏÎ¿ÏÏÎ³ÎµÎ¹Î¿ Î¿Î¹ÎºÎ¿Î½Î¿Î¼Î¹ÎºÏÎ½"/>
          <p:cNvPicPr>
            <a:picLocks noChangeAspect="1" noChangeArrowheads="1"/>
          </p:cNvPicPr>
          <p:nvPr/>
        </p:nvPicPr>
        <p:blipFill>
          <a:blip r:embed="rId3" cstate="print"/>
          <a:srcRect/>
          <a:stretch>
            <a:fillRect/>
          </a:stretch>
        </p:blipFill>
        <p:spPr bwMode="auto">
          <a:xfrm>
            <a:off x="152400" y="266700"/>
            <a:ext cx="1104900" cy="1046163"/>
          </a:xfrm>
          <a:prstGeom prst="rect">
            <a:avLst/>
          </a:prstGeom>
          <a:noFill/>
          <a:ln w="9525">
            <a:noFill/>
            <a:miter lim="800000"/>
            <a:headEnd/>
            <a:tailEnd/>
          </a:ln>
        </p:spPr>
      </p:pic>
      <p:sp>
        <p:nvSpPr>
          <p:cNvPr id="31750" name="Rectangle 6"/>
          <p:cNvSpPr>
            <a:spLocks noChangeArrowheads="1"/>
          </p:cNvSpPr>
          <p:nvPr/>
        </p:nvSpPr>
        <p:spPr bwMode="auto">
          <a:xfrm>
            <a:off x="8888413" y="3316288"/>
            <a:ext cx="511175" cy="488950"/>
          </a:xfrm>
          <a:prstGeom prst="rect">
            <a:avLst/>
          </a:prstGeom>
          <a:noFill/>
          <a:ln w="9525">
            <a:noFill/>
            <a:miter lim="800000"/>
            <a:headEnd/>
            <a:tailEnd/>
          </a:ln>
        </p:spPr>
        <p:txBody>
          <a:bodyPr wrap="none" lIns="163284" tIns="81642" rIns="163284" bIns="81642" anchor="ctr">
            <a:spAutoFit/>
          </a:bodyPr>
          <a:lstStyle/>
          <a:p>
            <a:pPr algn="just" eaLnBrk="1" hangingPunct="1"/>
            <a:r>
              <a:rPr lang="el-GR" altLang="en-US" sz="2100">
                <a:latin typeface="Calibri" pitchFamily="34" charset="0"/>
                <a:cs typeface="Times New Roman" pitchFamily="18" charset="0"/>
              </a:rPr>
              <a:t>   </a:t>
            </a:r>
            <a:endParaRPr lang="el-GR" altLang="en-US"/>
          </a:p>
        </p:txBody>
      </p:sp>
      <p:sp>
        <p:nvSpPr>
          <p:cNvPr id="31751" name="Rectangle 1"/>
          <p:cNvSpPr>
            <a:spLocks noChangeArrowheads="1"/>
          </p:cNvSpPr>
          <p:nvPr/>
        </p:nvSpPr>
        <p:spPr bwMode="auto">
          <a:xfrm>
            <a:off x="0" y="-323850"/>
            <a:ext cx="184150" cy="647700"/>
          </a:xfrm>
          <a:prstGeom prst="rect">
            <a:avLst/>
          </a:prstGeom>
          <a:noFill/>
          <a:ln w="9525">
            <a:noFill/>
            <a:miter lim="800000"/>
            <a:headEnd/>
            <a:tailEnd/>
          </a:ln>
        </p:spPr>
        <p:txBody>
          <a:bodyPr wrap="none" anchor="ctr">
            <a:spAutoFit/>
          </a:bodyPr>
          <a:lstStyle/>
          <a:p>
            <a:r>
              <a:rPr lang="el-GR" altLang="el-GR"/>
              <a:t/>
            </a:r>
            <a:br>
              <a:rPr lang="el-GR" altLang="el-GR"/>
            </a:br>
            <a:endParaRPr lang="el-GR" altLang="el-GR"/>
          </a:p>
        </p:txBody>
      </p:sp>
      <p:sp>
        <p:nvSpPr>
          <p:cNvPr id="31752" name="Rectangle 2"/>
          <p:cNvSpPr>
            <a:spLocks noChangeArrowheads="1"/>
          </p:cNvSpPr>
          <p:nvPr/>
        </p:nvSpPr>
        <p:spPr bwMode="auto">
          <a:xfrm>
            <a:off x="0" y="-461963"/>
            <a:ext cx="184150" cy="923926"/>
          </a:xfrm>
          <a:prstGeom prst="rect">
            <a:avLst/>
          </a:prstGeom>
          <a:noFill/>
          <a:ln w="9525">
            <a:noFill/>
            <a:miter lim="800000"/>
            <a:headEnd/>
            <a:tailEnd/>
          </a:ln>
        </p:spPr>
        <p:txBody>
          <a:bodyPr wrap="none" anchor="ctr">
            <a:spAutoFit/>
          </a:bodyPr>
          <a:lstStyle/>
          <a:p>
            <a:endParaRPr lang="el-GR" altLang="el-GR"/>
          </a:p>
          <a:p>
            <a:r>
              <a:rPr lang="el-GR" altLang="el-GR"/>
              <a:t/>
            </a:r>
            <a:br>
              <a:rPr lang="el-GR" altLang="el-GR"/>
            </a:br>
            <a:endParaRPr lang="el-GR" altLang="el-GR"/>
          </a:p>
        </p:txBody>
      </p:sp>
      <p:sp>
        <p:nvSpPr>
          <p:cNvPr id="12" name="Rectangle 8">
            <a:extLst>
              <a:ext uri="{FF2B5EF4-FFF2-40B4-BE49-F238E27FC236}"/>
            </a:extLst>
          </p:cNvPr>
          <p:cNvSpPr/>
          <p:nvPr/>
        </p:nvSpPr>
        <p:spPr>
          <a:xfrm>
            <a:off x="1524000" y="2171700"/>
            <a:ext cx="15163800" cy="6477000"/>
          </a:xfrm>
          <a:prstGeom prst="rect">
            <a:avLst/>
          </a:prstGeom>
          <a:solidFill>
            <a:schemeClr val="accent1">
              <a:lumMod val="40000"/>
              <a:lumOff val="60000"/>
            </a:schemeClr>
          </a:solidFill>
          <a:ln w="571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4500"/>
              </a:lnSpc>
              <a:buClr>
                <a:srgbClr val="FF0000"/>
              </a:buClr>
              <a:buSzPct val="110000"/>
              <a:buFont typeface="Wingdings" pitchFamily="2" charset="2"/>
              <a:buChar char="§"/>
              <a:defRPr/>
            </a:pPr>
            <a:r>
              <a:rPr lang="el-GR" sz="3000" dirty="0"/>
              <a:t>   Υλοποιείται ο νόμος για τη ρύθμιση οφειλών και την παροχή 2</a:t>
            </a:r>
            <a:r>
              <a:rPr lang="el-GR" sz="3000" baseline="30000" dirty="0"/>
              <a:t>ης</a:t>
            </a:r>
            <a:r>
              <a:rPr lang="el-GR" sz="3000" dirty="0"/>
              <a:t> ευκαιρίας.</a:t>
            </a:r>
          </a:p>
          <a:p>
            <a:pPr marL="800100" lvl="1" indent="-342900" algn="just">
              <a:lnSpc>
                <a:spcPts val="4500"/>
              </a:lnSpc>
              <a:buClr>
                <a:srgbClr val="FF0000"/>
              </a:buClr>
              <a:buSzPct val="110000"/>
              <a:buFont typeface="Arial" pitchFamily="34" charset="0"/>
              <a:buChar char="•"/>
              <a:defRPr/>
            </a:pPr>
            <a:r>
              <a:rPr lang="el-GR" altLang="el-GR" sz="3000" b="1" dirty="0"/>
              <a:t> </a:t>
            </a:r>
            <a:r>
              <a:rPr lang="el-GR" altLang="el-GR" sz="3000" dirty="0" smtClean="0"/>
              <a:t>19.</a:t>
            </a:r>
            <a:r>
              <a:rPr lang="en-US" altLang="el-GR" sz="3000" dirty="0" smtClean="0"/>
              <a:t>977</a:t>
            </a:r>
            <a:r>
              <a:rPr lang="el-GR" altLang="el-GR" sz="3000" dirty="0" smtClean="0"/>
              <a:t> </a:t>
            </a:r>
            <a:r>
              <a:rPr lang="el-GR" altLang="el-GR" sz="3000" dirty="0"/>
              <a:t>μοναδικά ΑΦΜ έχουν κάνει ενεργή αίτηση στην Ηλεκτρονική Πλατφόρμα Εξωδικαστικού Μηχανισμού Ρύθμισης Οφειλών, εκ των οποίων:</a:t>
            </a:r>
          </a:p>
          <a:p>
            <a:pPr marL="1257300" lvl="2" indent="-342900" algn="just">
              <a:lnSpc>
                <a:spcPts val="4500"/>
              </a:lnSpc>
              <a:buClr>
                <a:srgbClr val="FF0000"/>
              </a:buClr>
              <a:buSzPct val="75000"/>
              <a:buFont typeface="Courier New" pitchFamily="49" charset="0"/>
              <a:buChar char="o"/>
              <a:defRPr/>
            </a:pPr>
            <a:r>
              <a:rPr lang="el-GR" altLang="el-GR" sz="3000" dirty="0"/>
              <a:t> </a:t>
            </a:r>
            <a:r>
              <a:rPr lang="el-GR" altLang="el-GR" sz="3000" dirty="0" smtClean="0"/>
              <a:t>11.</a:t>
            </a:r>
            <a:r>
              <a:rPr lang="en-US" altLang="el-GR" sz="3000" dirty="0" smtClean="0"/>
              <a:t>852</a:t>
            </a:r>
            <a:r>
              <a:rPr lang="el-GR" altLang="el-GR" sz="3000" dirty="0" smtClean="0"/>
              <a:t> </a:t>
            </a:r>
            <a:r>
              <a:rPr lang="el-GR" altLang="el-GR" sz="3000" dirty="0"/>
              <a:t>μοναδικά ΑΦΜ έχουν ενεργή οριστικοποιημένη αίτηση και αναμένουν στοιχεία πιστωτών.</a:t>
            </a:r>
          </a:p>
          <a:p>
            <a:pPr marL="1257300" lvl="2" indent="-342900" algn="just">
              <a:lnSpc>
                <a:spcPts val="4500"/>
              </a:lnSpc>
              <a:buClr>
                <a:srgbClr val="FF0000"/>
              </a:buClr>
              <a:buSzPct val="75000"/>
              <a:buFont typeface="Courier New" pitchFamily="49" charset="0"/>
              <a:buChar char="o"/>
              <a:defRPr/>
            </a:pPr>
            <a:r>
              <a:rPr lang="el-GR" altLang="el-GR" sz="3000" b="1" dirty="0"/>
              <a:t>  </a:t>
            </a:r>
            <a:r>
              <a:rPr lang="en-US" altLang="el-GR" sz="3000" dirty="0" smtClean="0"/>
              <a:t>8</a:t>
            </a:r>
            <a:r>
              <a:rPr lang="el-GR" altLang="el-GR" sz="3000" dirty="0" smtClean="0"/>
              <a:t>.</a:t>
            </a:r>
            <a:r>
              <a:rPr lang="en-US" altLang="el-GR" sz="3000" dirty="0" smtClean="0"/>
              <a:t>125</a:t>
            </a:r>
            <a:r>
              <a:rPr lang="el-GR" altLang="el-GR" sz="3000" b="1" dirty="0" smtClean="0"/>
              <a:t> </a:t>
            </a:r>
            <a:r>
              <a:rPr lang="el-GR" altLang="el-GR" sz="3000" dirty="0"/>
              <a:t>μοναδικά ΑΦΜ έχουν ενεργή μη οριστικοποιημένη αίτηση.</a:t>
            </a:r>
          </a:p>
          <a:p>
            <a:pPr algn="just">
              <a:lnSpc>
                <a:spcPts val="4500"/>
              </a:lnSpc>
              <a:buClr>
                <a:srgbClr val="FF0000"/>
              </a:buClr>
              <a:buSzPct val="110000"/>
              <a:buFont typeface="Wingdings" pitchFamily="2" charset="2"/>
              <a:buChar char="§"/>
              <a:defRPr/>
            </a:pPr>
            <a:r>
              <a:rPr lang="el-GR" sz="3000" dirty="0"/>
              <a:t>   Κινητοποιούνται επιπλέον πόροι για τραπεζικό δανεισμό από τον «φάκελο» δανείων στο πλαίσιο του «Ελλάδα 2.0» (12,7 δισ. ευρώ).</a:t>
            </a:r>
          </a:p>
          <a:p>
            <a:pPr algn="just">
              <a:lnSpc>
                <a:spcPts val="4500"/>
              </a:lnSpc>
              <a:buClr>
                <a:srgbClr val="FF0000"/>
              </a:buClr>
              <a:buSzPct val="110000"/>
              <a:buFont typeface="Wingdings" pitchFamily="2" charset="2"/>
              <a:buChar char="§"/>
              <a:defRPr/>
            </a:pPr>
            <a:r>
              <a:rPr lang="el-GR" sz="3000" dirty="0"/>
              <a:t>   Εξυγιαίνονται οι ισολογισμοί των ελληνικών τραπεζών και μειώνεται, περαιτέρω, το απόθεμα των μη εξυπηρετούμενων δανείων.</a:t>
            </a:r>
          </a:p>
          <a:p>
            <a:pPr lvl="1" algn="just">
              <a:lnSpc>
                <a:spcPts val="4500"/>
              </a:lnSpc>
              <a:buClr>
                <a:srgbClr val="FF0000"/>
              </a:buClr>
              <a:buSzPct val="110000"/>
              <a:buFont typeface="Arial" pitchFamily="34" charset="0"/>
              <a:buChar char="•"/>
              <a:defRPr/>
            </a:pPr>
            <a:r>
              <a:rPr lang="el-GR" sz="3000" dirty="0"/>
              <a:t>   Επέκταση και παράταση του Προγράμματος «ΗΡΑΚΛΗΣ».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reeform 6"/>
          <p:cNvSpPr>
            <a:spLocks/>
          </p:cNvSpPr>
          <p:nvPr/>
        </p:nvSpPr>
        <p:spPr bwMode="auto">
          <a:xfrm>
            <a:off x="0" y="9029700"/>
            <a:ext cx="18288000" cy="1257300"/>
          </a:xfrm>
          <a:custGeom>
            <a:avLst/>
            <a:gdLst>
              <a:gd name="T0" fmla="*/ 781509 w 20553161"/>
              <a:gd name="T1" fmla="*/ 0 h 5469980"/>
              <a:gd name="T2" fmla="*/ 0 w 20553161"/>
              <a:gd name="T3" fmla="*/ 0 h 5469980"/>
              <a:gd name="T4" fmla="*/ 0 w 20553161"/>
              <a:gd name="T5" fmla="*/ 0 h 5469980"/>
              <a:gd name="T6" fmla="*/ 781509 w 20553161"/>
              <a:gd name="T7" fmla="*/ 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n-US"/>
          </a:p>
        </p:txBody>
      </p:sp>
      <p:sp>
        <p:nvSpPr>
          <p:cNvPr id="32771"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5. Υλοποιούνται διαρθρωτικές αλλαγές και αποκρατικοποιήσεις</a:t>
            </a:r>
            <a:endParaRPr lang="en-US" altLang="en-US" sz="3800" b="1">
              <a:solidFill>
                <a:srgbClr val="002060"/>
              </a:solidFill>
              <a:latin typeface="Calibri" pitchFamily="34" charset="0"/>
            </a:endParaRPr>
          </a:p>
        </p:txBody>
      </p:sp>
      <p:cxnSp>
        <p:nvCxnSpPr>
          <p:cNvPr id="26" name="Straight Connector 25">
            <a:extLst>
              <a:ext uri="{FF2B5EF4-FFF2-40B4-BE49-F238E27FC236}"/>
            </a:extLst>
          </p:cNvPr>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32773"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52400" y="266700"/>
            <a:ext cx="1104900" cy="1046163"/>
          </a:xfrm>
          <a:prstGeom prst="rect">
            <a:avLst/>
          </a:prstGeom>
          <a:noFill/>
          <a:ln w="9525">
            <a:noFill/>
            <a:miter lim="800000"/>
            <a:headEnd/>
            <a:tailEnd/>
          </a:ln>
        </p:spPr>
      </p:pic>
      <p:sp>
        <p:nvSpPr>
          <p:cNvPr id="12" name="Rectangle 8">
            <a:extLst>
              <a:ext uri="{FF2B5EF4-FFF2-40B4-BE49-F238E27FC236}"/>
            </a:extLst>
          </p:cNvPr>
          <p:cNvSpPr/>
          <p:nvPr/>
        </p:nvSpPr>
        <p:spPr>
          <a:xfrm>
            <a:off x="1524000" y="1790700"/>
            <a:ext cx="15240000" cy="7467600"/>
          </a:xfrm>
          <a:prstGeom prst="rect">
            <a:avLst/>
          </a:prstGeom>
          <a:solidFill>
            <a:schemeClr val="accent1">
              <a:lumMod val="40000"/>
              <a:lumOff val="60000"/>
            </a:schemeClr>
          </a:solidFill>
          <a:ln w="571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4500"/>
              </a:lnSpc>
              <a:defRPr/>
            </a:pPr>
            <a:r>
              <a:rPr lang="el-GR" sz="3000" dirty="0"/>
              <a:t>Μεταξύ άλλων:</a:t>
            </a:r>
          </a:p>
          <a:p>
            <a:pPr algn="just">
              <a:lnSpc>
                <a:spcPts val="4500"/>
              </a:lnSpc>
              <a:buClr>
                <a:srgbClr val="FF0000"/>
              </a:buClr>
              <a:buFont typeface="Wingdings" pitchFamily="2" charset="2"/>
              <a:buChar char="§"/>
              <a:defRPr/>
            </a:pPr>
            <a:r>
              <a:rPr lang="el-GR" sz="3000" dirty="0"/>
              <a:t>   Αξιοποίηση περιφερειακών λιμένων και μαρίνων.</a:t>
            </a:r>
          </a:p>
          <a:p>
            <a:pPr algn="just">
              <a:lnSpc>
                <a:spcPts val="4500"/>
              </a:lnSpc>
              <a:buClr>
                <a:srgbClr val="FF0000"/>
              </a:buClr>
              <a:buFont typeface="Wingdings" pitchFamily="2" charset="2"/>
              <a:buChar char="§"/>
              <a:defRPr/>
            </a:pPr>
            <a:r>
              <a:rPr lang="el-GR" sz="3000" dirty="0"/>
              <a:t>   Σύμβαση παραχώρησης σε Εγνατία Οδό και προετοιμασία διαγωνισμού επέκτασης παραχώρησης Αττικής Οδού.</a:t>
            </a:r>
          </a:p>
          <a:p>
            <a:pPr algn="just">
              <a:lnSpc>
                <a:spcPts val="4500"/>
              </a:lnSpc>
              <a:buClr>
                <a:srgbClr val="FF0000"/>
              </a:buClr>
              <a:buFont typeface="Wingdings" pitchFamily="2" charset="2"/>
              <a:buChar char="§"/>
              <a:defRPr/>
            </a:pPr>
            <a:r>
              <a:rPr lang="el-GR" sz="3000" dirty="0"/>
              <a:t>   Αξιοποίηση ακινήτου στις Γούρνες.</a:t>
            </a:r>
          </a:p>
          <a:p>
            <a:pPr algn="just">
              <a:lnSpc>
                <a:spcPts val="4500"/>
              </a:lnSpc>
              <a:buClr>
                <a:srgbClr val="FF0000"/>
              </a:buClr>
              <a:buFont typeface="Wingdings" pitchFamily="2" charset="2"/>
              <a:buChar char="§"/>
              <a:defRPr/>
            </a:pPr>
            <a:r>
              <a:rPr lang="el-GR" sz="3000" dirty="0"/>
              <a:t>   «Κυβερνητικό πάρκο» / ΠΥΡΚΑΛ.</a:t>
            </a:r>
          </a:p>
          <a:p>
            <a:pPr algn="just">
              <a:lnSpc>
                <a:spcPts val="4500"/>
              </a:lnSpc>
              <a:buClr>
                <a:srgbClr val="FF0000"/>
              </a:buClr>
              <a:buFont typeface="Wingdings" pitchFamily="2" charset="2"/>
              <a:buChar char="§"/>
              <a:defRPr/>
            </a:pPr>
            <a:r>
              <a:rPr lang="el-GR" sz="3000" dirty="0"/>
              <a:t>   Υλοποίηση σχεδίων εκσυγχρονισμού και αναβάθμισης κεφαλαιαγοράς.</a:t>
            </a:r>
          </a:p>
          <a:p>
            <a:pPr algn="just">
              <a:lnSpc>
                <a:spcPts val="4500"/>
              </a:lnSpc>
              <a:buClr>
                <a:srgbClr val="FF0000"/>
              </a:buClr>
              <a:buFont typeface="Wingdings" pitchFamily="2" charset="2"/>
              <a:buChar char="§"/>
              <a:defRPr/>
            </a:pPr>
            <a:r>
              <a:rPr lang="el-GR" sz="3000" dirty="0"/>
              <a:t>   Μέτρα περιορισμού της φοροδιαφυγής μέσω εκσυγχρονισμού των φορολογικών ελέγχων.</a:t>
            </a:r>
          </a:p>
          <a:p>
            <a:pPr algn="just">
              <a:lnSpc>
                <a:spcPts val="4500"/>
              </a:lnSpc>
              <a:buClr>
                <a:srgbClr val="FF0000"/>
              </a:buClr>
              <a:buFont typeface="Wingdings" pitchFamily="2" charset="2"/>
              <a:buChar char="§"/>
              <a:defRPr/>
            </a:pPr>
            <a:r>
              <a:rPr lang="el-GR" sz="3000" dirty="0"/>
              <a:t>   Υλοποίηση της λογιστικής μεταρρύθμισης.</a:t>
            </a:r>
          </a:p>
          <a:p>
            <a:pPr algn="just">
              <a:lnSpc>
                <a:spcPts val="4500"/>
              </a:lnSpc>
              <a:buClr>
                <a:srgbClr val="FF0000"/>
              </a:buClr>
              <a:buFont typeface="Wingdings" pitchFamily="2" charset="2"/>
              <a:buChar char="§"/>
              <a:defRPr/>
            </a:pPr>
            <a:r>
              <a:rPr lang="el-GR" sz="3000" dirty="0"/>
              <a:t>   Επισκόπηση δαπανών, κατάρτιση προϋπολογισμού επιδόσεων και </a:t>
            </a:r>
            <a:r>
              <a:rPr lang="en-US" sz="3000" dirty="0"/>
              <a:t>“green budgeting”.</a:t>
            </a:r>
          </a:p>
          <a:p>
            <a:pPr algn="just">
              <a:lnSpc>
                <a:spcPts val="4500"/>
              </a:lnSpc>
              <a:buClr>
                <a:srgbClr val="FF0000"/>
              </a:buClr>
              <a:buFont typeface="Wingdings" pitchFamily="2" charset="2"/>
              <a:buChar char="§"/>
              <a:defRPr/>
            </a:pPr>
            <a:r>
              <a:rPr lang="en-US" sz="3000" dirty="0"/>
              <a:t>   </a:t>
            </a:r>
            <a:r>
              <a:rPr lang="el-GR" sz="3000" dirty="0"/>
              <a:t>Μέτρα ενίσχυσης των ηλεκτρονικών συναλλαγών.</a:t>
            </a:r>
          </a:p>
          <a:p>
            <a:pPr algn="just">
              <a:lnSpc>
                <a:spcPts val="4500"/>
              </a:lnSpc>
              <a:buClr>
                <a:srgbClr val="FF0000"/>
              </a:buClr>
              <a:buFont typeface="Wingdings" pitchFamily="2" charset="2"/>
              <a:buChar char="§"/>
              <a:defRPr/>
            </a:pPr>
            <a:r>
              <a:rPr lang="el-GR" sz="3000" dirty="0"/>
              <a:t>   Δημιουργία </a:t>
            </a:r>
            <a:r>
              <a:rPr lang="el-GR" sz="3000" dirty="0" smtClean="0"/>
              <a:t>Δημόσιου Γραφείου Πιστώσεων (</a:t>
            </a:r>
            <a:r>
              <a:rPr lang="en-US" sz="3000" dirty="0" smtClean="0"/>
              <a:t>Public Credit Bureau)</a:t>
            </a:r>
            <a:r>
              <a:rPr lang="el-GR" sz="3000" dirty="0" smtClean="0"/>
              <a:t> και Κεντρικού Μητρώου Πιστώσεων  (</a:t>
            </a:r>
            <a:r>
              <a:rPr lang="en-US" sz="3000" dirty="0" smtClean="0"/>
              <a:t>Central Credit Registry).</a:t>
            </a:r>
            <a:endParaRPr lang="el-GR" sz="3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reeform 6"/>
          <p:cNvSpPr>
            <a:spLocks/>
          </p:cNvSpPr>
          <p:nvPr/>
        </p:nvSpPr>
        <p:spPr bwMode="auto">
          <a:xfrm>
            <a:off x="0" y="9029700"/>
            <a:ext cx="18288000" cy="1257300"/>
          </a:xfrm>
          <a:custGeom>
            <a:avLst/>
            <a:gdLst>
              <a:gd name="T0" fmla="*/ 781509 w 20553161"/>
              <a:gd name="T1" fmla="*/ 0 h 5469980"/>
              <a:gd name="T2" fmla="*/ 0 w 20553161"/>
              <a:gd name="T3" fmla="*/ 0 h 5469980"/>
              <a:gd name="T4" fmla="*/ 0 w 20553161"/>
              <a:gd name="T5" fmla="*/ 0 h 5469980"/>
              <a:gd name="T6" fmla="*/ 781509 w 20553161"/>
              <a:gd name="T7" fmla="*/ 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n-US"/>
          </a:p>
        </p:txBody>
      </p:sp>
      <p:sp>
        <p:nvSpPr>
          <p:cNvPr id="33795"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6. Αξιοποιούνται, κατά τον βέλτιστο τρόπο, οι ευρωπαϊκοί πόροι</a:t>
            </a:r>
            <a:endParaRPr lang="en-US" altLang="en-US" sz="3800" b="1">
              <a:solidFill>
                <a:srgbClr val="002060"/>
              </a:solidFill>
              <a:latin typeface="Calibri" pitchFamily="34" charset="0"/>
            </a:endParaRPr>
          </a:p>
        </p:txBody>
      </p:sp>
      <p:cxnSp>
        <p:nvCxnSpPr>
          <p:cNvPr id="26" name="Straight Connector 25">
            <a:extLst>
              <a:ext uri="{FF2B5EF4-FFF2-40B4-BE49-F238E27FC236}"/>
            </a:extLst>
          </p:cNvPr>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1" name="Rectangle 8">
            <a:extLst>
              <a:ext uri="{FF2B5EF4-FFF2-40B4-BE49-F238E27FC236}"/>
            </a:extLst>
          </p:cNvPr>
          <p:cNvSpPr/>
          <p:nvPr/>
        </p:nvSpPr>
        <p:spPr>
          <a:xfrm>
            <a:off x="1524000" y="1943100"/>
            <a:ext cx="15240000" cy="2514600"/>
          </a:xfrm>
          <a:prstGeom prst="rect">
            <a:avLst/>
          </a:prstGeom>
          <a:solidFill>
            <a:schemeClr val="accent1">
              <a:lumMod val="40000"/>
              <a:lumOff val="60000"/>
            </a:schemeClr>
          </a:solidFill>
          <a:ln w="571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4500"/>
              </a:lnSpc>
              <a:buClr>
                <a:srgbClr val="FF0000"/>
              </a:buClr>
              <a:buFont typeface="Wingdings" pitchFamily="2" charset="2"/>
              <a:buChar char="§"/>
              <a:defRPr/>
            </a:pPr>
            <a:r>
              <a:rPr lang="el-GR" sz="3000" dirty="0"/>
              <a:t>   Ταμείο Ανάκαμψης και Ανθεκτικότητας 2021-2026 (3</a:t>
            </a:r>
            <a:r>
              <a:rPr lang="el-GR" sz="3000" baseline="30000" dirty="0"/>
              <a:t>η</a:t>
            </a:r>
            <a:r>
              <a:rPr lang="el-GR" sz="3000" dirty="0"/>
              <a:t> υψηλότερη κατανομή του Ταμείου - ως ποσοστό του ΑΕΠ - μεταξύ των κρατών-μελών της Ευρωπαϊκής Ένωσης). </a:t>
            </a:r>
          </a:p>
          <a:p>
            <a:pPr algn="just">
              <a:lnSpc>
                <a:spcPts val="4500"/>
              </a:lnSpc>
              <a:buClr>
                <a:srgbClr val="FF0000"/>
              </a:buClr>
              <a:buFont typeface="Wingdings" pitchFamily="2" charset="2"/>
              <a:buChar char="§"/>
              <a:defRPr/>
            </a:pPr>
            <a:r>
              <a:rPr lang="el-GR" sz="3000" dirty="0"/>
              <a:t>   Πολυετές Δημοσιονομικό Πλαίσιο 2021-2027 (Επιχειρησιακά Προγράμματα ΕΣΠΑ και Πρόγραμμα Κοινής Αγροτικής Πολιτικής [ΚΑΠ]).</a:t>
            </a:r>
          </a:p>
        </p:txBody>
      </p:sp>
      <p:pic>
        <p:nvPicPr>
          <p:cNvPr id="33800"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52400" y="266700"/>
            <a:ext cx="1104900" cy="1046163"/>
          </a:xfrm>
          <a:prstGeom prst="rect">
            <a:avLst/>
          </a:prstGeom>
          <a:noFill/>
          <a:ln w="9525">
            <a:noFill/>
            <a:miter lim="800000"/>
            <a:headEnd/>
            <a:tailEnd/>
          </a:ln>
        </p:spPr>
      </p:pic>
      <p:sp>
        <p:nvSpPr>
          <p:cNvPr id="8" name="Rectangle 8">
            <a:extLst>
              <a:ext uri="{FF2B5EF4-FFF2-40B4-BE49-F238E27FC236}"/>
            </a:extLst>
          </p:cNvPr>
          <p:cNvSpPr/>
          <p:nvPr/>
        </p:nvSpPr>
        <p:spPr>
          <a:xfrm>
            <a:off x="1524000" y="4762500"/>
            <a:ext cx="15240000" cy="3810000"/>
          </a:xfrm>
          <a:prstGeom prst="rect">
            <a:avLst/>
          </a:prstGeom>
          <a:solidFill>
            <a:schemeClr val="accent6">
              <a:lumMod val="60000"/>
              <a:lumOff val="40000"/>
            </a:schemeClr>
          </a:solidFill>
          <a:ln w="5715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4000"/>
              </a:lnSpc>
              <a:buClr>
                <a:srgbClr val="FF0000"/>
              </a:buClr>
              <a:defRPr/>
            </a:pPr>
            <a:r>
              <a:rPr lang="el-GR" sz="2800" dirty="0"/>
              <a:t>Από το νέο αυτό δημοσιονομικό πλαίσιο, έχουν κατανεμηθεί στην Ελλάδα κονδύλια ύψους </a:t>
            </a:r>
            <a:r>
              <a:rPr lang="el-GR" sz="2800" b="1" dirty="0">
                <a:solidFill>
                  <a:srgbClr val="002060"/>
                </a:solidFill>
                <a:effectLst>
                  <a:outerShdw blurRad="38100" dist="38100" dir="2700000" algn="tl">
                    <a:srgbClr val="000000">
                      <a:alpha val="43137"/>
                    </a:srgbClr>
                  </a:outerShdw>
                </a:effectLst>
              </a:rPr>
              <a:t>70 δισ. ευρώ για τα επόμενα 7 έτη</a:t>
            </a:r>
            <a:r>
              <a:rPr lang="el-GR" sz="2800" dirty="0"/>
              <a:t>. </a:t>
            </a:r>
            <a:endParaRPr lang="en-US" sz="2800" dirty="0"/>
          </a:p>
          <a:p>
            <a:pPr algn="ctr">
              <a:lnSpc>
                <a:spcPts val="4000"/>
              </a:lnSpc>
              <a:buClr>
                <a:srgbClr val="FF0000"/>
              </a:buClr>
              <a:defRPr/>
            </a:pPr>
            <a:r>
              <a:rPr lang="el-GR" sz="2800" dirty="0"/>
              <a:t>Το συνεκτικό και ρεαλιστικό Σχέδιο «Ελλάδα 2.0» περιλαμβάνει σειρά φιλόδοξων μεταρρυθμίσεων και επενδύσεων που θα οδηγήσουν σε ένα πιο εξωστρεφές, ανταγωνιστικό, φιλικό στο περιβάλλον οικονομικό μοντέλο. </a:t>
            </a:r>
          </a:p>
          <a:p>
            <a:pPr algn="ctr">
              <a:lnSpc>
                <a:spcPts val="4000"/>
              </a:lnSpc>
              <a:buClr>
                <a:srgbClr val="FF0000"/>
              </a:buClr>
              <a:defRPr/>
            </a:pPr>
            <a:r>
              <a:rPr lang="el-GR" sz="2800" dirty="0"/>
              <a:t>Πρόκειται για ένα πλέγμα μεταρρυθμίσεων που συνδυάζει οικονομική αποτελεσματικότητα με κοινωνική συνοχή και δικαιοσύνη. </a:t>
            </a:r>
          </a:p>
          <a:p>
            <a:pPr algn="ctr">
              <a:lnSpc>
                <a:spcPts val="4000"/>
              </a:lnSpc>
              <a:buClr>
                <a:srgbClr val="FF0000"/>
              </a:buClr>
              <a:buFont typeface="Wingdings" pitchFamily="2" charset="2"/>
              <a:buChar char="§"/>
              <a:defRPr/>
            </a:pPr>
            <a:endParaRPr lang="el-GR"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reeform 6"/>
          <p:cNvSpPr>
            <a:spLocks/>
          </p:cNvSpPr>
          <p:nvPr/>
        </p:nvSpPr>
        <p:spPr bwMode="auto">
          <a:xfrm>
            <a:off x="0" y="9029700"/>
            <a:ext cx="18288000" cy="1257300"/>
          </a:xfrm>
          <a:custGeom>
            <a:avLst/>
            <a:gdLst>
              <a:gd name="T0" fmla="*/ 781509 w 20553161"/>
              <a:gd name="T1" fmla="*/ 0 h 5469980"/>
              <a:gd name="T2" fmla="*/ 0 w 20553161"/>
              <a:gd name="T3" fmla="*/ 0 h 5469980"/>
              <a:gd name="T4" fmla="*/ 0 w 20553161"/>
              <a:gd name="T5" fmla="*/ 0 h 5469980"/>
              <a:gd name="T6" fmla="*/ 781509 w 20553161"/>
              <a:gd name="T7" fmla="*/ 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n-US"/>
          </a:p>
        </p:txBody>
      </p:sp>
      <p:sp>
        <p:nvSpPr>
          <p:cNvPr id="34819"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7. Η χώρα συμμετέχει δημιουργικά στις ευρωπαϊκές αποφάσεις</a:t>
            </a:r>
            <a:endParaRPr lang="en-US" altLang="en-US" sz="3800" b="1">
              <a:solidFill>
                <a:srgbClr val="002060"/>
              </a:solidFill>
              <a:latin typeface="Calibri" pitchFamily="34" charset="0"/>
            </a:endParaRPr>
          </a:p>
        </p:txBody>
      </p:sp>
      <p:cxnSp>
        <p:nvCxnSpPr>
          <p:cNvPr id="26" name="Straight Connector 25">
            <a:extLst>
              <a:ext uri="{FF2B5EF4-FFF2-40B4-BE49-F238E27FC236}"/>
            </a:extLst>
          </p:cNvPr>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34821"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52400" y="266700"/>
            <a:ext cx="1104900" cy="1046163"/>
          </a:xfrm>
          <a:prstGeom prst="rect">
            <a:avLst/>
          </a:prstGeom>
          <a:noFill/>
          <a:ln w="9525">
            <a:noFill/>
            <a:miter lim="800000"/>
            <a:headEnd/>
            <a:tailEnd/>
          </a:ln>
        </p:spPr>
      </p:pic>
      <p:sp>
        <p:nvSpPr>
          <p:cNvPr id="9" name="Rectangle 8">
            <a:extLst>
              <a:ext uri="{FF2B5EF4-FFF2-40B4-BE49-F238E27FC236}"/>
            </a:extLst>
          </p:cNvPr>
          <p:cNvSpPr/>
          <p:nvPr/>
        </p:nvSpPr>
        <p:spPr>
          <a:xfrm>
            <a:off x="1447800" y="1866900"/>
            <a:ext cx="15240000" cy="6553200"/>
          </a:xfrm>
          <a:prstGeom prst="rect">
            <a:avLst/>
          </a:prstGeom>
          <a:solidFill>
            <a:schemeClr val="accent1">
              <a:lumMod val="40000"/>
              <a:lumOff val="60000"/>
            </a:schemeClr>
          </a:solidFill>
          <a:ln w="571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4500"/>
              </a:lnSpc>
              <a:buClr>
                <a:srgbClr val="FF0000"/>
              </a:buClr>
              <a:buFont typeface="Wingdings" pitchFamily="2" charset="2"/>
              <a:buChar char="§"/>
              <a:defRPr/>
            </a:pPr>
            <a:r>
              <a:rPr lang="el-GR" sz="3000" dirty="0"/>
              <a:t>   Διασφάλιση υφιστάμενου καθεστώτος των ελληνικών κρατικών χρεογράφων. </a:t>
            </a:r>
          </a:p>
          <a:p>
            <a:pPr algn="just">
              <a:lnSpc>
                <a:spcPts val="4500"/>
              </a:lnSpc>
              <a:buClr>
                <a:srgbClr val="FF0000"/>
              </a:buClr>
              <a:buFont typeface="Wingdings" pitchFamily="2" charset="2"/>
              <a:buChar char="§"/>
              <a:defRPr/>
            </a:pPr>
            <a:r>
              <a:rPr lang="el-GR" sz="3000" dirty="0"/>
              <a:t>   Ολοκλήρωση της τραπεζικής ένωσης και της ένωσης των κεφαλαιαγορών.</a:t>
            </a:r>
          </a:p>
          <a:p>
            <a:pPr algn="just">
              <a:lnSpc>
                <a:spcPts val="4500"/>
              </a:lnSpc>
              <a:buClr>
                <a:srgbClr val="FF0000"/>
              </a:buClr>
              <a:buFont typeface="Wingdings" pitchFamily="2" charset="2"/>
              <a:buChar char="§"/>
              <a:defRPr/>
            </a:pPr>
            <a:r>
              <a:rPr lang="el-GR" sz="3000" dirty="0"/>
              <a:t>   Αναμόρφωση του Συμφώνου Σταθερότητας και Ανάπτυξης.</a:t>
            </a:r>
          </a:p>
          <a:p>
            <a:pPr algn="just">
              <a:lnSpc>
                <a:spcPts val="4500"/>
              </a:lnSpc>
              <a:buClr>
                <a:srgbClr val="FF0000"/>
              </a:buClr>
              <a:buFont typeface="Wingdings" pitchFamily="2" charset="2"/>
              <a:buChar char="§"/>
              <a:defRPr/>
            </a:pPr>
            <a:r>
              <a:rPr lang="el-GR" sz="3000" dirty="0"/>
              <a:t>   Διαμόρφωση ενός νέου διεθνούς πλαισίου για τη φορολόγηση των πολυεθνικών επιχειρήσεων (ΟΟΣΑ). </a:t>
            </a:r>
          </a:p>
          <a:p>
            <a:pPr algn="just">
              <a:lnSpc>
                <a:spcPts val="4500"/>
              </a:lnSpc>
              <a:buClr>
                <a:srgbClr val="FF0000"/>
              </a:buClr>
              <a:buFont typeface="Wingdings" pitchFamily="2" charset="2"/>
              <a:buChar char="§"/>
              <a:defRPr/>
            </a:pPr>
            <a:r>
              <a:rPr lang="el-GR" sz="3000" dirty="0"/>
              <a:t>   Ομαλή μετάβαση σε ρεαλιστικά πρωτογενή πλεονάσματα και δημοσιονομικούς στόχους.</a:t>
            </a:r>
          </a:p>
          <a:p>
            <a:pPr algn="just">
              <a:lnSpc>
                <a:spcPts val="4500"/>
              </a:lnSpc>
              <a:buClr>
                <a:srgbClr val="FF0000"/>
              </a:buClr>
              <a:buFont typeface="Wingdings" pitchFamily="2" charset="2"/>
              <a:buChar char="§"/>
              <a:defRPr/>
            </a:pPr>
            <a:r>
              <a:rPr lang="el-GR" sz="3000" dirty="0"/>
              <a:t>   Αξιοποίηση δυνητικού διαθέσιμου δημοσιονομικού χώρου, που κατά περίπτωση θα προκύπτει από τον συνδυασμό του Μεσοπρόθεσμου Πλαισίου Δημοσιονομικής Στρατηγικής και των νέων στόχων πρωτογενών πλεονασμάτων, που θα γίνουν γνωστοί σε μεταγενέστερο χρόνο όταν ολοκληρωθούν οι σχετικές συζητήσεις για τους νέους δημοσιονομικούς κανόνες, με στόχο την περαιτέρω μείωση φόρων και ασφαλιστικών εισφορών για νοικοκυριά και επιχειρήσεις.</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reeform 6"/>
          <p:cNvSpPr>
            <a:spLocks/>
          </p:cNvSpPr>
          <p:nvPr/>
        </p:nvSpPr>
        <p:spPr bwMode="auto">
          <a:xfrm>
            <a:off x="0" y="9029700"/>
            <a:ext cx="18288000" cy="1257300"/>
          </a:xfrm>
          <a:custGeom>
            <a:avLst/>
            <a:gdLst>
              <a:gd name="T0" fmla="*/ 878307 w 20553161"/>
              <a:gd name="T1" fmla="*/ 0 h 5469980"/>
              <a:gd name="T2" fmla="*/ 0 w 20553161"/>
              <a:gd name="T3" fmla="*/ 0 h 5469980"/>
              <a:gd name="T4" fmla="*/ 0 w 20553161"/>
              <a:gd name="T5" fmla="*/ 0 h 5469980"/>
              <a:gd name="T6" fmla="*/ 878307 w 20553161"/>
              <a:gd name="T7" fmla="*/ 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n-US"/>
          </a:p>
        </p:txBody>
      </p:sp>
      <p:sp>
        <p:nvSpPr>
          <p:cNvPr id="35843"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Συμπερασματικά, βασικοί άξονες ασκούμενης οικονομικής πολιτικής:</a:t>
            </a:r>
            <a:endParaRPr lang="en-US" altLang="en-US" sz="3800" b="1">
              <a:solidFill>
                <a:srgbClr val="002060"/>
              </a:solidFill>
              <a:latin typeface="Calibri" pitchFamily="34" charset="0"/>
            </a:endParaRPr>
          </a:p>
        </p:txBody>
      </p:sp>
      <p:cxnSp>
        <p:nvCxnSpPr>
          <p:cNvPr id="26" name="Straight Connector 25">
            <a:extLst>
              <a:ext uri="{FF2B5EF4-FFF2-40B4-BE49-F238E27FC236}"/>
            </a:extLst>
          </p:cNvPr>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1" name="Rectangle 8">
            <a:extLst>
              <a:ext uri="{FF2B5EF4-FFF2-40B4-BE49-F238E27FC236}"/>
            </a:extLst>
          </p:cNvPr>
          <p:cNvSpPr/>
          <p:nvPr/>
        </p:nvSpPr>
        <p:spPr>
          <a:xfrm>
            <a:off x="1524000" y="1943100"/>
            <a:ext cx="15240000" cy="6477000"/>
          </a:xfrm>
          <a:prstGeom prst="rect">
            <a:avLst/>
          </a:prstGeom>
          <a:solidFill>
            <a:schemeClr val="accent1">
              <a:lumMod val="40000"/>
              <a:lumOff val="60000"/>
            </a:schemeClr>
          </a:solidFill>
          <a:ln w="571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4500"/>
              </a:lnSpc>
              <a:spcBef>
                <a:spcPts val="0"/>
              </a:spcBef>
              <a:spcAft>
                <a:spcPts val="0"/>
              </a:spcAft>
              <a:buClr>
                <a:srgbClr val="FF0000"/>
              </a:buClr>
              <a:buFont typeface="Wingdings" pitchFamily="2" charset="2"/>
              <a:buChar char="§"/>
              <a:defRPr/>
            </a:pPr>
            <a:r>
              <a:rPr lang="el-GR" sz="3000" dirty="0">
                <a:solidFill>
                  <a:schemeClr val="tx2"/>
                </a:solidFill>
              </a:rPr>
              <a:t> </a:t>
            </a:r>
            <a:r>
              <a:rPr lang="en-US" sz="3000" dirty="0">
                <a:solidFill>
                  <a:schemeClr val="tx2"/>
                </a:solidFill>
              </a:rPr>
              <a:t>  </a:t>
            </a:r>
            <a:r>
              <a:rPr lang="el-GR" sz="3000" dirty="0"/>
              <a:t>Η </a:t>
            </a:r>
            <a:r>
              <a:rPr lang="el-GR" sz="3000" dirty="0" err="1"/>
              <a:t>στοχευμένη</a:t>
            </a:r>
            <a:r>
              <a:rPr lang="el-GR" sz="3000" dirty="0"/>
              <a:t> ενίσχυση νοικοκυριών και επιχειρήσεων, με τη σταδιακή μετάβαση σε μέτρα επανεκκίνησης της οικονομίας.   </a:t>
            </a:r>
          </a:p>
          <a:p>
            <a:pPr algn="just">
              <a:lnSpc>
                <a:spcPts val="4500"/>
              </a:lnSpc>
              <a:spcBef>
                <a:spcPts val="0"/>
              </a:spcBef>
              <a:spcAft>
                <a:spcPts val="0"/>
              </a:spcAft>
              <a:buClr>
                <a:srgbClr val="FF0000"/>
              </a:buClr>
              <a:buFont typeface="Wingdings" pitchFamily="2" charset="2"/>
              <a:buChar char="§"/>
              <a:defRPr/>
            </a:pPr>
            <a:r>
              <a:rPr lang="el-GR" sz="3000" dirty="0"/>
              <a:t> </a:t>
            </a:r>
            <a:r>
              <a:rPr lang="en-US" sz="3000" dirty="0"/>
              <a:t>  </a:t>
            </a:r>
            <a:r>
              <a:rPr lang="el-GR" sz="3000" dirty="0"/>
              <a:t>Η υλοποίηση συνετής δημοσιονομικής πολιτικής, στην κατεύθυνση περαιτέρω μείωσης φόρων και ασφαλιστικών εισφορών. </a:t>
            </a:r>
          </a:p>
          <a:p>
            <a:pPr algn="just">
              <a:lnSpc>
                <a:spcPts val="4500"/>
              </a:lnSpc>
              <a:spcBef>
                <a:spcPts val="0"/>
              </a:spcBef>
              <a:spcAft>
                <a:spcPts val="0"/>
              </a:spcAft>
              <a:buClr>
                <a:srgbClr val="FF0000"/>
              </a:buClr>
              <a:buFont typeface="Wingdings" pitchFamily="2" charset="2"/>
              <a:buChar char="§"/>
              <a:defRPr/>
            </a:pPr>
            <a:r>
              <a:rPr lang="el-GR" sz="3000" dirty="0"/>
              <a:t>   Η διατήρηση ισχυρών ταμειακών αποθεμάτων, μέσα από την υλοποίηση συνεπούς, έξυπνης και διορατικής εκδοτικής στρατηγικής.</a:t>
            </a:r>
          </a:p>
          <a:p>
            <a:pPr algn="just">
              <a:lnSpc>
                <a:spcPts val="4500"/>
              </a:lnSpc>
              <a:spcBef>
                <a:spcPts val="0"/>
              </a:spcBef>
              <a:spcAft>
                <a:spcPts val="0"/>
              </a:spcAft>
              <a:buClr>
                <a:srgbClr val="FF0000"/>
              </a:buClr>
              <a:buFont typeface="Wingdings" pitchFamily="2" charset="2"/>
              <a:buChar char="§"/>
              <a:defRPr/>
            </a:pPr>
            <a:r>
              <a:rPr lang="el-GR" sz="3000" dirty="0"/>
              <a:t>   Η επίτευξη βιώσιμης πιστωτικής επέκτασης, μέσα από την περαιτέρω ισχυροποίηση του τραπεζικού συστήματος.</a:t>
            </a:r>
          </a:p>
          <a:p>
            <a:pPr algn="just">
              <a:lnSpc>
                <a:spcPts val="4500"/>
              </a:lnSpc>
              <a:spcBef>
                <a:spcPts val="0"/>
              </a:spcBef>
              <a:spcAft>
                <a:spcPts val="0"/>
              </a:spcAft>
              <a:buClr>
                <a:srgbClr val="FF0000"/>
              </a:buClr>
              <a:buFont typeface="Wingdings" pitchFamily="2" charset="2"/>
              <a:buChar char="§"/>
              <a:defRPr/>
            </a:pPr>
            <a:r>
              <a:rPr lang="el-GR" sz="3000" dirty="0"/>
              <a:t>   Η υλοποίηση διαρθρωτικών αλλαγών και αποκρατικοποιήσεων.   </a:t>
            </a:r>
          </a:p>
          <a:p>
            <a:pPr algn="just">
              <a:lnSpc>
                <a:spcPts val="4500"/>
              </a:lnSpc>
              <a:spcBef>
                <a:spcPts val="0"/>
              </a:spcBef>
              <a:spcAft>
                <a:spcPts val="0"/>
              </a:spcAft>
              <a:buClr>
                <a:srgbClr val="FF0000"/>
              </a:buClr>
              <a:buFont typeface="Wingdings" pitchFamily="2" charset="2"/>
              <a:buChar char="§"/>
              <a:defRPr/>
            </a:pPr>
            <a:r>
              <a:rPr lang="el-GR" sz="3000" dirty="0"/>
              <a:t>   Η ορθολογική αξιοποίηση των διαθέσιμων ευρωπαϊκών κονδυλίων.</a:t>
            </a:r>
          </a:p>
          <a:p>
            <a:pPr algn="just">
              <a:lnSpc>
                <a:spcPts val="4500"/>
              </a:lnSpc>
              <a:spcBef>
                <a:spcPts val="0"/>
              </a:spcBef>
              <a:spcAft>
                <a:spcPts val="0"/>
              </a:spcAft>
              <a:buClr>
                <a:srgbClr val="FF0000"/>
              </a:buClr>
              <a:buFont typeface="Wingdings" pitchFamily="2" charset="2"/>
              <a:buChar char="§"/>
              <a:defRPr/>
            </a:pPr>
            <a:r>
              <a:rPr lang="el-GR" sz="3000" dirty="0"/>
              <a:t>   Η διαμόρφωση ενός πιο ευέλικτου ευρωπαϊκού δημοσιονομικού πλαισίου.</a:t>
            </a:r>
          </a:p>
        </p:txBody>
      </p:sp>
      <p:pic>
        <p:nvPicPr>
          <p:cNvPr id="35848"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52400" y="266700"/>
            <a:ext cx="1104900" cy="1046163"/>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reeform 6"/>
          <p:cNvSpPr>
            <a:spLocks/>
          </p:cNvSpPr>
          <p:nvPr/>
        </p:nvSpPr>
        <p:spPr bwMode="auto">
          <a:xfrm>
            <a:off x="0" y="9029700"/>
            <a:ext cx="18288000" cy="1257300"/>
          </a:xfrm>
          <a:custGeom>
            <a:avLst/>
            <a:gdLst>
              <a:gd name="T0" fmla="*/ 489874 w 20553161"/>
              <a:gd name="T1" fmla="*/ 0 h 5469980"/>
              <a:gd name="T2" fmla="*/ 0 w 20553161"/>
              <a:gd name="T3" fmla="*/ 0 h 5469980"/>
              <a:gd name="T4" fmla="*/ 0 w 20553161"/>
              <a:gd name="T5" fmla="*/ 0 h 5469980"/>
              <a:gd name="T6" fmla="*/ 489874 w 20553161"/>
              <a:gd name="T7" fmla="*/ 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n-US"/>
          </a:p>
        </p:txBody>
      </p:sp>
      <p:sp>
        <p:nvSpPr>
          <p:cNvPr id="36867"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Όλα αυτά παρέχουν ενδείξεις υψηλής και διατηρήσιμης ανάπτυξης…</a:t>
            </a:r>
            <a:endParaRPr lang="en-US" altLang="en-US" sz="3800" b="1">
              <a:solidFill>
                <a:srgbClr val="002060"/>
              </a:solidFill>
              <a:latin typeface="Calibri" pitchFamily="34" charset="0"/>
            </a:endParaRPr>
          </a:p>
        </p:txBody>
      </p:sp>
      <p:cxnSp>
        <p:nvCxnSpPr>
          <p:cNvPr id="26" name="Straight Connector 25">
            <a:extLst>
              <a:ext uri="{FF2B5EF4-FFF2-40B4-BE49-F238E27FC236}"/>
            </a:extLst>
          </p:cNvPr>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36869"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52400" y="266700"/>
            <a:ext cx="1104900" cy="1046163"/>
          </a:xfrm>
          <a:prstGeom prst="rect">
            <a:avLst/>
          </a:prstGeom>
          <a:noFill/>
          <a:ln w="9525">
            <a:noFill/>
            <a:miter lim="800000"/>
            <a:headEnd/>
            <a:tailEnd/>
          </a:ln>
        </p:spPr>
      </p:pic>
      <p:pic>
        <p:nvPicPr>
          <p:cNvPr id="36870" name="Picture 2"/>
          <p:cNvPicPr>
            <a:picLocks noChangeAspect="1" noChangeArrowheads="1"/>
          </p:cNvPicPr>
          <p:nvPr/>
        </p:nvPicPr>
        <p:blipFill>
          <a:blip r:embed="rId3" cstate="print"/>
          <a:srcRect/>
          <a:stretch>
            <a:fillRect/>
          </a:stretch>
        </p:blipFill>
        <p:spPr bwMode="auto">
          <a:xfrm>
            <a:off x="2743200" y="1562100"/>
            <a:ext cx="12885738" cy="7620000"/>
          </a:xfrm>
          <a:prstGeom prst="rect">
            <a:avLst/>
          </a:prstGeom>
          <a:noFill/>
          <a:ln w="9525">
            <a:noFill/>
            <a:miter lim="800000"/>
            <a:headEnd/>
            <a:tailEnd/>
          </a:ln>
        </p:spPr>
      </p:pic>
      <p:sp>
        <p:nvSpPr>
          <p:cNvPr id="7" name="6 - Ορθογώνιο">
            <a:extLst>
              <a:ext uri="{FF2B5EF4-FFF2-40B4-BE49-F238E27FC236}"/>
            </a:extLst>
          </p:cNvPr>
          <p:cNvSpPr/>
          <p:nvPr/>
        </p:nvSpPr>
        <p:spPr>
          <a:xfrm>
            <a:off x="13487400" y="3162300"/>
            <a:ext cx="762000" cy="228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7 - Καμπύλο αριστερό βέλος">
            <a:extLst>
              <a:ext uri="{FF2B5EF4-FFF2-40B4-BE49-F238E27FC236}"/>
            </a:extLst>
          </p:cNvPr>
          <p:cNvSpPr/>
          <p:nvPr/>
        </p:nvSpPr>
        <p:spPr>
          <a:xfrm>
            <a:off x="16154400" y="3238500"/>
            <a:ext cx="990600" cy="3429000"/>
          </a:xfrm>
          <a:prstGeom prst="curvedLef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reeform 6"/>
          <p:cNvSpPr>
            <a:spLocks/>
          </p:cNvSpPr>
          <p:nvPr/>
        </p:nvSpPr>
        <p:spPr bwMode="auto">
          <a:xfrm>
            <a:off x="0" y="9029700"/>
            <a:ext cx="18288000" cy="1257300"/>
          </a:xfrm>
          <a:custGeom>
            <a:avLst/>
            <a:gdLst>
              <a:gd name="T0" fmla="*/ 489874 w 20553161"/>
              <a:gd name="T1" fmla="*/ 0 h 5469980"/>
              <a:gd name="T2" fmla="*/ 0 w 20553161"/>
              <a:gd name="T3" fmla="*/ 0 h 5469980"/>
              <a:gd name="T4" fmla="*/ 0 w 20553161"/>
              <a:gd name="T5" fmla="*/ 0 h 5469980"/>
              <a:gd name="T6" fmla="*/ 489874 w 20553161"/>
              <a:gd name="T7" fmla="*/ 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n-US"/>
          </a:p>
        </p:txBody>
      </p:sp>
      <p:sp>
        <p:nvSpPr>
          <p:cNvPr id="37891"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…με ταυτόχρονη σημαντική αύξηση των επενδύσεων…</a:t>
            </a:r>
            <a:endParaRPr lang="en-US" altLang="en-US" sz="3800" b="1">
              <a:solidFill>
                <a:srgbClr val="002060"/>
              </a:solidFill>
              <a:latin typeface="Calibri" pitchFamily="34" charset="0"/>
            </a:endParaRPr>
          </a:p>
        </p:txBody>
      </p:sp>
      <p:cxnSp>
        <p:nvCxnSpPr>
          <p:cNvPr id="26" name="Straight Connector 25">
            <a:extLst>
              <a:ext uri="{FF2B5EF4-FFF2-40B4-BE49-F238E27FC236}"/>
            </a:extLst>
          </p:cNvPr>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37893"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52400" y="266700"/>
            <a:ext cx="1104900" cy="1046163"/>
          </a:xfrm>
          <a:prstGeom prst="rect">
            <a:avLst/>
          </a:prstGeom>
          <a:noFill/>
          <a:ln w="9525">
            <a:noFill/>
            <a:miter lim="800000"/>
            <a:headEnd/>
            <a:tailEnd/>
          </a:ln>
        </p:spPr>
      </p:pic>
      <p:pic>
        <p:nvPicPr>
          <p:cNvPr id="37894" name="Picture 2"/>
          <p:cNvPicPr>
            <a:picLocks noChangeAspect="1" noChangeArrowheads="1"/>
          </p:cNvPicPr>
          <p:nvPr/>
        </p:nvPicPr>
        <p:blipFill>
          <a:blip r:embed="rId3" cstate="print"/>
          <a:srcRect/>
          <a:stretch>
            <a:fillRect/>
          </a:stretch>
        </p:blipFill>
        <p:spPr bwMode="auto">
          <a:xfrm>
            <a:off x="2590800" y="1485900"/>
            <a:ext cx="13203238" cy="7467600"/>
          </a:xfrm>
          <a:prstGeom prst="rect">
            <a:avLst/>
          </a:prstGeom>
          <a:noFill/>
          <a:ln w="9525">
            <a:noFill/>
            <a:miter lim="800000"/>
            <a:headEnd/>
            <a:tailEnd/>
          </a:ln>
        </p:spPr>
      </p:pic>
      <p:sp>
        <p:nvSpPr>
          <p:cNvPr id="9" name="8 - TextBox">
            <a:extLst>
              <a:ext uri="{FF2B5EF4-FFF2-40B4-BE49-F238E27FC236}"/>
            </a:extLst>
          </p:cNvPr>
          <p:cNvSpPr txBox="1"/>
          <p:nvPr/>
        </p:nvSpPr>
        <p:spPr>
          <a:xfrm>
            <a:off x="4648200" y="9239190"/>
            <a:ext cx="12420600" cy="707886"/>
          </a:xfrm>
          <a:prstGeom prst="rect">
            <a:avLst/>
          </a:prstGeom>
          <a:solidFill>
            <a:schemeClr val="accent6">
              <a:lumMod val="75000"/>
            </a:schemeClr>
          </a:solidFill>
          <a:ln>
            <a:solidFill>
              <a:srgbClr val="FFC000"/>
            </a:solidFill>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just">
              <a:defRPr/>
            </a:pPr>
            <a:r>
              <a:rPr lang="el-GR" sz="2000" b="1" dirty="0">
                <a:solidFill>
                  <a:schemeClr val="bg1"/>
                </a:solidFill>
              </a:rPr>
              <a:t>Οι επενδύσεις αναμένεται να διαμορφωθούν στο 16,7% του ΑΕΠ το 2025, από 11,1% του ΑΕΠ το 2020, περιορίζοντας ουσιαστικά το επενδυτικό κενό της τελευταίας </a:t>
            </a:r>
            <a:r>
              <a:rPr lang="el-GR" sz="2000" b="1" dirty="0" smtClean="0">
                <a:solidFill>
                  <a:schemeClr val="bg1"/>
                </a:solidFill>
              </a:rPr>
              <a:t>δεκαετίας</a:t>
            </a:r>
            <a:endParaRPr lang="en-US" sz="2000" b="1" dirty="0">
              <a:solidFill>
                <a:schemeClr val="bg1"/>
              </a:solidFill>
            </a:endParaRPr>
          </a:p>
        </p:txBody>
      </p:sp>
      <p:sp>
        <p:nvSpPr>
          <p:cNvPr id="8" name="7 - Καμπύλο αριστερό βέλος">
            <a:extLst>
              <a:ext uri="{FF2B5EF4-FFF2-40B4-BE49-F238E27FC236}"/>
            </a:extLst>
          </p:cNvPr>
          <p:cNvSpPr/>
          <p:nvPr/>
        </p:nvSpPr>
        <p:spPr>
          <a:xfrm>
            <a:off x="16154400" y="3009900"/>
            <a:ext cx="990600" cy="3505200"/>
          </a:xfrm>
          <a:prstGeom prst="curvedLef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10" name="9 - Ορθογώνιο">
            <a:extLst>
              <a:ext uri="{FF2B5EF4-FFF2-40B4-BE49-F238E27FC236}"/>
            </a:extLst>
          </p:cNvPr>
          <p:cNvSpPr/>
          <p:nvPr/>
        </p:nvSpPr>
        <p:spPr>
          <a:xfrm>
            <a:off x="13639800" y="3009900"/>
            <a:ext cx="762000" cy="228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10 - Ορθογώνιο">
            <a:extLst>
              <a:ext uri="{FF2B5EF4-FFF2-40B4-BE49-F238E27FC236}"/>
            </a:extLst>
          </p:cNvPr>
          <p:cNvSpPr/>
          <p:nvPr/>
        </p:nvSpPr>
        <p:spPr>
          <a:xfrm>
            <a:off x="10287000" y="3009900"/>
            <a:ext cx="762000" cy="228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reeform 6"/>
          <p:cNvSpPr>
            <a:spLocks/>
          </p:cNvSpPr>
          <p:nvPr/>
        </p:nvSpPr>
        <p:spPr bwMode="auto">
          <a:xfrm>
            <a:off x="0" y="9029700"/>
            <a:ext cx="18288000" cy="1257300"/>
          </a:xfrm>
          <a:custGeom>
            <a:avLst/>
            <a:gdLst>
              <a:gd name="T0" fmla="*/ 489874 w 20553161"/>
              <a:gd name="T1" fmla="*/ 0 h 5469980"/>
              <a:gd name="T2" fmla="*/ 0 w 20553161"/>
              <a:gd name="T3" fmla="*/ 0 h 5469980"/>
              <a:gd name="T4" fmla="*/ 0 w 20553161"/>
              <a:gd name="T5" fmla="*/ 0 h 5469980"/>
              <a:gd name="T6" fmla="*/ 489874 w 20553161"/>
              <a:gd name="T7" fmla="*/ 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n-US"/>
          </a:p>
        </p:txBody>
      </p:sp>
      <p:sp>
        <p:nvSpPr>
          <p:cNvPr id="38915"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…και ενίσχυση της εξωστρέφειας</a:t>
            </a:r>
            <a:endParaRPr lang="en-US" altLang="en-US" sz="3800" b="1">
              <a:solidFill>
                <a:srgbClr val="002060"/>
              </a:solidFill>
              <a:latin typeface="Calibri" pitchFamily="34" charset="0"/>
            </a:endParaRPr>
          </a:p>
        </p:txBody>
      </p:sp>
      <p:cxnSp>
        <p:nvCxnSpPr>
          <p:cNvPr id="26" name="Straight Connector 25">
            <a:extLst>
              <a:ext uri="{FF2B5EF4-FFF2-40B4-BE49-F238E27FC236}"/>
            </a:extLst>
          </p:cNvPr>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38917"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52400" y="266700"/>
            <a:ext cx="1104900" cy="1046163"/>
          </a:xfrm>
          <a:prstGeom prst="rect">
            <a:avLst/>
          </a:prstGeom>
          <a:noFill/>
          <a:ln w="9525">
            <a:noFill/>
            <a:miter lim="800000"/>
            <a:headEnd/>
            <a:tailEnd/>
          </a:ln>
        </p:spPr>
      </p:pic>
      <p:pic>
        <p:nvPicPr>
          <p:cNvPr id="38918" name="Picture 3"/>
          <p:cNvPicPr>
            <a:picLocks noChangeAspect="1" noChangeArrowheads="1"/>
          </p:cNvPicPr>
          <p:nvPr/>
        </p:nvPicPr>
        <p:blipFill>
          <a:blip r:embed="rId3" cstate="print"/>
          <a:srcRect/>
          <a:stretch>
            <a:fillRect/>
          </a:stretch>
        </p:blipFill>
        <p:spPr bwMode="auto">
          <a:xfrm>
            <a:off x="2667000" y="1562100"/>
            <a:ext cx="13106400" cy="7543800"/>
          </a:xfrm>
          <a:prstGeom prst="rect">
            <a:avLst/>
          </a:prstGeom>
          <a:noFill/>
          <a:ln w="9525">
            <a:noFill/>
            <a:miter lim="800000"/>
            <a:headEnd/>
            <a:tailEnd/>
          </a:ln>
        </p:spPr>
      </p:pic>
      <p:sp>
        <p:nvSpPr>
          <p:cNvPr id="7" name="6 - Καμπύλο αριστερό βέλος">
            <a:extLst>
              <a:ext uri="{FF2B5EF4-FFF2-40B4-BE49-F238E27FC236}"/>
            </a:extLst>
          </p:cNvPr>
          <p:cNvSpPr/>
          <p:nvPr/>
        </p:nvSpPr>
        <p:spPr>
          <a:xfrm>
            <a:off x="15849600" y="3086100"/>
            <a:ext cx="990600" cy="3505200"/>
          </a:xfrm>
          <a:prstGeom prst="curvedLef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8" name="7 - Ορθογώνιο">
            <a:extLst>
              <a:ext uri="{FF2B5EF4-FFF2-40B4-BE49-F238E27FC236}"/>
            </a:extLst>
          </p:cNvPr>
          <p:cNvSpPr/>
          <p:nvPr/>
        </p:nvSpPr>
        <p:spPr>
          <a:xfrm>
            <a:off x="13639800" y="3086100"/>
            <a:ext cx="838200" cy="304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4"/>
          <p:cNvSpPr txBox="1">
            <a:spLocks noChangeArrowheads="1"/>
          </p:cNvSpPr>
          <p:nvPr/>
        </p:nvSpPr>
        <p:spPr bwMode="auto">
          <a:xfrm>
            <a:off x="2057400" y="3467100"/>
            <a:ext cx="14478000" cy="2278063"/>
          </a:xfrm>
          <a:prstGeom prst="rect">
            <a:avLst/>
          </a:prstGeom>
          <a:solidFill>
            <a:srgbClr val="0070C0"/>
          </a:solidFill>
          <a:ln w="9525">
            <a:noFill/>
            <a:miter lim="800000"/>
            <a:headEnd/>
            <a:tailEnd/>
          </a:ln>
        </p:spPr>
        <p:txBody>
          <a:bodyPr lIns="0" tIns="0" rIns="0" bIns="0">
            <a:spAutoFit/>
          </a:bodyPr>
          <a:lstStyle/>
          <a:p>
            <a:pPr algn="ctr" eaLnBrk="1" hangingPunct="1"/>
            <a:r>
              <a:rPr lang="el-GR" altLang="el-GR" sz="8400" b="1">
                <a:solidFill>
                  <a:schemeClr val="bg1"/>
                </a:solidFill>
                <a:latin typeface="Calibri" pitchFamily="34" charset="0"/>
              </a:rPr>
              <a:t>Οικονομική Στρατηγική</a:t>
            </a:r>
          </a:p>
          <a:p>
            <a:pPr algn="ctr" eaLnBrk="1" hangingPunct="1"/>
            <a:r>
              <a:rPr lang="el-GR" altLang="el-GR" sz="6400" b="1">
                <a:solidFill>
                  <a:schemeClr val="bg1"/>
                </a:solidFill>
                <a:latin typeface="Calibri" pitchFamily="34" charset="0"/>
              </a:rPr>
              <a:t>Μεσο-μακροπρόθεσμοι στόχοι</a:t>
            </a:r>
            <a:endParaRPr lang="en-US" altLang="el-GR" sz="6400" b="1">
              <a:solidFill>
                <a:schemeClr val="bg1"/>
              </a:solidFill>
              <a:latin typeface="Calibri" pitchFamily="34" charset="0"/>
            </a:endParaRPr>
          </a:p>
        </p:txBody>
      </p:sp>
      <p:sp>
        <p:nvSpPr>
          <p:cNvPr id="39939" name="Freeform 6"/>
          <p:cNvSpPr>
            <a:spLocks/>
          </p:cNvSpPr>
          <p:nvPr/>
        </p:nvSpPr>
        <p:spPr bwMode="auto">
          <a:xfrm>
            <a:off x="0" y="9029700"/>
            <a:ext cx="18288000" cy="1257300"/>
          </a:xfrm>
          <a:custGeom>
            <a:avLst/>
            <a:gdLst>
              <a:gd name="T0" fmla="*/ 1401185 w 20553161"/>
              <a:gd name="T1" fmla="*/ 0 h 5469980"/>
              <a:gd name="T2" fmla="*/ 0 w 20553161"/>
              <a:gd name="T3" fmla="*/ 0 h 5469980"/>
              <a:gd name="T4" fmla="*/ 0 w 20553161"/>
              <a:gd name="T5" fmla="*/ 0 h 5469980"/>
              <a:gd name="T6" fmla="*/ 1401185 w 20553161"/>
              <a:gd name="T7" fmla="*/ 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n-US"/>
          </a:p>
        </p:txBody>
      </p:sp>
      <p:pic>
        <p:nvPicPr>
          <p:cNvPr id="39940"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52400" y="266700"/>
            <a:ext cx="1104900" cy="1046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7">
            <a:extLst>
              <a:ext uri="{FF2B5EF4-FFF2-40B4-BE49-F238E27FC236}"/>
            </a:extLst>
          </p:cNvPr>
          <p:cNvSpPr>
            <a:spLocks noGrp="1"/>
          </p:cNvSpPr>
          <p:nvPr>
            <p:ph sz="half" idx="1"/>
          </p:nvPr>
        </p:nvSpPr>
        <p:spPr>
          <a:xfrm>
            <a:off x="1524000" y="1562100"/>
            <a:ext cx="15240000" cy="571500"/>
          </a:xfrm>
          <a:solidFill>
            <a:schemeClr val="accent1">
              <a:lumMod val="75000"/>
            </a:schemeClr>
          </a:solidFill>
          <a:ln w="12700">
            <a:solidFill>
              <a:schemeClr val="tx1"/>
            </a:solidFill>
          </a:ln>
        </p:spPr>
        <p:txBody>
          <a:bodyPr/>
          <a:lstStyle/>
          <a:p>
            <a:pPr algn="just">
              <a:spcAft>
                <a:spcPts val="600"/>
              </a:spcAft>
              <a:buSzPct val="100000"/>
              <a:buFont typeface="Arial" charset="0"/>
              <a:buNone/>
              <a:defRPr/>
            </a:pPr>
            <a:r>
              <a:rPr lang="el-GR" b="1" dirty="0">
                <a:solidFill>
                  <a:schemeClr val="bg1"/>
                </a:solidFill>
                <a:effectLst>
                  <a:outerShdw blurRad="38100" dist="38100" dir="2700000" algn="tl">
                    <a:srgbClr val="000000">
                      <a:alpha val="43137"/>
                    </a:srgbClr>
                  </a:outerShdw>
                </a:effectLst>
              </a:rPr>
              <a:t>1</a:t>
            </a:r>
            <a:r>
              <a:rPr lang="el-GR" b="1" baseline="30000" dirty="0">
                <a:solidFill>
                  <a:schemeClr val="bg1"/>
                </a:solidFill>
                <a:effectLst>
                  <a:outerShdw blurRad="38100" dist="38100" dir="2700000" algn="tl">
                    <a:srgbClr val="000000">
                      <a:alpha val="43137"/>
                    </a:srgbClr>
                  </a:outerShdw>
                </a:effectLst>
              </a:rPr>
              <a:t>ος</a:t>
            </a:r>
            <a:r>
              <a:rPr lang="el-GR" b="1" dirty="0">
                <a:solidFill>
                  <a:schemeClr val="bg1"/>
                </a:solidFill>
                <a:effectLst>
                  <a:outerShdw blurRad="38100" dist="38100" dir="2700000" algn="tl">
                    <a:srgbClr val="000000">
                      <a:alpha val="43137"/>
                    </a:srgbClr>
                  </a:outerShdw>
                </a:effectLst>
              </a:rPr>
              <a:t> Στόχος. </a:t>
            </a:r>
            <a:r>
              <a:rPr lang="el-GR" dirty="0">
                <a:solidFill>
                  <a:schemeClr val="bg1"/>
                </a:solidFill>
                <a:effectLst>
                  <a:outerShdw blurRad="38100" dist="38100" dir="2700000" algn="tl">
                    <a:srgbClr val="000000">
                      <a:alpha val="43137"/>
                    </a:srgbClr>
                  </a:outerShdw>
                </a:effectLst>
              </a:rPr>
              <a:t>Η επίτευξη υψηλών και διατηρήσιμων ρυθμών μεγέθυνσης την επόμενη περίοδο.</a:t>
            </a:r>
          </a:p>
        </p:txBody>
      </p:sp>
      <p:sp>
        <p:nvSpPr>
          <p:cNvPr id="9" name="Content Placeholder 8">
            <a:extLst>
              <a:ext uri="{FF2B5EF4-FFF2-40B4-BE49-F238E27FC236}"/>
            </a:extLst>
          </p:cNvPr>
          <p:cNvSpPr>
            <a:spLocks noGrp="1"/>
          </p:cNvSpPr>
          <p:nvPr>
            <p:ph sz="half" idx="2"/>
          </p:nvPr>
        </p:nvSpPr>
        <p:spPr>
          <a:xfrm>
            <a:off x="5029200" y="2324100"/>
            <a:ext cx="11734800" cy="457200"/>
          </a:xfrm>
          <a:solidFill>
            <a:schemeClr val="accent2"/>
          </a:solidFill>
          <a:ln>
            <a:solidFill>
              <a:schemeClr val="accent2"/>
            </a:solidFill>
          </a:ln>
        </p:spPr>
        <p:txBody>
          <a:bodyPr rtlCol="0">
            <a:normAutofit fontScale="92500" lnSpcReduction="20000"/>
          </a:bodyPr>
          <a:lstStyle/>
          <a:p>
            <a:pPr algn="just" eaLnBrk="1" fontAlgn="auto" hangingPunct="1">
              <a:spcAft>
                <a:spcPts val="0"/>
              </a:spcAft>
              <a:buFont typeface="Arial" pitchFamily="34" charset="0"/>
              <a:buNone/>
              <a:defRPr/>
            </a:pPr>
            <a:r>
              <a:rPr lang="el-GR" sz="3000" b="1" i="1" dirty="0">
                <a:solidFill>
                  <a:schemeClr val="tx1">
                    <a:lumMod val="95000"/>
                    <a:lumOff val="5000"/>
                  </a:schemeClr>
                </a:solidFill>
                <a:effectLst>
                  <a:outerShdw blurRad="38100" dist="38100" dir="2700000" algn="tl">
                    <a:srgbClr val="000000">
                      <a:alpha val="43137"/>
                    </a:srgbClr>
                  </a:outerShdw>
                </a:effectLst>
              </a:rPr>
              <a:t>Πότε; </a:t>
            </a:r>
            <a:r>
              <a:rPr lang="el-GR" sz="3000" b="1" dirty="0">
                <a:solidFill>
                  <a:schemeClr val="bg1"/>
                </a:solidFill>
                <a:effectLst>
                  <a:outerShdw blurRad="38100" dist="38100" dir="2700000" algn="tl">
                    <a:srgbClr val="000000">
                      <a:alpha val="43137"/>
                    </a:srgbClr>
                  </a:outerShdw>
                </a:effectLst>
              </a:rPr>
              <a:t>Από το 2021. </a:t>
            </a:r>
          </a:p>
        </p:txBody>
      </p:sp>
      <p:sp>
        <p:nvSpPr>
          <p:cNvPr id="40964"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Μεσο-μακροπρόθεσμοι ρεαλιστικοί στόχοι</a:t>
            </a:r>
            <a:endParaRPr lang="en-US" altLang="en-US" sz="3800" b="1">
              <a:solidFill>
                <a:srgbClr val="002060"/>
              </a:solidFill>
              <a:latin typeface="Calibri" pitchFamily="34" charset="0"/>
            </a:endParaRPr>
          </a:p>
        </p:txBody>
      </p:sp>
      <p:cxnSp>
        <p:nvCxnSpPr>
          <p:cNvPr id="13" name="Straight Connector 12">
            <a:extLst>
              <a:ext uri="{FF2B5EF4-FFF2-40B4-BE49-F238E27FC236}"/>
            </a:extLst>
          </p:cNvPr>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0966" name="Freeform 6"/>
          <p:cNvSpPr>
            <a:spLocks/>
          </p:cNvSpPr>
          <p:nvPr/>
        </p:nvSpPr>
        <p:spPr bwMode="auto">
          <a:xfrm>
            <a:off x="0" y="9029700"/>
            <a:ext cx="18288000" cy="1257300"/>
          </a:xfrm>
          <a:custGeom>
            <a:avLst/>
            <a:gdLst>
              <a:gd name="T0" fmla="*/ 1401185 w 20553161"/>
              <a:gd name="T1" fmla="*/ 0 h 5469980"/>
              <a:gd name="T2" fmla="*/ 0 w 20553161"/>
              <a:gd name="T3" fmla="*/ 0 h 5469980"/>
              <a:gd name="T4" fmla="*/ 0 w 20553161"/>
              <a:gd name="T5" fmla="*/ 0 h 5469980"/>
              <a:gd name="T6" fmla="*/ 1401185 w 20553161"/>
              <a:gd name="T7" fmla="*/ 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n-US"/>
          </a:p>
        </p:txBody>
      </p:sp>
      <p:sp>
        <p:nvSpPr>
          <p:cNvPr id="24" name="Content Placeholder 7">
            <a:extLst>
              <a:ext uri="{FF2B5EF4-FFF2-40B4-BE49-F238E27FC236}"/>
            </a:extLst>
          </p:cNvPr>
          <p:cNvSpPr txBox="1">
            <a:spLocks/>
          </p:cNvSpPr>
          <p:nvPr/>
        </p:nvSpPr>
        <p:spPr bwMode="auto">
          <a:xfrm>
            <a:off x="1524000" y="3009900"/>
            <a:ext cx="15240000" cy="571500"/>
          </a:xfrm>
          <a:prstGeom prst="rect">
            <a:avLst/>
          </a:prstGeom>
          <a:solidFill>
            <a:schemeClr val="accent1">
              <a:lumMod val="75000"/>
            </a:schemeClr>
          </a:solidFill>
          <a:ln w="12700">
            <a:solidFill>
              <a:schemeClr val="tx1"/>
            </a:solidFill>
            <a:miter lim="800000"/>
            <a:headEnd/>
            <a:tailEnd/>
          </a:ln>
        </p:spPr>
        <p:txBody>
          <a:bodyPr/>
          <a:lstStyle/>
          <a:p>
            <a:pPr marL="342900" indent="-342900" algn="just">
              <a:spcBef>
                <a:spcPct val="20000"/>
              </a:spcBef>
              <a:spcAft>
                <a:spcPts val="600"/>
              </a:spcAft>
              <a:buSzPct val="100000"/>
              <a:defRPr/>
            </a:pPr>
            <a:r>
              <a:rPr lang="el-GR" sz="2800" b="1" dirty="0">
                <a:solidFill>
                  <a:schemeClr val="bg1"/>
                </a:solidFill>
                <a:effectLst>
                  <a:outerShdw blurRad="38100" dist="38100" dir="2700000" algn="tl">
                    <a:srgbClr val="000000">
                      <a:alpha val="43137"/>
                    </a:srgbClr>
                  </a:outerShdw>
                </a:effectLst>
                <a:latin typeface="+mn-lt"/>
                <a:cs typeface="+mn-cs"/>
              </a:rPr>
              <a:t>2</a:t>
            </a:r>
            <a:r>
              <a:rPr lang="el-GR" sz="2800" b="1" baseline="30000" dirty="0">
                <a:solidFill>
                  <a:schemeClr val="bg1"/>
                </a:solidFill>
                <a:effectLst>
                  <a:outerShdw blurRad="38100" dist="38100" dir="2700000" algn="tl">
                    <a:srgbClr val="000000">
                      <a:alpha val="43137"/>
                    </a:srgbClr>
                  </a:outerShdw>
                </a:effectLst>
                <a:latin typeface="+mn-lt"/>
                <a:cs typeface="+mn-cs"/>
              </a:rPr>
              <a:t>ος</a:t>
            </a:r>
            <a:r>
              <a:rPr lang="el-GR" sz="2800" b="1" dirty="0">
                <a:solidFill>
                  <a:schemeClr val="bg1"/>
                </a:solidFill>
                <a:effectLst>
                  <a:outerShdw blurRad="38100" dist="38100" dir="2700000" algn="tl">
                    <a:srgbClr val="000000">
                      <a:alpha val="43137"/>
                    </a:srgbClr>
                  </a:outerShdw>
                </a:effectLst>
                <a:latin typeface="+mn-lt"/>
                <a:cs typeface="+mn-cs"/>
              </a:rPr>
              <a:t> Στόχος. </a:t>
            </a:r>
            <a:r>
              <a:rPr lang="el-GR" sz="2800" dirty="0">
                <a:solidFill>
                  <a:schemeClr val="bg1"/>
                </a:solidFill>
                <a:effectLst>
                  <a:outerShdw blurRad="38100" dist="38100" dir="2700000" algn="tl">
                    <a:srgbClr val="000000">
                      <a:alpha val="43137"/>
                    </a:srgbClr>
                  </a:outerShdw>
                </a:effectLst>
                <a:latin typeface="+mn-lt"/>
                <a:cs typeface="+mn-cs"/>
              </a:rPr>
              <a:t>Η έξοδος της χώρας από το καθεστώς της Ενισχυμένης Εποπτείας. </a:t>
            </a:r>
          </a:p>
        </p:txBody>
      </p:sp>
      <p:sp>
        <p:nvSpPr>
          <p:cNvPr id="25" name="Content Placeholder 8">
            <a:extLst>
              <a:ext uri="{FF2B5EF4-FFF2-40B4-BE49-F238E27FC236}"/>
            </a:extLst>
          </p:cNvPr>
          <p:cNvSpPr txBox="1">
            <a:spLocks/>
          </p:cNvSpPr>
          <p:nvPr/>
        </p:nvSpPr>
        <p:spPr bwMode="auto">
          <a:xfrm>
            <a:off x="4953000" y="3771900"/>
            <a:ext cx="11811000" cy="457200"/>
          </a:xfrm>
          <a:prstGeom prst="rect">
            <a:avLst/>
          </a:prstGeom>
          <a:solidFill>
            <a:schemeClr val="accent2"/>
          </a:solidFill>
          <a:ln w="9525">
            <a:solidFill>
              <a:schemeClr val="accent2"/>
            </a:solidFill>
            <a:miter lim="800000"/>
            <a:headEnd/>
            <a:tailEnd/>
          </a:ln>
        </p:spPr>
        <p:txBody>
          <a:bodyPr>
            <a:normAutofit fontScale="92500" lnSpcReduction="20000"/>
          </a:bodyPr>
          <a:lstStyle/>
          <a:p>
            <a:pPr marL="342900" indent="-342900" algn="just" eaLnBrk="1" fontAlgn="auto" hangingPunct="1">
              <a:spcBef>
                <a:spcPct val="20000"/>
              </a:spcBef>
              <a:spcAft>
                <a:spcPts val="0"/>
              </a:spcAft>
              <a:buFont typeface="Arial" panose="020B0604020202020204" pitchFamily="34" charset="0"/>
              <a:buNone/>
              <a:defRPr/>
            </a:pPr>
            <a:r>
              <a:rPr lang="el-GR" sz="3000" b="1" i="1" dirty="0">
                <a:solidFill>
                  <a:schemeClr val="tx1">
                    <a:lumMod val="95000"/>
                    <a:lumOff val="5000"/>
                  </a:schemeClr>
                </a:solidFill>
                <a:effectLst>
                  <a:outerShdw blurRad="38100" dist="38100" dir="2700000" algn="tl">
                    <a:srgbClr val="000000">
                      <a:alpha val="43137"/>
                    </a:srgbClr>
                  </a:outerShdw>
                </a:effectLst>
                <a:latin typeface="+mn-lt"/>
                <a:cs typeface="+mn-cs"/>
              </a:rPr>
              <a:t>Πότε;</a:t>
            </a:r>
            <a:r>
              <a:rPr lang="el-GR" sz="3000" b="1" dirty="0">
                <a:solidFill>
                  <a:schemeClr val="bg1"/>
                </a:solidFill>
                <a:effectLst>
                  <a:outerShdw blurRad="38100" dist="38100" dir="2700000" algn="tl">
                    <a:srgbClr val="000000">
                      <a:alpha val="43137"/>
                    </a:srgbClr>
                  </a:outerShdw>
                </a:effectLst>
                <a:latin typeface="+mn-lt"/>
                <a:cs typeface="+mn-cs"/>
              </a:rPr>
              <a:t> Εντός του 2022.</a:t>
            </a:r>
          </a:p>
        </p:txBody>
      </p:sp>
      <p:sp>
        <p:nvSpPr>
          <p:cNvPr id="26" name="Content Placeholder 7">
            <a:extLst>
              <a:ext uri="{FF2B5EF4-FFF2-40B4-BE49-F238E27FC236}"/>
            </a:extLst>
          </p:cNvPr>
          <p:cNvSpPr txBox="1">
            <a:spLocks/>
          </p:cNvSpPr>
          <p:nvPr/>
        </p:nvSpPr>
        <p:spPr bwMode="auto">
          <a:xfrm>
            <a:off x="1524000" y="4457700"/>
            <a:ext cx="15240000" cy="571500"/>
          </a:xfrm>
          <a:prstGeom prst="rect">
            <a:avLst/>
          </a:prstGeom>
          <a:solidFill>
            <a:schemeClr val="accent1">
              <a:lumMod val="75000"/>
            </a:schemeClr>
          </a:solidFill>
          <a:ln w="12700">
            <a:solidFill>
              <a:schemeClr val="tx1"/>
            </a:solidFill>
            <a:miter lim="800000"/>
            <a:headEnd/>
            <a:tailEnd/>
          </a:ln>
        </p:spPr>
        <p:txBody>
          <a:bodyPr/>
          <a:lstStyle/>
          <a:p>
            <a:pPr marL="342900" indent="-342900" algn="just">
              <a:spcBef>
                <a:spcPct val="20000"/>
              </a:spcBef>
              <a:spcAft>
                <a:spcPts val="600"/>
              </a:spcAft>
              <a:buSzPct val="100000"/>
              <a:defRPr/>
            </a:pPr>
            <a:r>
              <a:rPr lang="el-GR" sz="2800" b="1" dirty="0">
                <a:solidFill>
                  <a:schemeClr val="bg1"/>
                </a:solidFill>
                <a:effectLst>
                  <a:outerShdw blurRad="38100" dist="38100" dir="2700000" algn="tl">
                    <a:srgbClr val="000000">
                      <a:alpha val="43137"/>
                    </a:srgbClr>
                  </a:outerShdw>
                </a:effectLst>
                <a:latin typeface="+mn-lt"/>
                <a:cs typeface="+mn-cs"/>
              </a:rPr>
              <a:t>3</a:t>
            </a:r>
            <a:r>
              <a:rPr lang="el-GR" sz="2800" b="1" baseline="30000" dirty="0">
                <a:solidFill>
                  <a:schemeClr val="bg1"/>
                </a:solidFill>
                <a:effectLst>
                  <a:outerShdw blurRad="38100" dist="38100" dir="2700000" algn="tl">
                    <a:srgbClr val="000000">
                      <a:alpha val="43137"/>
                    </a:srgbClr>
                  </a:outerShdw>
                </a:effectLst>
                <a:latin typeface="+mn-lt"/>
                <a:cs typeface="+mn-cs"/>
              </a:rPr>
              <a:t>ος</a:t>
            </a:r>
            <a:r>
              <a:rPr lang="el-GR" sz="2800" b="1" dirty="0">
                <a:solidFill>
                  <a:schemeClr val="bg1"/>
                </a:solidFill>
                <a:effectLst>
                  <a:outerShdw blurRad="38100" dist="38100" dir="2700000" algn="tl">
                    <a:srgbClr val="000000">
                      <a:alpha val="43137"/>
                    </a:srgbClr>
                  </a:outerShdw>
                </a:effectLst>
                <a:latin typeface="+mn-lt"/>
                <a:cs typeface="+mn-cs"/>
              </a:rPr>
              <a:t> Στόχος. </a:t>
            </a:r>
            <a:r>
              <a:rPr lang="el-GR" sz="2800" dirty="0">
                <a:solidFill>
                  <a:schemeClr val="bg1"/>
                </a:solidFill>
                <a:effectLst>
                  <a:outerShdw blurRad="38100" dist="38100" dir="2700000" algn="tl">
                    <a:srgbClr val="000000">
                      <a:alpha val="43137"/>
                    </a:srgbClr>
                  </a:outerShdw>
                </a:effectLst>
                <a:latin typeface="+mn-lt"/>
                <a:cs typeface="+mn-cs"/>
              </a:rPr>
              <a:t>Η επίτευξη μονοψήφιου ποσοστού μη εξυπηρετούμενων δανείων («κόκκινα» δάνεια).</a:t>
            </a:r>
          </a:p>
        </p:txBody>
      </p:sp>
      <p:sp>
        <p:nvSpPr>
          <p:cNvPr id="27" name="Content Placeholder 8">
            <a:extLst>
              <a:ext uri="{FF2B5EF4-FFF2-40B4-BE49-F238E27FC236}"/>
            </a:extLst>
          </p:cNvPr>
          <p:cNvSpPr txBox="1">
            <a:spLocks/>
          </p:cNvSpPr>
          <p:nvPr/>
        </p:nvSpPr>
        <p:spPr bwMode="auto">
          <a:xfrm>
            <a:off x="4953000" y="5219700"/>
            <a:ext cx="11811000" cy="533400"/>
          </a:xfrm>
          <a:prstGeom prst="rect">
            <a:avLst/>
          </a:prstGeom>
          <a:solidFill>
            <a:schemeClr val="accent2"/>
          </a:solidFill>
          <a:ln w="9525">
            <a:solidFill>
              <a:schemeClr val="accent2"/>
            </a:solidFill>
            <a:miter lim="800000"/>
            <a:headEnd/>
            <a:tailEnd/>
          </a:ln>
        </p:spPr>
        <p:txBody>
          <a:bodyPr/>
          <a:lstStyle/>
          <a:p>
            <a:pPr marL="342900" indent="-342900" algn="just" eaLnBrk="1" fontAlgn="auto" hangingPunct="1">
              <a:spcBef>
                <a:spcPct val="20000"/>
              </a:spcBef>
              <a:spcAft>
                <a:spcPts val="0"/>
              </a:spcAft>
              <a:buFont typeface="Arial" panose="020B0604020202020204" pitchFamily="34" charset="0"/>
              <a:buNone/>
              <a:defRPr/>
            </a:pPr>
            <a:r>
              <a:rPr lang="el-GR" sz="2800" b="1" i="1" dirty="0">
                <a:solidFill>
                  <a:schemeClr val="tx1">
                    <a:lumMod val="95000"/>
                    <a:lumOff val="5000"/>
                  </a:schemeClr>
                </a:solidFill>
                <a:effectLst>
                  <a:outerShdw blurRad="38100" dist="38100" dir="2700000" algn="tl">
                    <a:srgbClr val="000000">
                      <a:alpha val="43137"/>
                    </a:srgbClr>
                  </a:outerShdw>
                </a:effectLst>
                <a:latin typeface="+mn-lt"/>
                <a:cs typeface="+mn-cs"/>
              </a:rPr>
              <a:t>Πότε; </a:t>
            </a:r>
            <a:r>
              <a:rPr lang="el-GR" sz="2800" b="1" dirty="0">
                <a:solidFill>
                  <a:schemeClr val="bg1"/>
                </a:solidFill>
                <a:effectLst>
                  <a:outerShdw blurRad="38100" dist="38100" dir="2700000" algn="tl">
                    <a:srgbClr val="000000">
                      <a:alpha val="43137"/>
                    </a:srgbClr>
                  </a:outerShdw>
                </a:effectLst>
                <a:latin typeface="+mn-lt"/>
                <a:cs typeface="+mn-cs"/>
              </a:rPr>
              <a:t>Εντός του 2022.</a:t>
            </a:r>
          </a:p>
        </p:txBody>
      </p:sp>
      <p:sp>
        <p:nvSpPr>
          <p:cNvPr id="28" name="Content Placeholder 7">
            <a:extLst>
              <a:ext uri="{FF2B5EF4-FFF2-40B4-BE49-F238E27FC236}"/>
            </a:extLst>
          </p:cNvPr>
          <p:cNvSpPr txBox="1">
            <a:spLocks/>
          </p:cNvSpPr>
          <p:nvPr/>
        </p:nvSpPr>
        <p:spPr bwMode="auto">
          <a:xfrm>
            <a:off x="1447800" y="5981700"/>
            <a:ext cx="15316200" cy="571500"/>
          </a:xfrm>
          <a:prstGeom prst="rect">
            <a:avLst/>
          </a:prstGeom>
          <a:solidFill>
            <a:schemeClr val="accent1">
              <a:lumMod val="75000"/>
            </a:schemeClr>
          </a:solidFill>
          <a:ln w="12700">
            <a:solidFill>
              <a:schemeClr val="tx1"/>
            </a:solidFill>
            <a:miter lim="800000"/>
            <a:headEnd/>
            <a:tailEnd/>
          </a:ln>
        </p:spPr>
        <p:txBody>
          <a:bodyPr/>
          <a:lstStyle/>
          <a:p>
            <a:pPr marL="342900" indent="-342900" algn="just">
              <a:spcBef>
                <a:spcPct val="20000"/>
              </a:spcBef>
              <a:spcAft>
                <a:spcPts val="600"/>
              </a:spcAft>
              <a:buSzPct val="100000"/>
              <a:defRPr/>
            </a:pPr>
            <a:r>
              <a:rPr lang="el-GR" sz="2800" b="1" dirty="0">
                <a:solidFill>
                  <a:schemeClr val="bg1"/>
                </a:solidFill>
                <a:effectLst>
                  <a:outerShdw blurRad="38100" dist="38100" dir="2700000" algn="tl">
                    <a:srgbClr val="000000">
                      <a:alpha val="43137"/>
                    </a:srgbClr>
                  </a:outerShdw>
                </a:effectLst>
                <a:latin typeface="+mn-lt"/>
                <a:cs typeface="+mn-cs"/>
              </a:rPr>
              <a:t>4</a:t>
            </a:r>
            <a:r>
              <a:rPr lang="el-GR" sz="2800" b="1" baseline="30000" dirty="0">
                <a:solidFill>
                  <a:schemeClr val="bg1"/>
                </a:solidFill>
                <a:effectLst>
                  <a:outerShdw blurRad="38100" dist="38100" dir="2700000" algn="tl">
                    <a:srgbClr val="000000">
                      <a:alpha val="43137"/>
                    </a:srgbClr>
                  </a:outerShdw>
                </a:effectLst>
                <a:latin typeface="+mn-lt"/>
                <a:cs typeface="+mn-cs"/>
              </a:rPr>
              <a:t>ος</a:t>
            </a:r>
            <a:r>
              <a:rPr lang="el-GR" sz="2800" b="1" dirty="0">
                <a:solidFill>
                  <a:schemeClr val="bg1"/>
                </a:solidFill>
                <a:effectLst>
                  <a:outerShdw blurRad="38100" dist="38100" dir="2700000" algn="tl">
                    <a:srgbClr val="000000">
                      <a:alpha val="43137"/>
                    </a:srgbClr>
                  </a:outerShdw>
                </a:effectLst>
                <a:latin typeface="+mn-lt"/>
                <a:cs typeface="+mn-cs"/>
              </a:rPr>
              <a:t> Στόχος. </a:t>
            </a:r>
            <a:r>
              <a:rPr lang="el-GR" sz="2800" dirty="0">
                <a:solidFill>
                  <a:schemeClr val="bg1"/>
                </a:solidFill>
                <a:effectLst>
                  <a:outerShdw blurRad="38100" dist="38100" dir="2700000" algn="tl">
                    <a:srgbClr val="000000">
                      <a:alpha val="43137"/>
                    </a:srgbClr>
                  </a:outerShdw>
                </a:effectLst>
                <a:latin typeface="+mn-lt"/>
                <a:cs typeface="+mn-cs"/>
              </a:rPr>
              <a:t>Η επίτευξη δημοσιονομικής ισορροπίας και ικανοποιητικών πρωτογενών πλεονασμάτων. </a:t>
            </a:r>
          </a:p>
        </p:txBody>
      </p:sp>
      <p:sp>
        <p:nvSpPr>
          <p:cNvPr id="29" name="Content Placeholder 8">
            <a:extLst>
              <a:ext uri="{FF2B5EF4-FFF2-40B4-BE49-F238E27FC236}"/>
            </a:extLst>
          </p:cNvPr>
          <p:cNvSpPr txBox="1">
            <a:spLocks/>
          </p:cNvSpPr>
          <p:nvPr/>
        </p:nvSpPr>
        <p:spPr bwMode="auto">
          <a:xfrm>
            <a:off x="4953000" y="6743700"/>
            <a:ext cx="11811000" cy="990600"/>
          </a:xfrm>
          <a:prstGeom prst="rect">
            <a:avLst/>
          </a:prstGeom>
          <a:solidFill>
            <a:schemeClr val="accent2"/>
          </a:solidFill>
          <a:ln w="9525">
            <a:solidFill>
              <a:schemeClr val="accent2"/>
            </a:solidFill>
            <a:miter lim="800000"/>
            <a:headEnd/>
            <a:tailEnd/>
          </a:ln>
        </p:spPr>
        <p:txBody>
          <a:bodyPr/>
          <a:lstStyle/>
          <a:p>
            <a:pPr algn="just">
              <a:defRPr/>
            </a:pPr>
            <a:r>
              <a:rPr lang="el-GR" sz="2800" b="1" i="1" dirty="0">
                <a:solidFill>
                  <a:schemeClr val="tx1">
                    <a:lumMod val="95000"/>
                    <a:lumOff val="5000"/>
                  </a:schemeClr>
                </a:solidFill>
                <a:effectLst>
                  <a:outerShdw blurRad="38100" dist="38100" dir="2700000" algn="tl">
                    <a:srgbClr val="000000">
                      <a:alpha val="43137"/>
                    </a:srgbClr>
                  </a:outerShdw>
                </a:effectLst>
                <a:latin typeface="+mn-lt"/>
                <a:cs typeface="+mn-cs"/>
              </a:rPr>
              <a:t>Πότε; </a:t>
            </a:r>
            <a:r>
              <a:rPr lang="el-GR" sz="2800" b="1" dirty="0">
                <a:solidFill>
                  <a:schemeClr val="bg1"/>
                </a:solidFill>
                <a:effectLst>
                  <a:outerShdw blurRad="38100" dist="38100" dir="2700000" algn="tl">
                    <a:srgbClr val="000000">
                      <a:alpha val="43137"/>
                    </a:srgbClr>
                  </a:outerShdw>
                </a:effectLst>
                <a:latin typeface="+mn-lt"/>
                <a:cs typeface="+mn-cs"/>
              </a:rPr>
              <a:t>Δημοσιονομική βελτίωση από το 2022 και ρεαλιστικά πρωτογενή πλεονάσματα από το 2023.</a:t>
            </a:r>
          </a:p>
        </p:txBody>
      </p:sp>
      <p:sp>
        <p:nvSpPr>
          <p:cNvPr id="32" name="Content Placeholder 7">
            <a:extLst>
              <a:ext uri="{FF2B5EF4-FFF2-40B4-BE49-F238E27FC236}"/>
            </a:extLst>
          </p:cNvPr>
          <p:cNvSpPr txBox="1">
            <a:spLocks/>
          </p:cNvSpPr>
          <p:nvPr/>
        </p:nvSpPr>
        <p:spPr bwMode="auto">
          <a:xfrm>
            <a:off x="1447800" y="7962900"/>
            <a:ext cx="15316200" cy="571500"/>
          </a:xfrm>
          <a:prstGeom prst="rect">
            <a:avLst/>
          </a:prstGeom>
          <a:solidFill>
            <a:schemeClr val="accent1">
              <a:lumMod val="75000"/>
            </a:schemeClr>
          </a:solidFill>
          <a:ln w="12700">
            <a:solidFill>
              <a:schemeClr val="tx1"/>
            </a:solidFill>
            <a:miter lim="800000"/>
            <a:headEnd/>
            <a:tailEnd/>
          </a:ln>
        </p:spPr>
        <p:txBody>
          <a:bodyPr/>
          <a:lstStyle/>
          <a:p>
            <a:pPr marL="342900" indent="-342900" algn="just">
              <a:spcBef>
                <a:spcPct val="20000"/>
              </a:spcBef>
              <a:spcAft>
                <a:spcPts val="600"/>
              </a:spcAft>
              <a:buSzPct val="100000"/>
              <a:defRPr/>
            </a:pPr>
            <a:r>
              <a:rPr lang="el-GR" sz="2800" b="1" dirty="0">
                <a:solidFill>
                  <a:schemeClr val="bg1"/>
                </a:solidFill>
                <a:effectLst>
                  <a:outerShdw blurRad="38100" dist="38100" dir="2700000" algn="tl">
                    <a:srgbClr val="000000">
                      <a:alpha val="43137"/>
                    </a:srgbClr>
                  </a:outerShdw>
                </a:effectLst>
                <a:latin typeface="+mn-lt"/>
                <a:cs typeface="+mn-cs"/>
              </a:rPr>
              <a:t>5</a:t>
            </a:r>
            <a:r>
              <a:rPr lang="el-GR" sz="2800" b="1" baseline="30000" dirty="0">
                <a:solidFill>
                  <a:schemeClr val="bg1"/>
                </a:solidFill>
                <a:effectLst>
                  <a:outerShdw blurRad="38100" dist="38100" dir="2700000" algn="tl">
                    <a:srgbClr val="000000">
                      <a:alpha val="43137"/>
                    </a:srgbClr>
                  </a:outerShdw>
                </a:effectLst>
                <a:latin typeface="+mn-lt"/>
                <a:cs typeface="+mn-cs"/>
              </a:rPr>
              <a:t>ος</a:t>
            </a:r>
            <a:r>
              <a:rPr lang="el-GR" sz="2800" b="1" dirty="0">
                <a:solidFill>
                  <a:schemeClr val="bg1"/>
                </a:solidFill>
                <a:effectLst>
                  <a:outerShdw blurRad="38100" dist="38100" dir="2700000" algn="tl">
                    <a:srgbClr val="000000">
                      <a:alpha val="43137"/>
                    </a:srgbClr>
                  </a:outerShdw>
                </a:effectLst>
                <a:latin typeface="+mn-lt"/>
                <a:cs typeface="+mn-cs"/>
              </a:rPr>
              <a:t> Στόχος. </a:t>
            </a:r>
            <a:r>
              <a:rPr lang="el-GR" sz="2800" dirty="0">
                <a:solidFill>
                  <a:schemeClr val="bg1"/>
                </a:solidFill>
                <a:effectLst>
                  <a:outerShdw blurRad="38100" dist="38100" dir="2700000" algn="tl">
                    <a:srgbClr val="000000">
                      <a:alpha val="43137"/>
                    </a:srgbClr>
                  </a:outerShdw>
                </a:effectLst>
                <a:latin typeface="+mn-lt"/>
                <a:cs typeface="+mn-cs"/>
              </a:rPr>
              <a:t>Η επίτευξη επενδυτικής βαθμίδας.</a:t>
            </a:r>
          </a:p>
        </p:txBody>
      </p:sp>
      <p:sp>
        <p:nvSpPr>
          <p:cNvPr id="33" name="Content Placeholder 8">
            <a:extLst>
              <a:ext uri="{FF2B5EF4-FFF2-40B4-BE49-F238E27FC236}"/>
            </a:extLst>
          </p:cNvPr>
          <p:cNvSpPr txBox="1">
            <a:spLocks/>
          </p:cNvSpPr>
          <p:nvPr/>
        </p:nvSpPr>
        <p:spPr bwMode="auto">
          <a:xfrm>
            <a:off x="4953000" y="8724900"/>
            <a:ext cx="11811000" cy="533400"/>
          </a:xfrm>
          <a:prstGeom prst="rect">
            <a:avLst/>
          </a:prstGeom>
          <a:solidFill>
            <a:schemeClr val="accent2"/>
          </a:solidFill>
          <a:ln w="9525">
            <a:solidFill>
              <a:schemeClr val="accent2"/>
            </a:solidFill>
            <a:miter lim="800000"/>
            <a:headEnd/>
            <a:tailEnd/>
          </a:ln>
        </p:spPr>
        <p:txBody>
          <a:bodyPr/>
          <a:lstStyle/>
          <a:p>
            <a:pPr marL="342900" indent="-342900" algn="just" eaLnBrk="1" fontAlgn="auto" hangingPunct="1">
              <a:spcBef>
                <a:spcPct val="20000"/>
              </a:spcBef>
              <a:spcAft>
                <a:spcPts val="0"/>
              </a:spcAft>
              <a:buFont typeface="Arial" panose="020B0604020202020204" pitchFamily="34" charset="0"/>
              <a:buNone/>
              <a:defRPr/>
            </a:pPr>
            <a:r>
              <a:rPr lang="el-GR" sz="2800" b="1" i="1" dirty="0">
                <a:solidFill>
                  <a:schemeClr val="tx1">
                    <a:lumMod val="95000"/>
                    <a:lumOff val="5000"/>
                  </a:schemeClr>
                </a:solidFill>
                <a:effectLst>
                  <a:outerShdw blurRad="38100" dist="38100" dir="2700000" algn="tl">
                    <a:srgbClr val="000000">
                      <a:alpha val="43137"/>
                    </a:srgbClr>
                  </a:outerShdw>
                </a:effectLst>
                <a:latin typeface="+mn-lt"/>
                <a:cs typeface="+mn-cs"/>
              </a:rPr>
              <a:t>Πότε;  </a:t>
            </a:r>
            <a:r>
              <a:rPr lang="el-GR" sz="2800" b="1" dirty="0">
                <a:solidFill>
                  <a:schemeClr val="bg1"/>
                </a:solidFill>
                <a:effectLst>
                  <a:outerShdw blurRad="38100" dist="38100" dir="2700000" algn="tl">
                    <a:srgbClr val="000000">
                      <a:alpha val="43137"/>
                    </a:srgbClr>
                  </a:outerShdw>
                </a:effectLst>
                <a:latin typeface="+mn-lt"/>
                <a:cs typeface="+mn-cs"/>
              </a:rPr>
              <a:t>Έως το 1</a:t>
            </a:r>
            <a:r>
              <a:rPr lang="el-GR" sz="2800" b="1" baseline="30000" dirty="0">
                <a:solidFill>
                  <a:schemeClr val="bg1"/>
                </a:solidFill>
                <a:effectLst>
                  <a:outerShdw blurRad="38100" dist="38100" dir="2700000" algn="tl">
                    <a:srgbClr val="000000">
                      <a:alpha val="43137"/>
                    </a:srgbClr>
                  </a:outerShdw>
                </a:effectLst>
                <a:latin typeface="+mn-lt"/>
                <a:cs typeface="+mn-cs"/>
              </a:rPr>
              <a:t>ο</a:t>
            </a:r>
            <a:r>
              <a:rPr lang="el-GR" sz="2800" b="1" dirty="0">
                <a:solidFill>
                  <a:schemeClr val="bg1"/>
                </a:solidFill>
                <a:effectLst>
                  <a:outerShdw blurRad="38100" dist="38100" dir="2700000" algn="tl">
                    <a:srgbClr val="000000">
                      <a:alpha val="43137"/>
                    </a:srgbClr>
                  </a:outerShdw>
                </a:effectLst>
                <a:latin typeface="+mn-lt"/>
                <a:cs typeface="+mn-cs"/>
              </a:rPr>
              <a:t> εξάμηνο του 2023.</a:t>
            </a:r>
          </a:p>
        </p:txBody>
      </p:sp>
      <p:pic>
        <p:nvPicPr>
          <p:cNvPr id="40975"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52400" y="266700"/>
            <a:ext cx="1104900" cy="1046163"/>
          </a:xfrm>
          <a:prstGeom prst="rect">
            <a:avLst/>
          </a:prstGeom>
          <a:noFill/>
          <a:ln w="9525">
            <a:noFill/>
            <a:miter lim="800000"/>
            <a:headEnd/>
            <a:tailEnd/>
          </a:ln>
        </p:spPr>
      </p:pic>
      <p:sp>
        <p:nvSpPr>
          <p:cNvPr id="16" name="15 - Καμπύλο δεξιό βέλος">
            <a:extLst>
              <a:ext uri="{FF2B5EF4-FFF2-40B4-BE49-F238E27FC236}"/>
            </a:extLst>
          </p:cNvPr>
          <p:cNvSpPr/>
          <p:nvPr/>
        </p:nvSpPr>
        <p:spPr>
          <a:xfrm>
            <a:off x="457200" y="1714500"/>
            <a:ext cx="914400" cy="4648200"/>
          </a:xfrm>
          <a:prstGeom prst="curvedRightArrow">
            <a:avLst/>
          </a:prstGeom>
          <a:solidFill>
            <a:schemeClr val="accent6">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220663"/>
            <a:ext cx="330200" cy="441326"/>
          </a:xfrm>
          <a:prstGeom prst="rect">
            <a:avLst/>
          </a:prstGeom>
          <a:noFill/>
          <a:ln w="9525">
            <a:noFill/>
            <a:miter lim="800000"/>
            <a:headEnd/>
            <a:tailEnd/>
          </a:ln>
        </p:spPr>
        <p:txBody>
          <a:bodyPr wrap="none" lIns="163284" tIns="81642" rIns="163284" bIns="81642" anchor="ctr">
            <a:spAutoFit/>
          </a:bodyPr>
          <a:lstStyle/>
          <a:p>
            <a:pPr eaLnBrk="1" hangingPunct="1"/>
            <a:endParaRPr lang="en-US" altLang="en-US"/>
          </a:p>
        </p:txBody>
      </p:sp>
      <p:sp>
        <p:nvSpPr>
          <p:cNvPr id="5123" name="Rectangle 6"/>
          <p:cNvSpPr>
            <a:spLocks noChangeArrowheads="1"/>
          </p:cNvSpPr>
          <p:nvPr/>
        </p:nvSpPr>
        <p:spPr bwMode="auto">
          <a:xfrm>
            <a:off x="8888413" y="2925763"/>
            <a:ext cx="511175" cy="487362"/>
          </a:xfrm>
          <a:prstGeom prst="rect">
            <a:avLst/>
          </a:prstGeom>
          <a:noFill/>
          <a:ln w="9525">
            <a:noFill/>
            <a:miter lim="800000"/>
            <a:headEnd/>
            <a:tailEnd/>
          </a:ln>
        </p:spPr>
        <p:txBody>
          <a:bodyPr wrap="none" lIns="163284" tIns="81642" rIns="163284" bIns="81642" anchor="ctr">
            <a:spAutoFit/>
          </a:bodyPr>
          <a:lstStyle/>
          <a:p>
            <a:pPr algn="just" eaLnBrk="1" hangingPunct="1"/>
            <a:r>
              <a:rPr lang="el-GR" altLang="en-US" sz="2100">
                <a:latin typeface="Calibri" pitchFamily="34" charset="0"/>
                <a:cs typeface="Times New Roman" pitchFamily="18" charset="0"/>
              </a:rPr>
              <a:t>   </a:t>
            </a:r>
            <a:endParaRPr lang="el-GR" altLang="en-US"/>
          </a:p>
        </p:txBody>
      </p:sp>
      <p:sp>
        <p:nvSpPr>
          <p:cNvPr id="5124" name="Rectangle 2"/>
          <p:cNvSpPr>
            <a:spLocks noChangeArrowheads="1"/>
          </p:cNvSpPr>
          <p:nvPr/>
        </p:nvSpPr>
        <p:spPr bwMode="auto">
          <a:xfrm>
            <a:off x="0" y="-220663"/>
            <a:ext cx="330200" cy="441326"/>
          </a:xfrm>
          <a:prstGeom prst="rect">
            <a:avLst/>
          </a:prstGeom>
          <a:noFill/>
          <a:ln w="9525">
            <a:noFill/>
            <a:miter lim="800000"/>
            <a:headEnd/>
            <a:tailEnd/>
          </a:ln>
        </p:spPr>
        <p:txBody>
          <a:bodyPr wrap="none" lIns="163284" tIns="81642" rIns="163284" bIns="81642" anchor="ctr">
            <a:spAutoFit/>
          </a:bodyPr>
          <a:lstStyle/>
          <a:p>
            <a:pPr eaLnBrk="1" hangingPunct="1"/>
            <a:endParaRPr lang="en-US" altLang="en-US"/>
          </a:p>
        </p:txBody>
      </p:sp>
      <p:sp>
        <p:nvSpPr>
          <p:cNvPr id="5125" name="Rectangle 4"/>
          <p:cNvSpPr>
            <a:spLocks noChangeArrowheads="1"/>
          </p:cNvSpPr>
          <p:nvPr/>
        </p:nvSpPr>
        <p:spPr bwMode="auto">
          <a:xfrm>
            <a:off x="0" y="2925763"/>
            <a:ext cx="573088" cy="487362"/>
          </a:xfrm>
          <a:prstGeom prst="rect">
            <a:avLst/>
          </a:prstGeom>
          <a:noFill/>
          <a:ln w="9525">
            <a:noFill/>
            <a:miter lim="800000"/>
            <a:headEnd/>
            <a:tailEnd/>
          </a:ln>
        </p:spPr>
        <p:txBody>
          <a:bodyPr wrap="none" lIns="163284" tIns="81642" rIns="163284" bIns="81642" anchor="ctr">
            <a:spAutoFit/>
          </a:bodyPr>
          <a:lstStyle/>
          <a:p>
            <a:pPr eaLnBrk="1" hangingPunct="1"/>
            <a:r>
              <a:rPr lang="el-GR" altLang="en-US" sz="2100" b="1">
                <a:latin typeface="Calibri" pitchFamily="34" charset="0"/>
                <a:cs typeface="Times New Roman" pitchFamily="18" charset="0"/>
              </a:rPr>
              <a:t>    </a:t>
            </a:r>
            <a:endParaRPr lang="el-GR" altLang="en-US"/>
          </a:p>
        </p:txBody>
      </p:sp>
      <p:sp>
        <p:nvSpPr>
          <p:cNvPr id="5126" name="Rectangle 2"/>
          <p:cNvSpPr>
            <a:spLocks noChangeArrowheads="1"/>
          </p:cNvSpPr>
          <p:nvPr/>
        </p:nvSpPr>
        <p:spPr bwMode="auto">
          <a:xfrm>
            <a:off x="0" y="-220663"/>
            <a:ext cx="330200" cy="441326"/>
          </a:xfrm>
          <a:prstGeom prst="rect">
            <a:avLst/>
          </a:prstGeom>
          <a:noFill/>
          <a:ln w="9525">
            <a:noFill/>
            <a:miter lim="800000"/>
            <a:headEnd/>
            <a:tailEnd/>
          </a:ln>
        </p:spPr>
        <p:txBody>
          <a:bodyPr wrap="none" lIns="163284" tIns="81642" rIns="163284" bIns="81642" anchor="ctr">
            <a:spAutoFit/>
          </a:bodyPr>
          <a:lstStyle/>
          <a:p>
            <a:pPr eaLnBrk="1" hangingPunct="1"/>
            <a:endParaRPr lang="en-US" altLang="en-US"/>
          </a:p>
        </p:txBody>
      </p:sp>
      <p:sp>
        <p:nvSpPr>
          <p:cNvPr id="5127" name="Rectangle 2"/>
          <p:cNvSpPr>
            <a:spLocks noChangeArrowheads="1"/>
          </p:cNvSpPr>
          <p:nvPr/>
        </p:nvSpPr>
        <p:spPr bwMode="auto">
          <a:xfrm>
            <a:off x="0" y="-220663"/>
            <a:ext cx="330200" cy="441326"/>
          </a:xfrm>
          <a:prstGeom prst="rect">
            <a:avLst/>
          </a:prstGeom>
          <a:noFill/>
          <a:ln w="9525">
            <a:noFill/>
            <a:miter lim="800000"/>
            <a:headEnd/>
            <a:tailEnd/>
          </a:ln>
        </p:spPr>
        <p:txBody>
          <a:bodyPr wrap="none" lIns="163284" tIns="81642" rIns="163284" bIns="81642" anchor="ctr">
            <a:spAutoFit/>
          </a:bodyPr>
          <a:lstStyle/>
          <a:p>
            <a:pPr eaLnBrk="1" hangingPunct="1"/>
            <a:endParaRPr lang="en-US" altLang="en-US"/>
          </a:p>
        </p:txBody>
      </p:sp>
      <p:sp>
        <p:nvSpPr>
          <p:cNvPr id="5128" name="Rectangle 2"/>
          <p:cNvSpPr>
            <a:spLocks noChangeArrowheads="1"/>
          </p:cNvSpPr>
          <p:nvPr/>
        </p:nvSpPr>
        <p:spPr bwMode="auto">
          <a:xfrm>
            <a:off x="0" y="-220663"/>
            <a:ext cx="330200" cy="441326"/>
          </a:xfrm>
          <a:prstGeom prst="rect">
            <a:avLst/>
          </a:prstGeom>
          <a:noFill/>
          <a:ln w="9525">
            <a:noFill/>
            <a:miter lim="800000"/>
            <a:headEnd/>
            <a:tailEnd/>
          </a:ln>
        </p:spPr>
        <p:txBody>
          <a:bodyPr wrap="none" lIns="163284" tIns="81642" rIns="163284" bIns="81642" anchor="ctr">
            <a:spAutoFit/>
          </a:bodyPr>
          <a:lstStyle/>
          <a:p>
            <a:pPr eaLnBrk="1" hangingPunct="1"/>
            <a:endParaRPr lang="en-US" altLang="en-US"/>
          </a:p>
        </p:txBody>
      </p:sp>
      <p:sp>
        <p:nvSpPr>
          <p:cNvPr id="5129" name="Rectangle 4"/>
          <p:cNvSpPr>
            <a:spLocks noChangeArrowheads="1"/>
          </p:cNvSpPr>
          <p:nvPr/>
        </p:nvSpPr>
        <p:spPr bwMode="auto">
          <a:xfrm>
            <a:off x="0" y="-220663"/>
            <a:ext cx="330200" cy="441326"/>
          </a:xfrm>
          <a:prstGeom prst="rect">
            <a:avLst/>
          </a:prstGeom>
          <a:noFill/>
          <a:ln w="9525">
            <a:noFill/>
            <a:miter lim="800000"/>
            <a:headEnd/>
            <a:tailEnd/>
          </a:ln>
        </p:spPr>
        <p:txBody>
          <a:bodyPr wrap="none" lIns="163284" tIns="81642" rIns="163284" bIns="81642" anchor="ctr">
            <a:spAutoFit/>
          </a:bodyPr>
          <a:lstStyle/>
          <a:p>
            <a:pPr eaLnBrk="1" hangingPunct="1"/>
            <a:endParaRPr lang="en-US" altLang="en-US"/>
          </a:p>
        </p:txBody>
      </p:sp>
      <p:sp>
        <p:nvSpPr>
          <p:cNvPr id="5130" name="Rectangle 2"/>
          <p:cNvSpPr>
            <a:spLocks noChangeArrowheads="1"/>
          </p:cNvSpPr>
          <p:nvPr/>
        </p:nvSpPr>
        <p:spPr bwMode="auto">
          <a:xfrm>
            <a:off x="0" y="-220663"/>
            <a:ext cx="330200" cy="441326"/>
          </a:xfrm>
          <a:prstGeom prst="rect">
            <a:avLst/>
          </a:prstGeom>
          <a:noFill/>
          <a:ln w="9525">
            <a:noFill/>
            <a:miter lim="800000"/>
            <a:headEnd/>
            <a:tailEnd/>
          </a:ln>
        </p:spPr>
        <p:txBody>
          <a:bodyPr wrap="none" lIns="163284" tIns="81642" rIns="163284" bIns="81642" anchor="ctr">
            <a:spAutoFit/>
          </a:bodyPr>
          <a:lstStyle/>
          <a:p>
            <a:pPr eaLnBrk="1" hangingPunct="1"/>
            <a:endParaRPr lang="en-US" altLang="en-US"/>
          </a:p>
        </p:txBody>
      </p:sp>
      <p:sp>
        <p:nvSpPr>
          <p:cNvPr id="5131" name="Rectangle 26"/>
          <p:cNvSpPr>
            <a:spLocks noChangeArrowheads="1"/>
          </p:cNvSpPr>
          <p:nvPr/>
        </p:nvSpPr>
        <p:spPr bwMode="auto">
          <a:xfrm>
            <a:off x="0" y="-220663"/>
            <a:ext cx="330200" cy="441326"/>
          </a:xfrm>
          <a:prstGeom prst="rect">
            <a:avLst/>
          </a:prstGeom>
          <a:noFill/>
          <a:ln w="9525">
            <a:noFill/>
            <a:miter lim="800000"/>
            <a:headEnd/>
            <a:tailEnd/>
          </a:ln>
        </p:spPr>
        <p:txBody>
          <a:bodyPr wrap="none" lIns="163284" tIns="81642" rIns="163284" bIns="81642" anchor="ctr">
            <a:spAutoFit/>
          </a:bodyPr>
          <a:lstStyle/>
          <a:p>
            <a:pPr eaLnBrk="1" hangingPunct="1"/>
            <a:endParaRPr lang="en-US" altLang="en-US"/>
          </a:p>
        </p:txBody>
      </p:sp>
      <p:sp>
        <p:nvSpPr>
          <p:cNvPr id="5132" name="Rectangle 2"/>
          <p:cNvSpPr>
            <a:spLocks noChangeArrowheads="1"/>
          </p:cNvSpPr>
          <p:nvPr/>
        </p:nvSpPr>
        <p:spPr bwMode="auto">
          <a:xfrm>
            <a:off x="0" y="-220663"/>
            <a:ext cx="330200" cy="441326"/>
          </a:xfrm>
          <a:prstGeom prst="rect">
            <a:avLst/>
          </a:prstGeom>
          <a:noFill/>
          <a:ln w="9525">
            <a:noFill/>
            <a:miter lim="800000"/>
            <a:headEnd/>
            <a:tailEnd/>
          </a:ln>
        </p:spPr>
        <p:txBody>
          <a:bodyPr wrap="none" lIns="163284" tIns="81642" rIns="163284" bIns="81642" anchor="ctr">
            <a:spAutoFit/>
          </a:bodyPr>
          <a:lstStyle/>
          <a:p>
            <a:pPr eaLnBrk="1" hangingPunct="1"/>
            <a:endParaRPr lang="en-US" altLang="en-US"/>
          </a:p>
        </p:txBody>
      </p:sp>
      <p:sp>
        <p:nvSpPr>
          <p:cNvPr id="5133" name="Rectangle 19"/>
          <p:cNvSpPr>
            <a:spLocks noChangeArrowheads="1"/>
          </p:cNvSpPr>
          <p:nvPr/>
        </p:nvSpPr>
        <p:spPr bwMode="auto">
          <a:xfrm>
            <a:off x="0" y="-220663"/>
            <a:ext cx="330200" cy="441326"/>
          </a:xfrm>
          <a:prstGeom prst="rect">
            <a:avLst/>
          </a:prstGeom>
          <a:noFill/>
          <a:ln w="9525">
            <a:noFill/>
            <a:miter lim="800000"/>
            <a:headEnd/>
            <a:tailEnd/>
          </a:ln>
        </p:spPr>
        <p:txBody>
          <a:bodyPr wrap="none" lIns="163284" tIns="81642" rIns="163284" bIns="81642" anchor="ctr">
            <a:spAutoFit/>
          </a:bodyPr>
          <a:lstStyle/>
          <a:p>
            <a:pPr eaLnBrk="1" hangingPunct="1"/>
            <a:endParaRPr lang="en-US" altLang="en-US"/>
          </a:p>
        </p:txBody>
      </p:sp>
      <p:sp>
        <p:nvSpPr>
          <p:cNvPr id="5134" name="Rectangle 20"/>
          <p:cNvSpPr>
            <a:spLocks noChangeArrowheads="1"/>
          </p:cNvSpPr>
          <p:nvPr/>
        </p:nvSpPr>
        <p:spPr bwMode="auto">
          <a:xfrm>
            <a:off x="0" y="-220663"/>
            <a:ext cx="330200" cy="441326"/>
          </a:xfrm>
          <a:prstGeom prst="rect">
            <a:avLst/>
          </a:prstGeom>
          <a:noFill/>
          <a:ln w="9525">
            <a:noFill/>
            <a:miter lim="800000"/>
            <a:headEnd/>
            <a:tailEnd/>
          </a:ln>
        </p:spPr>
        <p:txBody>
          <a:bodyPr wrap="none" lIns="163284" tIns="81642" rIns="163284" bIns="81642" anchor="ctr">
            <a:spAutoFit/>
          </a:bodyPr>
          <a:lstStyle/>
          <a:p>
            <a:pPr eaLnBrk="1" hangingPunct="1"/>
            <a:endParaRPr lang="en-US" altLang="en-US"/>
          </a:p>
        </p:txBody>
      </p:sp>
      <p:sp>
        <p:nvSpPr>
          <p:cNvPr id="5135" name="Freeform 6"/>
          <p:cNvSpPr>
            <a:spLocks/>
          </p:cNvSpPr>
          <p:nvPr/>
        </p:nvSpPr>
        <p:spPr bwMode="auto">
          <a:xfrm>
            <a:off x="0" y="9029700"/>
            <a:ext cx="18288000" cy="1257300"/>
          </a:xfrm>
          <a:custGeom>
            <a:avLst/>
            <a:gdLst>
              <a:gd name="T0" fmla="*/ 489874 w 20553161"/>
              <a:gd name="T1" fmla="*/ 0 h 5469980"/>
              <a:gd name="T2" fmla="*/ 0 w 20553161"/>
              <a:gd name="T3" fmla="*/ 0 h 5469980"/>
              <a:gd name="T4" fmla="*/ 0 w 20553161"/>
              <a:gd name="T5" fmla="*/ 0 h 5469980"/>
              <a:gd name="T6" fmla="*/ 489874 w 20553161"/>
              <a:gd name="T7" fmla="*/ 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lIns="91439" tIns="45719" rIns="91439" bIns="45719"/>
          <a:lstStyle/>
          <a:p>
            <a:endParaRPr lang="en-US"/>
          </a:p>
        </p:txBody>
      </p:sp>
      <p:pic>
        <p:nvPicPr>
          <p:cNvPr id="5136" name="5 - Εικόνα" descr="ÎÏÎ¿ÏÎ­Î»ÎµÏÎ¼Î± ÎµÎ¹ÎºÏÎ½Î±Ï Î³Î¹Î± ÎµÎ¸Î½Î¿ÏÎ·Î¼Î¿ ÏÏÎ¿ÏÏÎ³ÎµÎ¹Î¿ Î¿Î¹ÎºÎ¿Î½Î¿Î¼Î¹ÎºÏÎ½"/>
          <p:cNvPicPr>
            <a:picLocks noChangeAspect="1" noChangeArrowheads="1"/>
          </p:cNvPicPr>
          <p:nvPr/>
        </p:nvPicPr>
        <p:blipFill>
          <a:blip r:embed="rId3" cstate="print"/>
          <a:srcRect/>
          <a:stretch>
            <a:fillRect/>
          </a:stretch>
        </p:blipFill>
        <p:spPr bwMode="auto">
          <a:xfrm>
            <a:off x="190500" y="287338"/>
            <a:ext cx="1104900" cy="1046162"/>
          </a:xfrm>
          <a:prstGeom prst="rect">
            <a:avLst/>
          </a:prstGeom>
          <a:noFill/>
          <a:ln w="9525">
            <a:noFill/>
            <a:miter lim="800000"/>
            <a:headEnd/>
            <a:tailEnd/>
          </a:ln>
        </p:spPr>
      </p:pic>
      <p:sp>
        <p:nvSpPr>
          <p:cNvPr id="5137"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Η ανεργία δεν έχει διογκωθεί</a:t>
            </a:r>
            <a:endParaRPr lang="en-US" altLang="en-US" sz="3800" b="1">
              <a:solidFill>
                <a:srgbClr val="002060"/>
              </a:solidFill>
              <a:latin typeface="Calibri" pitchFamily="34" charset="0"/>
            </a:endParaRPr>
          </a:p>
        </p:txBody>
      </p:sp>
      <p:cxnSp>
        <p:nvCxnSpPr>
          <p:cNvPr id="23" name="Straight Connector 25">
            <a:extLst>
              <a:ext uri="{FF2B5EF4-FFF2-40B4-BE49-F238E27FC236}"/>
            </a:extLst>
          </p:cNvPr>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20" name="Table 19">
            <a:extLst>
              <a:ext uri="{FF2B5EF4-FFF2-40B4-BE49-F238E27FC236}"/>
            </a:extLst>
          </p:cNvPr>
          <p:cNvGraphicFramePr>
            <a:graphicFrameLocks noGrp="1"/>
          </p:cNvGraphicFramePr>
          <p:nvPr/>
        </p:nvGraphicFramePr>
        <p:xfrm>
          <a:off x="1447800" y="2047875"/>
          <a:ext cx="15316200" cy="6753214"/>
        </p:xfrm>
        <a:graphic>
          <a:graphicData uri="http://schemas.openxmlformats.org/drawingml/2006/table">
            <a:tbl>
              <a:tblPr>
                <a:tableStyleId>{5C22544A-7EE6-4342-B048-85BDC9FD1C3A}</a:tableStyleId>
              </a:tblPr>
              <a:tblGrid>
                <a:gridCol w="3258886">
                  <a:extLst>
                    <a:ext uri="{9D8B030D-6E8A-4147-A177-3AD203B41FA5}"/>
                  </a:extLst>
                </a:gridCol>
                <a:gridCol w="4058848">
                  <a:extLst>
                    <a:ext uri="{9D8B030D-6E8A-4147-A177-3AD203B41FA5}"/>
                  </a:extLst>
                </a:gridCol>
                <a:gridCol w="4084328">
                  <a:extLst>
                    <a:ext uri="{9D8B030D-6E8A-4147-A177-3AD203B41FA5}"/>
                  </a:extLst>
                </a:gridCol>
                <a:gridCol w="3914138">
                  <a:extLst>
                    <a:ext uri="{9D8B030D-6E8A-4147-A177-3AD203B41FA5}"/>
                  </a:extLst>
                </a:gridCol>
              </a:tblGrid>
              <a:tr h="293618">
                <a:tc>
                  <a:txBody>
                    <a:bodyPr/>
                    <a:lstStyle/>
                    <a:p>
                      <a:pPr algn="l" fontAlgn="b"/>
                      <a:r>
                        <a:rPr lang="en-GB" sz="1800" b="0" u="none" strike="noStrike" dirty="0">
                          <a:effectLst/>
                          <a:latin typeface="+mn-lt"/>
                        </a:rPr>
                        <a:t> </a:t>
                      </a:r>
                      <a:endParaRPr lang="en-GB" sz="1800" b="0" i="0" u="none" strike="noStrike" dirty="0">
                        <a:solidFill>
                          <a:srgbClr val="000000"/>
                        </a:solidFill>
                        <a:effectLst/>
                        <a:latin typeface="+mn-lt"/>
                      </a:endParaRPr>
                    </a:p>
                  </a:txBody>
                  <a:tcPr marL="7898" marR="7898" marT="78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l-GR" sz="1800" b="1" u="none" strike="noStrike" dirty="0">
                          <a:effectLst/>
                          <a:latin typeface="+mn-lt"/>
                        </a:rPr>
                        <a:t>Μάρτιος</a:t>
                      </a:r>
                      <a:r>
                        <a:rPr lang="en-GB" sz="1800" b="1" u="none" strike="noStrike" dirty="0">
                          <a:effectLst/>
                          <a:latin typeface="+mn-lt"/>
                        </a:rPr>
                        <a:t> 2020</a:t>
                      </a:r>
                      <a:endParaRPr lang="en-GB" sz="1800" b="1"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l-GR" sz="1800" b="1" u="none" strike="noStrike" dirty="0">
                          <a:effectLst/>
                          <a:latin typeface="+mn-lt"/>
                        </a:rPr>
                        <a:t>Μάρτιος</a:t>
                      </a:r>
                      <a:r>
                        <a:rPr lang="en-GB" sz="1800" b="1" u="none" strike="noStrike" dirty="0">
                          <a:effectLst/>
                          <a:latin typeface="+mn-lt"/>
                        </a:rPr>
                        <a:t> 202</a:t>
                      </a:r>
                      <a:r>
                        <a:rPr lang="el-GR" sz="1800" b="1" u="none" strike="noStrike" dirty="0">
                          <a:effectLst/>
                          <a:latin typeface="+mn-lt"/>
                        </a:rPr>
                        <a:t>1</a:t>
                      </a:r>
                      <a:endParaRPr lang="en-GB" sz="1800" b="1"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l-GR" sz="1800" b="1" u="none" strike="noStrike" dirty="0">
                          <a:effectLst/>
                          <a:latin typeface="+mn-lt"/>
                        </a:rPr>
                        <a:t>Μεταβολή</a:t>
                      </a:r>
                      <a:r>
                        <a:rPr lang="en-GB" sz="1800" b="1" u="none" strike="noStrike" dirty="0">
                          <a:effectLst/>
                          <a:latin typeface="+mn-lt"/>
                        </a:rPr>
                        <a:t> %</a:t>
                      </a:r>
                      <a:endParaRPr lang="en-GB" sz="1800" b="1"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extLst>
              </a:tr>
              <a:tr h="293618">
                <a:tc>
                  <a:txBody>
                    <a:bodyPr/>
                    <a:lstStyle/>
                    <a:p>
                      <a:pPr algn="ctr" fontAlgn="t"/>
                      <a:r>
                        <a:rPr lang="el-GR" sz="1800" b="1" i="0" u="none" strike="noStrike" dirty="0">
                          <a:solidFill>
                            <a:srgbClr val="000000"/>
                          </a:solidFill>
                          <a:effectLst/>
                          <a:latin typeface="+mn-lt"/>
                        </a:rPr>
                        <a:t>Ευρωζώνη</a:t>
                      </a:r>
                      <a:endParaRPr lang="en-GB" sz="1800" b="1"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t"/>
                      <a:r>
                        <a:rPr lang="en-GB" sz="1800" b="1" u="none" strike="noStrike" dirty="0">
                          <a:effectLst/>
                          <a:latin typeface="+mn-lt"/>
                        </a:rPr>
                        <a:t>7,1%</a:t>
                      </a:r>
                      <a:endParaRPr lang="en-GB" sz="1800" b="1"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t"/>
                      <a:r>
                        <a:rPr lang="en-GB" sz="1800" b="1" u="none" strike="noStrike" dirty="0">
                          <a:effectLst/>
                          <a:latin typeface="+mn-lt"/>
                        </a:rPr>
                        <a:t>8,</a:t>
                      </a:r>
                      <a:r>
                        <a:rPr lang="el-GR" sz="1800" b="1" u="none" strike="noStrike" dirty="0">
                          <a:effectLst/>
                          <a:latin typeface="+mn-lt"/>
                        </a:rPr>
                        <a:t>1</a:t>
                      </a:r>
                      <a:r>
                        <a:rPr lang="en-GB" sz="1800" b="1" u="none" strike="noStrike" dirty="0">
                          <a:effectLst/>
                          <a:latin typeface="+mn-lt"/>
                        </a:rPr>
                        <a:t>%</a:t>
                      </a:r>
                      <a:endParaRPr lang="en-GB" sz="1800" b="1"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t"/>
                      <a:r>
                        <a:rPr lang="en-GB" sz="1800" b="1" u="none" strike="noStrike" dirty="0">
                          <a:effectLst/>
                          <a:latin typeface="+mn-lt"/>
                        </a:rPr>
                        <a:t>1,</a:t>
                      </a:r>
                      <a:r>
                        <a:rPr lang="el-GR" sz="1800" b="1" u="none" strike="noStrike" dirty="0">
                          <a:effectLst/>
                          <a:latin typeface="+mn-lt"/>
                        </a:rPr>
                        <a:t>0</a:t>
                      </a:r>
                      <a:r>
                        <a:rPr lang="en-GB" sz="1800" b="1" u="none" strike="noStrike" dirty="0">
                          <a:effectLst/>
                          <a:latin typeface="+mn-lt"/>
                        </a:rPr>
                        <a:t>%</a:t>
                      </a:r>
                      <a:endParaRPr lang="en-GB" sz="1800" b="1"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extLst>
              </a:tr>
              <a:tr h="293618">
                <a:tc>
                  <a:txBody>
                    <a:bodyPr/>
                    <a:lstStyle/>
                    <a:p>
                      <a:pPr algn="ctr" fontAlgn="t"/>
                      <a:r>
                        <a:rPr lang="el-GR" sz="1800" b="1" i="0" u="none" strike="noStrike" dirty="0">
                          <a:solidFill>
                            <a:srgbClr val="000000"/>
                          </a:solidFill>
                          <a:effectLst/>
                          <a:latin typeface="+mn-lt"/>
                        </a:rPr>
                        <a:t>Ευρωπαϊκή Ένωση</a:t>
                      </a:r>
                      <a:endParaRPr lang="en-GB" sz="1800" b="1"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t"/>
                      <a:r>
                        <a:rPr lang="en-GB" sz="1800" b="1" u="none" strike="noStrike" dirty="0">
                          <a:effectLst/>
                          <a:latin typeface="+mn-lt"/>
                        </a:rPr>
                        <a:t>6,4%</a:t>
                      </a:r>
                      <a:endParaRPr lang="en-GB" sz="1800" b="1"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t"/>
                      <a:r>
                        <a:rPr lang="en-GB" sz="1800" b="1" u="none" strike="noStrike" dirty="0">
                          <a:effectLst/>
                          <a:latin typeface="+mn-lt"/>
                        </a:rPr>
                        <a:t>7,</a:t>
                      </a:r>
                      <a:r>
                        <a:rPr lang="el-GR" sz="1800" b="1" u="none" strike="noStrike" dirty="0">
                          <a:effectLst/>
                          <a:latin typeface="+mn-lt"/>
                        </a:rPr>
                        <a:t>3</a:t>
                      </a:r>
                      <a:r>
                        <a:rPr lang="en-GB" sz="1800" b="1" u="none" strike="noStrike" dirty="0">
                          <a:effectLst/>
                          <a:latin typeface="+mn-lt"/>
                        </a:rPr>
                        <a:t>%</a:t>
                      </a:r>
                      <a:endParaRPr lang="en-GB" sz="1800" b="1"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t"/>
                      <a:r>
                        <a:rPr lang="el-GR" sz="1800" b="1" u="none" strike="noStrike" dirty="0">
                          <a:effectLst/>
                          <a:latin typeface="+mn-lt"/>
                        </a:rPr>
                        <a:t>0,9</a:t>
                      </a:r>
                      <a:r>
                        <a:rPr lang="en-GB" sz="1800" b="1" u="none" strike="noStrike" dirty="0">
                          <a:effectLst/>
                          <a:latin typeface="+mn-lt"/>
                        </a:rPr>
                        <a:t>%</a:t>
                      </a:r>
                      <a:endParaRPr lang="en-GB" sz="1800" b="1"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extLst>
              </a:tr>
              <a:tr h="293618">
                <a:tc>
                  <a:txBody>
                    <a:bodyPr/>
                    <a:lstStyle/>
                    <a:p>
                      <a:pPr algn="ctr" fontAlgn="t"/>
                      <a:r>
                        <a:rPr lang="el-GR" sz="1800" b="1" i="0" u="none" strike="noStrike" dirty="0">
                          <a:solidFill>
                            <a:schemeClr val="tx1"/>
                          </a:solidFill>
                          <a:effectLst/>
                          <a:latin typeface="+mn-lt"/>
                        </a:rPr>
                        <a:t>Βέλγιο</a:t>
                      </a:r>
                      <a:endParaRPr lang="en-GB" sz="1800" b="1" i="0" u="none" strike="noStrike" dirty="0">
                        <a:solidFill>
                          <a:schemeClr val="tx1"/>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n-GB" sz="1800" b="0" u="none" strike="noStrike" dirty="0">
                          <a:effectLst/>
                          <a:latin typeface="+mn-lt"/>
                        </a:rPr>
                        <a:t>4,9%</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n-GB" sz="1800" b="0" u="none" strike="noStrike" dirty="0">
                          <a:effectLst/>
                          <a:latin typeface="+mn-lt"/>
                        </a:rPr>
                        <a:t>5,</a:t>
                      </a:r>
                      <a:r>
                        <a:rPr lang="el-GR" sz="1800" b="0" u="none" strike="noStrike" dirty="0">
                          <a:effectLst/>
                          <a:latin typeface="+mn-lt"/>
                        </a:rPr>
                        <a:t>4</a:t>
                      </a:r>
                      <a:r>
                        <a:rPr lang="en-GB" sz="1800" b="0" u="none" strike="noStrike" dirty="0">
                          <a:effectLst/>
                          <a:latin typeface="+mn-lt"/>
                        </a:rPr>
                        <a:t>%</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n-GB" sz="1800" b="0" u="none" strike="noStrike" dirty="0">
                          <a:effectLst/>
                          <a:latin typeface="+mn-lt"/>
                        </a:rPr>
                        <a:t>0,</a:t>
                      </a:r>
                      <a:r>
                        <a:rPr lang="el-GR" sz="1800" b="0" u="none" strike="noStrike" dirty="0">
                          <a:effectLst/>
                          <a:latin typeface="+mn-lt"/>
                        </a:rPr>
                        <a:t>5</a:t>
                      </a:r>
                      <a:r>
                        <a:rPr lang="en-GB" sz="1800" b="0" u="none" strike="noStrike" dirty="0">
                          <a:effectLst/>
                          <a:latin typeface="+mn-lt"/>
                        </a:rPr>
                        <a:t>%</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extLst>
              </a:tr>
              <a:tr h="293618">
                <a:tc>
                  <a:txBody>
                    <a:bodyPr/>
                    <a:lstStyle/>
                    <a:p>
                      <a:pPr algn="ctr" fontAlgn="t"/>
                      <a:r>
                        <a:rPr lang="el-GR" sz="1800" b="1" i="0" u="none" strike="noStrike" dirty="0">
                          <a:solidFill>
                            <a:schemeClr val="tx1"/>
                          </a:solidFill>
                          <a:effectLst/>
                          <a:latin typeface="+mn-lt"/>
                        </a:rPr>
                        <a:t>Φινλανδία</a:t>
                      </a:r>
                      <a:endParaRPr lang="en-GB" sz="1800" b="1" i="0" u="none" strike="noStrike" dirty="0">
                        <a:solidFill>
                          <a:schemeClr val="tx1"/>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n-GB" sz="1800" b="0" i="0" u="none" strike="noStrike" dirty="0">
                          <a:solidFill>
                            <a:srgbClr val="000000"/>
                          </a:solidFill>
                          <a:effectLst/>
                          <a:latin typeface="+mn-lt"/>
                        </a:rPr>
                        <a:t>7,3</a:t>
                      </a:r>
                      <a:r>
                        <a:rPr lang="el-GR" sz="1800" b="0" i="0" u="none" strike="noStrike" dirty="0">
                          <a:solidFill>
                            <a:srgbClr val="000000"/>
                          </a:solidFill>
                          <a:effectLst/>
                          <a:latin typeface="+mn-lt"/>
                        </a:rPr>
                        <a:t>%</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l-GR" sz="1800" b="0" u="none" strike="noStrike" dirty="0">
                          <a:effectLst/>
                          <a:latin typeface="+mn-lt"/>
                        </a:rPr>
                        <a:t>8,0</a:t>
                      </a:r>
                      <a:r>
                        <a:rPr lang="en-GB" sz="1800" b="0" u="none" strike="noStrike" dirty="0">
                          <a:effectLst/>
                          <a:latin typeface="+mn-lt"/>
                        </a:rPr>
                        <a:t>%</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n-GB" sz="1800" b="0" u="none" strike="noStrike" dirty="0">
                          <a:effectLst/>
                          <a:latin typeface="+mn-lt"/>
                        </a:rPr>
                        <a:t>0</a:t>
                      </a:r>
                      <a:r>
                        <a:rPr lang="el-GR" sz="1800" b="0" u="none" strike="noStrike" dirty="0">
                          <a:effectLst/>
                          <a:latin typeface="+mn-lt"/>
                        </a:rPr>
                        <a:t>,7</a:t>
                      </a:r>
                      <a:r>
                        <a:rPr lang="en-GB" sz="1800" b="0" u="none" strike="noStrike" dirty="0">
                          <a:effectLst/>
                          <a:latin typeface="+mn-lt"/>
                        </a:rPr>
                        <a:t>%</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extLst>
              </a:tr>
              <a:tr h="293618">
                <a:tc>
                  <a:txBody>
                    <a:bodyPr/>
                    <a:lstStyle/>
                    <a:p>
                      <a:pPr algn="ctr" fontAlgn="t"/>
                      <a:r>
                        <a:rPr lang="el-GR" sz="1800" b="1" i="0" u="none" strike="noStrike" dirty="0">
                          <a:solidFill>
                            <a:schemeClr val="tx1"/>
                          </a:solidFill>
                          <a:effectLst/>
                          <a:latin typeface="+mn-lt"/>
                        </a:rPr>
                        <a:t>Εσθονία</a:t>
                      </a:r>
                      <a:endParaRPr lang="en-GB" sz="1800" b="1" i="0" u="none" strike="noStrike" dirty="0">
                        <a:solidFill>
                          <a:schemeClr val="tx1"/>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l-GR" sz="1800" b="0" u="none" strike="noStrike" dirty="0">
                          <a:effectLst/>
                          <a:latin typeface="+mn-lt"/>
                        </a:rPr>
                        <a:t>5,1</a:t>
                      </a:r>
                      <a:r>
                        <a:rPr lang="en-GB" sz="1800" b="0" u="none" strike="noStrike" dirty="0">
                          <a:effectLst/>
                          <a:latin typeface="+mn-lt"/>
                        </a:rPr>
                        <a:t>%</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l-GR" sz="1800" b="0" u="none" strike="noStrike" dirty="0">
                          <a:effectLst/>
                          <a:latin typeface="+mn-lt"/>
                        </a:rPr>
                        <a:t>6,8</a:t>
                      </a:r>
                      <a:r>
                        <a:rPr lang="en-GB" sz="1800" b="0" u="none" strike="noStrike" dirty="0">
                          <a:effectLst/>
                          <a:latin typeface="+mn-lt"/>
                        </a:rPr>
                        <a:t>%</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l-GR" sz="1800" b="0" u="none" strike="noStrike" dirty="0">
                          <a:effectLst/>
                          <a:latin typeface="+mn-lt"/>
                        </a:rPr>
                        <a:t>1,7</a:t>
                      </a:r>
                      <a:r>
                        <a:rPr lang="en-GB" sz="1800" b="0" u="none" strike="noStrike" dirty="0">
                          <a:effectLst/>
                          <a:latin typeface="+mn-lt"/>
                        </a:rPr>
                        <a:t>%</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extLst>
              </a:tr>
              <a:tr h="293618">
                <a:tc>
                  <a:txBody>
                    <a:bodyPr/>
                    <a:lstStyle/>
                    <a:p>
                      <a:pPr algn="ctr" fontAlgn="t"/>
                      <a:r>
                        <a:rPr lang="el-GR" sz="1800" b="1" i="0" u="none" strike="noStrike" dirty="0">
                          <a:solidFill>
                            <a:schemeClr val="tx1"/>
                          </a:solidFill>
                          <a:effectLst/>
                          <a:latin typeface="+mn-lt"/>
                        </a:rPr>
                        <a:t>Λετονία</a:t>
                      </a:r>
                      <a:endParaRPr lang="en-GB" sz="1800" b="1" i="0" u="none" strike="noStrike" dirty="0">
                        <a:solidFill>
                          <a:schemeClr val="tx1"/>
                        </a:solidFill>
                        <a:effectLst/>
                        <a:latin typeface="+mn-lt"/>
                      </a:endParaRPr>
                    </a:p>
                  </a:txBody>
                  <a:tcPr marL="7898" marR="7898" marT="789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n-GB" sz="1800" b="0" u="none" strike="noStrike" dirty="0">
                          <a:effectLst/>
                          <a:latin typeface="+mn-lt"/>
                        </a:rPr>
                        <a:t>7,4%</a:t>
                      </a:r>
                      <a:endParaRPr lang="en-GB" sz="1800" b="0" i="0" u="none" strike="noStrike" dirty="0">
                        <a:solidFill>
                          <a:srgbClr val="000000"/>
                        </a:solidFill>
                        <a:effectLst/>
                        <a:latin typeface="+mn-lt"/>
                      </a:endParaRPr>
                    </a:p>
                  </a:txBody>
                  <a:tcPr marL="7898" marR="7898" marT="789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l-GR" sz="1800" b="0" u="none" strike="noStrike" dirty="0">
                          <a:effectLst/>
                          <a:latin typeface="+mn-lt"/>
                        </a:rPr>
                        <a:t>7,7</a:t>
                      </a:r>
                      <a:r>
                        <a:rPr lang="en-GB" sz="1800" b="0" u="none" strike="noStrike" dirty="0">
                          <a:effectLst/>
                          <a:latin typeface="+mn-lt"/>
                        </a:rPr>
                        <a:t>%</a:t>
                      </a:r>
                      <a:endParaRPr lang="en-GB" sz="1800" b="0" i="0" u="none" strike="noStrike" dirty="0">
                        <a:solidFill>
                          <a:srgbClr val="000000"/>
                        </a:solidFill>
                        <a:effectLst/>
                        <a:latin typeface="+mn-lt"/>
                      </a:endParaRPr>
                    </a:p>
                  </a:txBody>
                  <a:tcPr marL="7898" marR="7898" marT="789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n-GB" sz="1800" b="0" u="none" strike="noStrike" dirty="0">
                          <a:effectLst/>
                          <a:latin typeface="+mn-lt"/>
                        </a:rPr>
                        <a:t>0,</a:t>
                      </a:r>
                      <a:r>
                        <a:rPr lang="el-GR" sz="1800" b="0" u="none" strike="noStrike" dirty="0">
                          <a:effectLst/>
                          <a:latin typeface="+mn-lt"/>
                        </a:rPr>
                        <a:t>3</a:t>
                      </a:r>
                      <a:r>
                        <a:rPr lang="en-GB" sz="1800" b="0" u="none" strike="noStrike" dirty="0">
                          <a:effectLst/>
                          <a:latin typeface="+mn-lt"/>
                        </a:rPr>
                        <a:t>%</a:t>
                      </a:r>
                      <a:endParaRPr lang="en-GB" sz="1800" b="0" i="0" u="none" strike="noStrike" dirty="0">
                        <a:solidFill>
                          <a:srgbClr val="000000"/>
                        </a:solidFill>
                        <a:effectLst/>
                        <a:latin typeface="+mn-lt"/>
                      </a:endParaRPr>
                    </a:p>
                  </a:txBody>
                  <a:tcPr marL="7898" marR="7898" marT="789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extLst>
              </a:tr>
              <a:tr h="293618">
                <a:tc>
                  <a:txBody>
                    <a:bodyPr/>
                    <a:lstStyle/>
                    <a:p>
                      <a:pPr marL="0" algn="ctr" defTabSz="914400" rtl="0" eaLnBrk="1" fontAlgn="t" latinLnBrk="0" hangingPunct="1"/>
                      <a:r>
                        <a:rPr lang="el-GR" sz="1800" b="1" i="0" u="none" strike="noStrike" kern="1200" dirty="0">
                          <a:solidFill>
                            <a:schemeClr val="tx1"/>
                          </a:solidFill>
                          <a:effectLst/>
                          <a:latin typeface="+mn-lt"/>
                          <a:ea typeface="+mn-ea"/>
                          <a:cs typeface="+mn-cs"/>
                        </a:rPr>
                        <a:t>Γερμανία</a:t>
                      </a:r>
                      <a:endParaRPr lang="en-GB" sz="1800" b="1" i="0" u="none" strike="noStrike" kern="1200" dirty="0">
                        <a:solidFill>
                          <a:schemeClr val="tx1"/>
                        </a:solidFill>
                        <a:effectLst/>
                        <a:latin typeface="+mn-lt"/>
                        <a:ea typeface="+mn-ea"/>
                        <a:cs typeface="+mn-cs"/>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n-GB" sz="1800" b="0" u="none" strike="noStrike" dirty="0">
                          <a:effectLst/>
                          <a:latin typeface="+mn-lt"/>
                        </a:rPr>
                        <a:t>3,8%</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n-GB" sz="1800" b="0" u="none" strike="noStrike" dirty="0">
                          <a:effectLst/>
                          <a:latin typeface="+mn-lt"/>
                        </a:rPr>
                        <a:t>4,</a:t>
                      </a:r>
                      <a:r>
                        <a:rPr lang="el-GR" sz="1800" b="0" u="none" strike="noStrike" dirty="0">
                          <a:effectLst/>
                          <a:latin typeface="+mn-lt"/>
                        </a:rPr>
                        <a:t>5</a:t>
                      </a:r>
                      <a:r>
                        <a:rPr lang="en-GB" sz="1800" b="0" u="none" strike="noStrike" dirty="0">
                          <a:effectLst/>
                          <a:latin typeface="+mn-lt"/>
                        </a:rPr>
                        <a:t>%</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n-GB" sz="1800" b="0" u="none" strike="noStrike" dirty="0">
                          <a:effectLst/>
                          <a:latin typeface="+mn-lt"/>
                        </a:rPr>
                        <a:t>0,8%</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extLst>
              </a:tr>
              <a:tr h="293618">
                <a:tc>
                  <a:txBody>
                    <a:bodyPr/>
                    <a:lstStyle/>
                    <a:p>
                      <a:pPr marL="0" algn="ctr" defTabSz="914400" rtl="0" eaLnBrk="1" fontAlgn="t" latinLnBrk="0" hangingPunct="1"/>
                      <a:r>
                        <a:rPr lang="el-GR" sz="1800" b="1" i="0" u="none" strike="noStrike" kern="1200" dirty="0">
                          <a:solidFill>
                            <a:schemeClr val="tx1"/>
                          </a:solidFill>
                          <a:effectLst/>
                          <a:latin typeface="+mn-lt"/>
                          <a:ea typeface="+mn-ea"/>
                          <a:cs typeface="+mn-cs"/>
                        </a:rPr>
                        <a:t>Ιρλανδία</a:t>
                      </a:r>
                      <a:endParaRPr lang="en-GB" sz="1800" b="1" i="0" u="none" strike="noStrike" kern="1200" dirty="0">
                        <a:solidFill>
                          <a:schemeClr val="tx1"/>
                        </a:solidFill>
                        <a:effectLst/>
                        <a:latin typeface="+mn-lt"/>
                        <a:ea typeface="+mn-ea"/>
                        <a:cs typeface="+mn-cs"/>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n-GB" sz="1800" b="0" u="none" strike="noStrike" dirty="0">
                          <a:effectLst/>
                          <a:latin typeface="+mn-lt"/>
                        </a:rPr>
                        <a:t>5,0%</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n-GB" sz="1800" b="0" u="none" strike="noStrike" dirty="0">
                          <a:effectLst/>
                          <a:latin typeface="+mn-lt"/>
                        </a:rPr>
                        <a:t>5,8%</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n-GB" sz="1800" b="0" u="none" strike="noStrike" dirty="0">
                          <a:effectLst/>
                          <a:latin typeface="+mn-lt"/>
                        </a:rPr>
                        <a:t>0,8%</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extLst>
              </a:tr>
              <a:tr h="293618">
                <a:tc>
                  <a:txBody>
                    <a:bodyPr/>
                    <a:lstStyle/>
                    <a:p>
                      <a:pPr marL="0" algn="ctr" defTabSz="914400" rtl="0" eaLnBrk="1" fontAlgn="t" latinLnBrk="0" hangingPunct="1"/>
                      <a:r>
                        <a:rPr lang="el-GR" sz="1800" b="1" i="0" u="none" strike="noStrike" kern="1200" dirty="0">
                          <a:solidFill>
                            <a:schemeClr val="tx1"/>
                          </a:solidFill>
                          <a:effectLst/>
                          <a:latin typeface="+mn-lt"/>
                          <a:ea typeface="+mn-ea"/>
                          <a:cs typeface="+mn-cs"/>
                        </a:rPr>
                        <a:t>Ελλάδα</a:t>
                      </a:r>
                      <a:endParaRPr lang="en-GB" sz="1800" b="1" i="0" u="none" strike="noStrike" kern="1200" dirty="0">
                        <a:solidFill>
                          <a:schemeClr val="tx1"/>
                        </a:solidFill>
                        <a:effectLst/>
                        <a:latin typeface="+mn-lt"/>
                        <a:ea typeface="+mn-ea"/>
                        <a:cs typeface="+mn-cs"/>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t"/>
                      <a:r>
                        <a:rPr lang="en-GB" sz="1800" b="1" u="none" strike="noStrike" dirty="0">
                          <a:effectLst/>
                          <a:latin typeface="+mn-lt"/>
                        </a:rPr>
                        <a:t>16,1%</a:t>
                      </a:r>
                      <a:endParaRPr lang="en-GB" sz="1800" b="1"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t"/>
                      <a:r>
                        <a:rPr lang="en-GB" sz="1800" b="1" u="none" strike="noStrike" dirty="0">
                          <a:effectLst/>
                          <a:latin typeface="+mn-lt"/>
                        </a:rPr>
                        <a:t>1</a:t>
                      </a:r>
                      <a:r>
                        <a:rPr lang="el-GR" sz="1800" b="1" u="none" strike="noStrike" dirty="0">
                          <a:effectLst/>
                          <a:latin typeface="+mn-lt"/>
                        </a:rPr>
                        <a:t>6</a:t>
                      </a:r>
                      <a:r>
                        <a:rPr lang="en-GB" sz="1800" b="1" u="none" strike="noStrike" dirty="0">
                          <a:effectLst/>
                          <a:latin typeface="+mn-lt"/>
                        </a:rPr>
                        <a:t>,</a:t>
                      </a:r>
                      <a:r>
                        <a:rPr lang="el-GR" sz="1800" b="1" u="none" strike="noStrike" dirty="0">
                          <a:effectLst/>
                          <a:latin typeface="+mn-lt"/>
                        </a:rPr>
                        <a:t>3</a:t>
                      </a:r>
                      <a:r>
                        <a:rPr lang="en-GB" sz="1800" b="1" u="none" strike="noStrike" dirty="0">
                          <a:effectLst/>
                          <a:latin typeface="+mn-lt"/>
                        </a:rPr>
                        <a:t>%</a:t>
                      </a:r>
                      <a:endParaRPr lang="en-GB" sz="1800" b="1"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t"/>
                      <a:r>
                        <a:rPr lang="en-GB" sz="1800" b="1" u="none" strike="noStrike" dirty="0">
                          <a:effectLst/>
                          <a:latin typeface="+mn-lt"/>
                        </a:rPr>
                        <a:t>0,</a:t>
                      </a:r>
                      <a:r>
                        <a:rPr lang="en-US" sz="1800" b="1" u="none" strike="noStrike" dirty="0">
                          <a:effectLst/>
                          <a:latin typeface="+mn-lt"/>
                        </a:rPr>
                        <a:t>2</a:t>
                      </a:r>
                      <a:r>
                        <a:rPr lang="en-GB" sz="1800" b="1" u="none" strike="noStrike" dirty="0">
                          <a:effectLst/>
                          <a:latin typeface="+mn-lt"/>
                        </a:rPr>
                        <a:t>%</a:t>
                      </a:r>
                      <a:endParaRPr lang="en-GB" sz="1800" b="1"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extLst>
              </a:tr>
              <a:tr h="293618">
                <a:tc>
                  <a:txBody>
                    <a:bodyPr/>
                    <a:lstStyle/>
                    <a:p>
                      <a:pPr marL="0" algn="ctr" defTabSz="914400" rtl="0" eaLnBrk="1" fontAlgn="t" latinLnBrk="0" hangingPunct="1"/>
                      <a:r>
                        <a:rPr lang="el-GR" sz="1800" b="1" i="0" u="none" strike="noStrike" kern="1200" dirty="0">
                          <a:solidFill>
                            <a:schemeClr val="tx1"/>
                          </a:solidFill>
                          <a:effectLst/>
                          <a:latin typeface="+mn-lt"/>
                          <a:ea typeface="+mn-ea"/>
                          <a:cs typeface="+mn-cs"/>
                        </a:rPr>
                        <a:t>Ισπανία</a:t>
                      </a:r>
                      <a:endParaRPr lang="en-GB" sz="1800" b="1" i="0" u="none" strike="noStrike" kern="1200" dirty="0">
                        <a:solidFill>
                          <a:schemeClr val="tx1"/>
                        </a:solidFill>
                        <a:effectLst/>
                        <a:latin typeface="+mn-lt"/>
                        <a:ea typeface="+mn-ea"/>
                        <a:cs typeface="+mn-cs"/>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n-GB" sz="1800" b="0" u="none" strike="noStrike" dirty="0">
                          <a:effectLst/>
                          <a:latin typeface="+mn-lt"/>
                        </a:rPr>
                        <a:t>14,5%</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n-GB" sz="1800" b="0" u="none" strike="noStrike" dirty="0">
                          <a:effectLst/>
                          <a:latin typeface="+mn-lt"/>
                        </a:rPr>
                        <a:t>1</a:t>
                      </a:r>
                      <a:r>
                        <a:rPr lang="el-GR" sz="1800" b="0" u="none" strike="noStrike" dirty="0">
                          <a:effectLst/>
                          <a:latin typeface="+mn-lt"/>
                        </a:rPr>
                        <a:t>5,3</a:t>
                      </a:r>
                      <a:r>
                        <a:rPr lang="en-GB" sz="1800" b="0" u="none" strike="noStrike" dirty="0">
                          <a:effectLst/>
                          <a:latin typeface="+mn-lt"/>
                        </a:rPr>
                        <a:t>%</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l-GR" sz="1800" b="0" u="none" strike="noStrike" dirty="0">
                          <a:effectLst/>
                          <a:latin typeface="+mn-lt"/>
                        </a:rPr>
                        <a:t>0,8</a:t>
                      </a:r>
                      <a:r>
                        <a:rPr lang="en-GB" sz="1800" b="0" u="none" strike="noStrike" dirty="0">
                          <a:effectLst/>
                          <a:latin typeface="+mn-lt"/>
                        </a:rPr>
                        <a:t>%</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extLst>
              </a:tr>
              <a:tr h="293618">
                <a:tc>
                  <a:txBody>
                    <a:bodyPr/>
                    <a:lstStyle/>
                    <a:p>
                      <a:pPr marL="0" algn="ctr" defTabSz="914400" rtl="0" eaLnBrk="1" fontAlgn="t" latinLnBrk="0" hangingPunct="1"/>
                      <a:r>
                        <a:rPr lang="el-GR" sz="1800" b="1" i="0" u="none" strike="noStrike" kern="1200" dirty="0">
                          <a:solidFill>
                            <a:schemeClr val="tx1"/>
                          </a:solidFill>
                          <a:effectLst/>
                          <a:latin typeface="+mn-lt"/>
                          <a:ea typeface="+mn-ea"/>
                          <a:cs typeface="+mn-cs"/>
                        </a:rPr>
                        <a:t>Γαλλία</a:t>
                      </a:r>
                      <a:endParaRPr lang="en-GB" sz="1800" b="1" i="0" u="none" strike="noStrike" kern="1200" dirty="0">
                        <a:solidFill>
                          <a:schemeClr val="tx1"/>
                        </a:solidFill>
                        <a:effectLst/>
                        <a:latin typeface="+mn-lt"/>
                        <a:ea typeface="+mn-ea"/>
                        <a:cs typeface="+mn-cs"/>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n-GB" sz="1800" b="0" u="none" strike="noStrike" dirty="0">
                          <a:effectLst/>
                          <a:latin typeface="+mn-lt"/>
                        </a:rPr>
                        <a:t>7,4%</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n-GB" sz="1800" b="0" u="none" strike="noStrike" dirty="0">
                          <a:effectLst/>
                          <a:latin typeface="+mn-lt"/>
                        </a:rPr>
                        <a:t>7,</a:t>
                      </a:r>
                      <a:r>
                        <a:rPr lang="el-GR" sz="1800" b="0" u="none" strike="noStrike" dirty="0">
                          <a:effectLst/>
                          <a:latin typeface="+mn-lt"/>
                        </a:rPr>
                        <a:t>9</a:t>
                      </a:r>
                      <a:r>
                        <a:rPr lang="en-GB" sz="1800" b="0" u="none" strike="noStrike" dirty="0">
                          <a:effectLst/>
                          <a:latin typeface="+mn-lt"/>
                        </a:rPr>
                        <a:t>%</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n-GB" sz="1800" b="0" u="none" strike="noStrike" dirty="0">
                          <a:effectLst/>
                          <a:latin typeface="+mn-lt"/>
                        </a:rPr>
                        <a:t>0,</a:t>
                      </a:r>
                      <a:r>
                        <a:rPr lang="el-GR" sz="1800" b="0" u="none" strike="noStrike" dirty="0">
                          <a:effectLst/>
                          <a:latin typeface="+mn-lt"/>
                        </a:rPr>
                        <a:t>5</a:t>
                      </a:r>
                      <a:r>
                        <a:rPr lang="en-GB" sz="1800" b="0" u="none" strike="noStrike" dirty="0">
                          <a:effectLst/>
                          <a:latin typeface="+mn-lt"/>
                        </a:rPr>
                        <a:t>%</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extLst>
              </a:tr>
              <a:tr h="293618">
                <a:tc>
                  <a:txBody>
                    <a:bodyPr/>
                    <a:lstStyle/>
                    <a:p>
                      <a:pPr algn="ctr" fontAlgn="t"/>
                      <a:r>
                        <a:rPr lang="el-GR" sz="1800" b="1" i="0" u="none" strike="noStrike" dirty="0">
                          <a:solidFill>
                            <a:schemeClr val="tx1"/>
                          </a:solidFill>
                          <a:effectLst/>
                          <a:latin typeface="+mn-lt"/>
                        </a:rPr>
                        <a:t>Λιθουανία</a:t>
                      </a:r>
                      <a:endParaRPr lang="en-GB" sz="1800" b="1" i="0" u="none" strike="noStrike" dirty="0">
                        <a:solidFill>
                          <a:schemeClr val="tx1"/>
                        </a:solidFill>
                        <a:effectLst/>
                        <a:latin typeface="+mn-lt"/>
                      </a:endParaRPr>
                    </a:p>
                  </a:txBody>
                  <a:tcPr marL="7898" marR="7898" marT="789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n-GB" sz="1800" b="0" u="none" strike="noStrike" dirty="0">
                          <a:effectLst/>
                          <a:latin typeface="+mn-lt"/>
                        </a:rPr>
                        <a:t>7,2%</a:t>
                      </a:r>
                      <a:endParaRPr lang="en-GB" sz="1800" b="0" i="0" u="none" strike="noStrike" dirty="0">
                        <a:solidFill>
                          <a:srgbClr val="000000"/>
                        </a:solidFill>
                        <a:effectLst/>
                        <a:latin typeface="+mn-lt"/>
                      </a:endParaRPr>
                    </a:p>
                  </a:txBody>
                  <a:tcPr marL="7898" marR="7898" marT="789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l-GR" sz="1800" b="0" u="none" strike="noStrike" dirty="0">
                          <a:effectLst/>
                          <a:latin typeface="+mn-lt"/>
                        </a:rPr>
                        <a:t>6,5</a:t>
                      </a:r>
                      <a:r>
                        <a:rPr lang="en-GB" sz="1800" b="0" u="none" strike="noStrike" dirty="0">
                          <a:effectLst/>
                          <a:latin typeface="+mn-lt"/>
                        </a:rPr>
                        <a:t>%</a:t>
                      </a:r>
                      <a:endParaRPr lang="en-GB" sz="1800" b="0" i="0" u="none" strike="noStrike" dirty="0">
                        <a:solidFill>
                          <a:srgbClr val="000000"/>
                        </a:solidFill>
                        <a:effectLst/>
                        <a:latin typeface="+mn-lt"/>
                      </a:endParaRPr>
                    </a:p>
                  </a:txBody>
                  <a:tcPr marL="7898" marR="7898" marT="789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l-GR" sz="1800" b="0" u="none" strike="noStrike" dirty="0">
                          <a:effectLst/>
                          <a:latin typeface="+mn-lt"/>
                        </a:rPr>
                        <a:t>-</a:t>
                      </a:r>
                      <a:r>
                        <a:rPr lang="en-GB" sz="1800" b="0" u="none" strike="noStrike" dirty="0">
                          <a:effectLst/>
                          <a:latin typeface="+mn-lt"/>
                        </a:rPr>
                        <a:t>0</a:t>
                      </a:r>
                      <a:r>
                        <a:rPr lang="el-GR" sz="1800" b="0" u="none" strike="noStrike" dirty="0">
                          <a:effectLst/>
                          <a:latin typeface="+mn-lt"/>
                        </a:rPr>
                        <a:t>,7</a:t>
                      </a:r>
                      <a:r>
                        <a:rPr lang="en-GB" sz="1800" b="0" u="none" strike="noStrike" dirty="0">
                          <a:effectLst/>
                          <a:latin typeface="+mn-lt"/>
                        </a:rPr>
                        <a:t>%</a:t>
                      </a:r>
                      <a:endParaRPr lang="en-GB" sz="1800" b="0" i="0" u="none" strike="noStrike" dirty="0">
                        <a:solidFill>
                          <a:srgbClr val="000000"/>
                        </a:solidFill>
                        <a:effectLst/>
                        <a:latin typeface="+mn-lt"/>
                      </a:endParaRPr>
                    </a:p>
                  </a:txBody>
                  <a:tcPr marL="7898" marR="7898" marT="789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extLst>
              </a:tr>
              <a:tr h="293618">
                <a:tc>
                  <a:txBody>
                    <a:bodyPr/>
                    <a:lstStyle/>
                    <a:p>
                      <a:pPr marL="0" algn="ctr" defTabSz="914400" rtl="0" eaLnBrk="1" fontAlgn="t" latinLnBrk="0" hangingPunct="1"/>
                      <a:r>
                        <a:rPr lang="el-GR" sz="1800" b="1" i="0" u="none" strike="noStrike" kern="1200" dirty="0">
                          <a:solidFill>
                            <a:schemeClr val="tx1"/>
                          </a:solidFill>
                          <a:effectLst/>
                          <a:latin typeface="+mn-lt"/>
                          <a:ea typeface="+mn-ea"/>
                          <a:cs typeface="+mn-cs"/>
                        </a:rPr>
                        <a:t>Ιταλία</a:t>
                      </a:r>
                      <a:endParaRPr lang="en-GB" sz="1800" b="1" i="0" u="none" strike="noStrike" kern="1200" dirty="0">
                        <a:solidFill>
                          <a:schemeClr val="tx1"/>
                        </a:solidFill>
                        <a:effectLst/>
                        <a:latin typeface="+mn-lt"/>
                        <a:ea typeface="+mn-ea"/>
                        <a:cs typeface="+mn-cs"/>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n-GB" sz="1800" b="0" u="none" strike="noStrike" dirty="0">
                          <a:effectLst/>
                          <a:latin typeface="+mn-lt"/>
                        </a:rPr>
                        <a:t>7,4%</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l-GR" sz="1800" b="0" u="none" strike="noStrike" dirty="0">
                          <a:effectLst/>
                          <a:latin typeface="+mn-lt"/>
                        </a:rPr>
                        <a:t>10,4</a:t>
                      </a:r>
                      <a:r>
                        <a:rPr lang="en-GB" sz="1800" b="0" u="none" strike="noStrike" dirty="0">
                          <a:effectLst/>
                          <a:latin typeface="+mn-lt"/>
                        </a:rPr>
                        <a:t>%</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n-GB" sz="1800" b="0" u="none" strike="noStrike" dirty="0">
                          <a:effectLst/>
                          <a:latin typeface="+mn-lt"/>
                        </a:rPr>
                        <a:t>3,</a:t>
                      </a:r>
                      <a:r>
                        <a:rPr lang="en-US" sz="1800" b="0" u="none" strike="noStrike" dirty="0">
                          <a:effectLst/>
                          <a:latin typeface="+mn-lt"/>
                        </a:rPr>
                        <a:t>0</a:t>
                      </a:r>
                      <a:r>
                        <a:rPr lang="en-GB" sz="1800" b="0" u="none" strike="noStrike" dirty="0">
                          <a:effectLst/>
                          <a:latin typeface="+mn-lt"/>
                        </a:rPr>
                        <a:t>%</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extLst>
              </a:tr>
              <a:tr h="293618">
                <a:tc>
                  <a:txBody>
                    <a:bodyPr/>
                    <a:lstStyle/>
                    <a:p>
                      <a:pPr marL="0" algn="ctr" defTabSz="914400" rtl="0" eaLnBrk="1" fontAlgn="t" latinLnBrk="0" hangingPunct="1"/>
                      <a:r>
                        <a:rPr lang="el-GR" sz="1800" b="1" i="0" u="none" strike="noStrike" kern="1200" dirty="0">
                          <a:solidFill>
                            <a:schemeClr val="tx1"/>
                          </a:solidFill>
                          <a:effectLst/>
                          <a:latin typeface="+mn-lt"/>
                          <a:ea typeface="+mn-ea"/>
                          <a:cs typeface="+mn-cs"/>
                        </a:rPr>
                        <a:t>Κύπρος</a:t>
                      </a:r>
                      <a:endParaRPr lang="en-GB" sz="1800" b="1" i="0" u="none" strike="noStrike" kern="1200" dirty="0">
                        <a:solidFill>
                          <a:schemeClr val="tx1"/>
                        </a:solidFill>
                        <a:effectLst/>
                        <a:latin typeface="+mn-lt"/>
                        <a:ea typeface="+mn-ea"/>
                        <a:cs typeface="+mn-cs"/>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n-GB" sz="1800" b="0" u="none" strike="noStrike" dirty="0">
                          <a:effectLst/>
                          <a:latin typeface="+mn-lt"/>
                        </a:rPr>
                        <a:t>6,3%</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l-GR" sz="1800" b="0" u="none" strike="noStrike" dirty="0">
                          <a:effectLst/>
                          <a:latin typeface="+mn-lt"/>
                        </a:rPr>
                        <a:t>8,0</a:t>
                      </a:r>
                      <a:r>
                        <a:rPr lang="en-GB" sz="1800" b="0" u="none" strike="noStrike" dirty="0">
                          <a:effectLst/>
                          <a:latin typeface="+mn-lt"/>
                        </a:rPr>
                        <a:t>%</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n-GB" sz="1800" b="0" u="none" strike="noStrike" dirty="0">
                          <a:effectLst/>
                          <a:latin typeface="+mn-lt"/>
                        </a:rPr>
                        <a:t>1,</a:t>
                      </a:r>
                      <a:r>
                        <a:rPr lang="el-GR" sz="1800" b="0" u="none" strike="noStrike" dirty="0">
                          <a:effectLst/>
                          <a:latin typeface="+mn-lt"/>
                        </a:rPr>
                        <a:t>7</a:t>
                      </a:r>
                      <a:r>
                        <a:rPr lang="en-GB" sz="1800" b="0" u="none" strike="noStrike" dirty="0">
                          <a:effectLst/>
                          <a:latin typeface="+mn-lt"/>
                        </a:rPr>
                        <a:t>%</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extLst>
              </a:tr>
              <a:tr h="293618">
                <a:tc>
                  <a:txBody>
                    <a:bodyPr/>
                    <a:lstStyle/>
                    <a:p>
                      <a:pPr marL="0" algn="ctr" defTabSz="914400" rtl="0" eaLnBrk="1" fontAlgn="t" latinLnBrk="0" hangingPunct="1"/>
                      <a:r>
                        <a:rPr lang="el-GR" sz="1800" b="1" i="0" u="none" strike="noStrike" kern="1200" dirty="0">
                          <a:solidFill>
                            <a:schemeClr val="tx1"/>
                          </a:solidFill>
                          <a:effectLst/>
                          <a:latin typeface="+mn-lt"/>
                          <a:ea typeface="+mn-ea"/>
                          <a:cs typeface="+mn-cs"/>
                        </a:rPr>
                        <a:t>Λουξεμβούργο</a:t>
                      </a:r>
                      <a:endParaRPr lang="en-GB" sz="1800" b="1" i="0" u="none" strike="noStrike" kern="1200" dirty="0">
                        <a:solidFill>
                          <a:schemeClr val="tx1"/>
                        </a:solidFill>
                        <a:effectLst/>
                        <a:latin typeface="+mn-lt"/>
                        <a:ea typeface="+mn-ea"/>
                        <a:cs typeface="+mn-cs"/>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n-GB" sz="1800" b="0" u="none" strike="noStrike" dirty="0">
                          <a:effectLst/>
                          <a:latin typeface="+mn-lt"/>
                        </a:rPr>
                        <a:t>6,5%</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n-GB" sz="1800" b="0" u="none" strike="noStrike" dirty="0">
                          <a:effectLst/>
                          <a:latin typeface="+mn-lt"/>
                        </a:rPr>
                        <a:t>6,</a:t>
                      </a:r>
                      <a:r>
                        <a:rPr lang="el-GR" sz="1800" b="0" u="none" strike="noStrike" dirty="0">
                          <a:effectLst/>
                          <a:latin typeface="+mn-lt"/>
                        </a:rPr>
                        <a:t>6</a:t>
                      </a:r>
                      <a:r>
                        <a:rPr lang="en-GB" sz="1800" b="0" u="none" strike="noStrike" dirty="0">
                          <a:effectLst/>
                          <a:latin typeface="+mn-lt"/>
                        </a:rPr>
                        <a:t>%</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n-GB" sz="1800" b="0" u="none" strike="noStrike" dirty="0">
                          <a:effectLst/>
                          <a:latin typeface="+mn-lt"/>
                        </a:rPr>
                        <a:t>0,</a:t>
                      </a:r>
                      <a:r>
                        <a:rPr lang="el-GR" sz="1800" b="0" u="none" strike="noStrike" dirty="0">
                          <a:effectLst/>
                          <a:latin typeface="+mn-lt"/>
                        </a:rPr>
                        <a:t>1</a:t>
                      </a:r>
                      <a:r>
                        <a:rPr lang="en-GB" sz="1800" b="0" u="none" strike="noStrike" dirty="0">
                          <a:effectLst/>
                          <a:latin typeface="+mn-lt"/>
                        </a:rPr>
                        <a:t>%</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extLst>
              </a:tr>
              <a:tr h="293618">
                <a:tc>
                  <a:txBody>
                    <a:bodyPr/>
                    <a:lstStyle/>
                    <a:p>
                      <a:pPr algn="ctr" fontAlgn="t"/>
                      <a:r>
                        <a:rPr lang="el-GR" sz="1800" b="1" i="0" u="none" strike="noStrike" dirty="0">
                          <a:solidFill>
                            <a:schemeClr val="tx1"/>
                          </a:solidFill>
                          <a:effectLst/>
                          <a:latin typeface="+mn-lt"/>
                        </a:rPr>
                        <a:t>Μάλτα</a:t>
                      </a:r>
                      <a:endParaRPr lang="en-GB" sz="1800" b="1" i="0" u="none" strike="noStrike" dirty="0">
                        <a:solidFill>
                          <a:schemeClr val="tx1"/>
                        </a:solidFill>
                        <a:effectLst/>
                        <a:latin typeface="+mn-lt"/>
                      </a:endParaRPr>
                    </a:p>
                  </a:txBody>
                  <a:tcPr marL="7898" marR="7898" marT="789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n-GB" sz="1800" b="0" u="none" strike="noStrike" dirty="0">
                          <a:effectLst/>
                          <a:latin typeface="+mn-lt"/>
                        </a:rPr>
                        <a:t>3,9%</a:t>
                      </a:r>
                      <a:endParaRPr lang="en-GB" sz="1800" b="0" i="0" u="none" strike="noStrike" dirty="0">
                        <a:solidFill>
                          <a:srgbClr val="000000"/>
                        </a:solidFill>
                        <a:effectLst/>
                        <a:latin typeface="+mn-lt"/>
                      </a:endParaRPr>
                    </a:p>
                  </a:txBody>
                  <a:tcPr marL="7898" marR="7898" marT="789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l-GR" sz="1800" b="0" u="none" strike="noStrike" dirty="0">
                          <a:effectLst/>
                          <a:latin typeface="+mn-lt"/>
                        </a:rPr>
                        <a:t>3,8</a:t>
                      </a:r>
                      <a:r>
                        <a:rPr lang="en-GB" sz="1800" b="0" u="none" strike="noStrike" dirty="0">
                          <a:effectLst/>
                          <a:latin typeface="+mn-lt"/>
                        </a:rPr>
                        <a:t>%</a:t>
                      </a:r>
                      <a:endParaRPr lang="en-GB" sz="1800" b="0" i="0" u="none" strike="noStrike" dirty="0">
                        <a:solidFill>
                          <a:srgbClr val="000000"/>
                        </a:solidFill>
                        <a:effectLst/>
                        <a:latin typeface="+mn-lt"/>
                      </a:endParaRPr>
                    </a:p>
                  </a:txBody>
                  <a:tcPr marL="7898" marR="7898" marT="789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l-GR" sz="1800" b="0" u="none" strike="noStrike" dirty="0">
                          <a:effectLst/>
                          <a:latin typeface="+mn-lt"/>
                        </a:rPr>
                        <a:t>-0,1</a:t>
                      </a:r>
                      <a:r>
                        <a:rPr lang="en-GB" sz="1800" b="0" u="none" strike="noStrike" dirty="0">
                          <a:effectLst/>
                          <a:latin typeface="+mn-lt"/>
                        </a:rPr>
                        <a:t>%</a:t>
                      </a:r>
                      <a:endParaRPr lang="en-GB" sz="1800" b="0" i="0" u="none" strike="noStrike" dirty="0">
                        <a:solidFill>
                          <a:srgbClr val="000000"/>
                        </a:solidFill>
                        <a:effectLst/>
                        <a:latin typeface="+mn-lt"/>
                      </a:endParaRPr>
                    </a:p>
                  </a:txBody>
                  <a:tcPr marL="7898" marR="7898" marT="789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extLst>
              </a:tr>
              <a:tr h="293618">
                <a:tc>
                  <a:txBody>
                    <a:bodyPr/>
                    <a:lstStyle/>
                    <a:p>
                      <a:pPr marL="0" algn="ctr" defTabSz="914400" rtl="0" eaLnBrk="1" fontAlgn="t" latinLnBrk="0" hangingPunct="1"/>
                      <a:r>
                        <a:rPr lang="el-GR" sz="1800" b="1" i="0" u="none" strike="noStrike" kern="1200" dirty="0">
                          <a:solidFill>
                            <a:schemeClr val="tx1"/>
                          </a:solidFill>
                          <a:effectLst/>
                          <a:latin typeface="+mn-lt"/>
                          <a:ea typeface="+mn-ea"/>
                          <a:cs typeface="+mn-cs"/>
                        </a:rPr>
                        <a:t>Ολλανδία</a:t>
                      </a:r>
                      <a:endParaRPr lang="en-GB" sz="1800" b="1" i="0" u="none" strike="noStrike" kern="1200" dirty="0">
                        <a:solidFill>
                          <a:schemeClr val="tx1"/>
                        </a:solidFill>
                        <a:effectLst/>
                        <a:latin typeface="+mn-lt"/>
                        <a:ea typeface="+mn-ea"/>
                        <a:cs typeface="+mn-cs"/>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n-GB" sz="1800" b="0" u="none" strike="noStrike" dirty="0">
                          <a:effectLst/>
                          <a:latin typeface="+mn-lt"/>
                        </a:rPr>
                        <a:t>2,9%</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n-GB" sz="1800" b="0" u="none" strike="noStrike" dirty="0">
                          <a:effectLst/>
                          <a:latin typeface="+mn-lt"/>
                        </a:rPr>
                        <a:t>3,</a:t>
                      </a:r>
                      <a:r>
                        <a:rPr lang="el-GR" sz="1800" b="0" u="none" strike="noStrike" dirty="0">
                          <a:effectLst/>
                          <a:latin typeface="+mn-lt"/>
                        </a:rPr>
                        <a:t>5</a:t>
                      </a:r>
                      <a:r>
                        <a:rPr lang="en-GB" sz="1800" b="0" u="none" strike="noStrike" dirty="0">
                          <a:effectLst/>
                          <a:latin typeface="+mn-lt"/>
                        </a:rPr>
                        <a:t>%</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l-GR" sz="1800" b="0" u="none" strike="noStrike" dirty="0">
                          <a:effectLst/>
                          <a:latin typeface="+mn-lt"/>
                        </a:rPr>
                        <a:t>0,6</a:t>
                      </a:r>
                      <a:r>
                        <a:rPr lang="en-GB" sz="1800" b="0" u="none" strike="noStrike" dirty="0">
                          <a:effectLst/>
                          <a:latin typeface="+mn-lt"/>
                        </a:rPr>
                        <a:t>%</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extLst>
              </a:tr>
              <a:tr h="293618">
                <a:tc>
                  <a:txBody>
                    <a:bodyPr/>
                    <a:lstStyle/>
                    <a:p>
                      <a:pPr marL="0" algn="ctr" defTabSz="914400" rtl="0" eaLnBrk="1" fontAlgn="t" latinLnBrk="0" hangingPunct="1"/>
                      <a:r>
                        <a:rPr lang="el-GR" sz="1800" b="1" i="0" u="none" strike="noStrike" kern="1200" dirty="0">
                          <a:solidFill>
                            <a:schemeClr val="tx1"/>
                          </a:solidFill>
                          <a:effectLst/>
                          <a:latin typeface="+mn-lt"/>
                          <a:ea typeface="+mn-ea"/>
                          <a:cs typeface="+mn-cs"/>
                        </a:rPr>
                        <a:t>Αυστρία</a:t>
                      </a:r>
                      <a:endParaRPr lang="en-GB" sz="1800" b="1" i="0" u="none" strike="noStrike" kern="1200" dirty="0">
                        <a:solidFill>
                          <a:schemeClr val="tx1"/>
                        </a:solidFill>
                        <a:effectLst/>
                        <a:latin typeface="+mn-lt"/>
                        <a:ea typeface="+mn-ea"/>
                        <a:cs typeface="+mn-cs"/>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n-GB" sz="1800" b="0" u="none" strike="noStrike" dirty="0">
                          <a:effectLst/>
                          <a:latin typeface="+mn-lt"/>
                        </a:rPr>
                        <a:t>4,8%</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n-GB" sz="1800" b="0" u="none" strike="noStrike" dirty="0">
                          <a:effectLst/>
                          <a:latin typeface="+mn-lt"/>
                        </a:rPr>
                        <a:t>5,</a:t>
                      </a:r>
                      <a:r>
                        <a:rPr lang="el-GR" sz="1800" b="0" u="none" strike="noStrike" dirty="0">
                          <a:effectLst/>
                          <a:latin typeface="+mn-lt"/>
                        </a:rPr>
                        <a:t>6</a:t>
                      </a:r>
                      <a:r>
                        <a:rPr lang="en-GB" sz="1800" b="0" u="none" strike="noStrike" dirty="0">
                          <a:effectLst/>
                          <a:latin typeface="+mn-lt"/>
                        </a:rPr>
                        <a:t>%</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l-GR" sz="1800" b="0" u="none" strike="noStrike" dirty="0">
                          <a:effectLst/>
                          <a:latin typeface="+mn-lt"/>
                        </a:rPr>
                        <a:t>0,8</a:t>
                      </a:r>
                      <a:r>
                        <a:rPr lang="en-GB" sz="1800" b="0" u="none" strike="noStrike" dirty="0">
                          <a:effectLst/>
                          <a:latin typeface="+mn-lt"/>
                        </a:rPr>
                        <a:t>%</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extLst>
              </a:tr>
              <a:tr h="293618">
                <a:tc>
                  <a:txBody>
                    <a:bodyPr/>
                    <a:lstStyle/>
                    <a:p>
                      <a:pPr marL="0" algn="ctr" defTabSz="914400" rtl="0" eaLnBrk="1" fontAlgn="t" latinLnBrk="0" hangingPunct="1"/>
                      <a:r>
                        <a:rPr lang="el-GR" sz="1800" b="1" i="0" u="none" strike="noStrike" kern="1200" dirty="0">
                          <a:solidFill>
                            <a:schemeClr val="tx1"/>
                          </a:solidFill>
                          <a:effectLst/>
                          <a:latin typeface="+mn-lt"/>
                          <a:ea typeface="+mn-ea"/>
                          <a:cs typeface="+mn-cs"/>
                        </a:rPr>
                        <a:t>Πορτογαλία</a:t>
                      </a:r>
                      <a:endParaRPr lang="en-GB" sz="1800" b="1" i="0" u="none" strike="noStrike" kern="1200" dirty="0">
                        <a:solidFill>
                          <a:schemeClr val="tx1"/>
                        </a:solidFill>
                        <a:effectLst/>
                        <a:latin typeface="+mn-lt"/>
                        <a:ea typeface="+mn-ea"/>
                        <a:cs typeface="+mn-cs"/>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n-GB" sz="1800" b="0" u="none" strike="noStrike" dirty="0">
                          <a:effectLst/>
                          <a:latin typeface="+mn-lt"/>
                        </a:rPr>
                        <a:t>6,3%</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n-GB" sz="1800" b="0" u="none" strike="noStrike" dirty="0">
                          <a:effectLst/>
                          <a:latin typeface="+mn-lt"/>
                        </a:rPr>
                        <a:t>6,</a:t>
                      </a:r>
                      <a:r>
                        <a:rPr lang="el-GR" sz="1800" b="0" u="none" strike="noStrike" dirty="0">
                          <a:effectLst/>
                          <a:latin typeface="+mn-lt"/>
                        </a:rPr>
                        <a:t>6</a:t>
                      </a:r>
                      <a:r>
                        <a:rPr lang="en-GB" sz="1800" b="0" u="none" strike="noStrike" dirty="0">
                          <a:effectLst/>
                          <a:latin typeface="+mn-lt"/>
                        </a:rPr>
                        <a:t>%</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n-GB" sz="1800" b="0" u="none" strike="noStrike" dirty="0">
                          <a:effectLst/>
                          <a:latin typeface="+mn-lt"/>
                        </a:rPr>
                        <a:t>0,</a:t>
                      </a:r>
                      <a:r>
                        <a:rPr lang="el-GR" sz="1800" b="0" u="none" strike="noStrike" dirty="0">
                          <a:effectLst/>
                          <a:latin typeface="+mn-lt"/>
                        </a:rPr>
                        <a:t>3</a:t>
                      </a:r>
                      <a:r>
                        <a:rPr lang="en-GB" sz="1800" b="0" u="none" strike="noStrike" dirty="0">
                          <a:effectLst/>
                          <a:latin typeface="+mn-lt"/>
                        </a:rPr>
                        <a:t>%</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extLst>
              </a:tr>
              <a:tr h="293618">
                <a:tc>
                  <a:txBody>
                    <a:bodyPr/>
                    <a:lstStyle/>
                    <a:p>
                      <a:pPr marL="0" algn="ctr" defTabSz="914400" rtl="0" eaLnBrk="1" fontAlgn="t" latinLnBrk="0" hangingPunct="1"/>
                      <a:r>
                        <a:rPr lang="el-GR" sz="1800" b="1" i="0" u="none" strike="noStrike" kern="1200" dirty="0">
                          <a:solidFill>
                            <a:schemeClr val="tx1"/>
                          </a:solidFill>
                          <a:effectLst/>
                          <a:latin typeface="+mn-lt"/>
                          <a:ea typeface="+mn-ea"/>
                          <a:cs typeface="+mn-cs"/>
                        </a:rPr>
                        <a:t>Σλοβενία</a:t>
                      </a:r>
                      <a:endParaRPr lang="en-GB" sz="1800" b="1" i="0" u="none" strike="noStrike" kern="1200" dirty="0">
                        <a:solidFill>
                          <a:schemeClr val="tx1"/>
                        </a:solidFill>
                        <a:effectLst/>
                        <a:latin typeface="+mn-lt"/>
                        <a:ea typeface="+mn-ea"/>
                        <a:cs typeface="+mn-cs"/>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n-GB" sz="1800" b="0" u="none" strike="noStrike" dirty="0">
                          <a:effectLst/>
                          <a:latin typeface="+mn-lt"/>
                        </a:rPr>
                        <a:t>4,5%</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n-GB" sz="1800" b="0" u="none" strike="noStrike" dirty="0">
                          <a:effectLst/>
                          <a:latin typeface="+mn-lt"/>
                        </a:rPr>
                        <a:t>5,2%</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n-GB" sz="1800" b="0" u="none" strike="noStrike" dirty="0">
                          <a:effectLst/>
                          <a:latin typeface="+mn-lt"/>
                        </a:rPr>
                        <a:t>0,7%</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extLst>
              </a:tr>
              <a:tr h="293618">
                <a:tc>
                  <a:txBody>
                    <a:bodyPr/>
                    <a:lstStyle/>
                    <a:p>
                      <a:pPr marL="0" algn="ctr" defTabSz="914400" rtl="0" eaLnBrk="1" fontAlgn="t" latinLnBrk="0" hangingPunct="1"/>
                      <a:r>
                        <a:rPr lang="el-GR" sz="1800" b="1" i="0" u="none" strike="noStrike" kern="1200" dirty="0">
                          <a:solidFill>
                            <a:schemeClr val="tx1"/>
                          </a:solidFill>
                          <a:effectLst/>
                          <a:latin typeface="+mn-lt"/>
                          <a:ea typeface="+mn-ea"/>
                          <a:cs typeface="+mn-cs"/>
                        </a:rPr>
                        <a:t>Σλοβακία</a:t>
                      </a:r>
                      <a:endParaRPr lang="en-GB" sz="1800" b="1" i="0" u="none" strike="noStrike" kern="1200" dirty="0">
                        <a:solidFill>
                          <a:schemeClr val="tx1"/>
                        </a:solidFill>
                        <a:effectLst/>
                        <a:latin typeface="+mn-lt"/>
                        <a:ea typeface="+mn-ea"/>
                        <a:cs typeface="+mn-cs"/>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n-GB" sz="1800" b="0" u="none" strike="noStrike" dirty="0">
                          <a:effectLst/>
                          <a:latin typeface="+mn-lt"/>
                        </a:rPr>
                        <a:t>6,0%</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l-GR" sz="1800" b="0" u="none" strike="noStrike" dirty="0">
                          <a:effectLst/>
                          <a:latin typeface="+mn-lt"/>
                        </a:rPr>
                        <a:t>7,4</a:t>
                      </a:r>
                      <a:r>
                        <a:rPr lang="en-GB" sz="1800" b="0" u="none" strike="noStrike" dirty="0">
                          <a:effectLst/>
                          <a:latin typeface="+mn-lt"/>
                        </a:rPr>
                        <a:t>%</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t"/>
                      <a:r>
                        <a:rPr lang="el-GR" sz="1800" b="0" u="none" strike="noStrike" dirty="0">
                          <a:effectLst/>
                          <a:latin typeface="+mn-lt"/>
                        </a:rPr>
                        <a:t>1,4</a:t>
                      </a:r>
                      <a:r>
                        <a:rPr lang="en-GB" sz="1800" b="0" u="none" strike="noStrike" dirty="0">
                          <a:effectLst/>
                          <a:latin typeface="+mn-lt"/>
                        </a:rPr>
                        <a:t>%</a:t>
                      </a:r>
                      <a:endParaRPr lang="en-GB" sz="1800" b="0" i="0" u="none" strike="noStrike" dirty="0">
                        <a:solidFill>
                          <a:srgbClr val="000000"/>
                        </a:solidFill>
                        <a:effectLst/>
                        <a:latin typeface="+mn-lt"/>
                      </a:endParaRPr>
                    </a:p>
                  </a:txBody>
                  <a:tcPr marL="7898" marR="7898" marT="78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extLst>
              </a:tr>
              <a:tr h="293618">
                <a:tc>
                  <a:txBody>
                    <a:bodyPr/>
                    <a:lstStyle/>
                    <a:p>
                      <a:pPr algn="l" fontAlgn="b"/>
                      <a:r>
                        <a:rPr lang="el-GR" sz="1800" b="1" u="none" strike="noStrike" dirty="0">
                          <a:effectLst/>
                          <a:latin typeface="+mn-lt"/>
                        </a:rPr>
                        <a:t>Πηγή: Ευρωπαϊκή Επιτροπή</a:t>
                      </a:r>
                      <a:r>
                        <a:rPr lang="en-GB" sz="1800" b="1" u="none" strike="noStrike" dirty="0">
                          <a:effectLst/>
                          <a:latin typeface="+mn-lt"/>
                        </a:rPr>
                        <a:t> </a:t>
                      </a:r>
                      <a:endParaRPr lang="en-GB" sz="1800" b="1" i="0" u="none" strike="noStrike" dirty="0">
                        <a:solidFill>
                          <a:srgbClr val="000000"/>
                        </a:solidFill>
                        <a:effectLst/>
                        <a:latin typeface="+mn-lt"/>
                      </a:endParaRPr>
                    </a:p>
                  </a:txBody>
                  <a:tcPr marL="7898" marR="7898" marT="78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GB" sz="1800" b="0" i="0" u="none" strike="noStrike" dirty="0">
                        <a:solidFill>
                          <a:srgbClr val="000000"/>
                        </a:solidFill>
                        <a:effectLst/>
                        <a:latin typeface="+mn-lt"/>
                      </a:endParaRPr>
                    </a:p>
                  </a:txBody>
                  <a:tcPr marL="7898" marR="7898" marT="78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800" u="none" strike="noStrike" dirty="0">
                          <a:effectLst/>
                          <a:latin typeface="+mn-lt"/>
                        </a:rPr>
                        <a:t> </a:t>
                      </a:r>
                      <a:endParaRPr lang="en-GB" sz="1800" b="0" i="0" u="none" strike="noStrike" dirty="0">
                        <a:solidFill>
                          <a:srgbClr val="000000"/>
                        </a:solidFill>
                        <a:effectLst/>
                        <a:latin typeface="+mn-lt"/>
                      </a:endParaRPr>
                    </a:p>
                  </a:txBody>
                  <a:tcPr marL="7898" marR="7898" marT="78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800" u="none" strike="noStrike" dirty="0">
                          <a:effectLst/>
                          <a:latin typeface="+mn-lt"/>
                        </a:rPr>
                        <a:t> </a:t>
                      </a:r>
                      <a:endParaRPr lang="en-GB" sz="1800" b="0" i="0" u="none" strike="noStrike" dirty="0">
                        <a:solidFill>
                          <a:srgbClr val="000000"/>
                        </a:solidFill>
                        <a:effectLst/>
                        <a:latin typeface="+mn-lt"/>
                      </a:endParaRPr>
                    </a:p>
                  </a:txBody>
                  <a:tcPr marL="7898" marR="7898" marT="78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bl>
          </a:graphicData>
        </a:graphic>
      </p:graphicFrame>
      <p:sp>
        <p:nvSpPr>
          <p:cNvPr id="24" name="23 - TextBox">
            <a:extLst>
              <a:ext uri="{FF2B5EF4-FFF2-40B4-BE49-F238E27FC236}"/>
            </a:extLst>
          </p:cNvPr>
          <p:cNvSpPr txBox="1"/>
          <p:nvPr/>
        </p:nvSpPr>
        <p:spPr>
          <a:xfrm>
            <a:off x="9448800" y="8931414"/>
            <a:ext cx="8305800" cy="707886"/>
          </a:xfrm>
          <a:prstGeom prst="rect">
            <a:avLst/>
          </a:prstGeom>
          <a:solidFill>
            <a:schemeClr val="accent6">
              <a:lumMod val="75000"/>
            </a:schemeClr>
          </a:solidFill>
          <a:ln>
            <a:solidFill>
              <a:srgbClr val="FFC000"/>
            </a:solidFill>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1" hangingPunct="1">
              <a:defRPr/>
            </a:pPr>
            <a:r>
              <a:rPr lang="el-GR" sz="2000" b="1" dirty="0">
                <a:solidFill>
                  <a:schemeClr val="bg1"/>
                </a:solidFill>
              </a:rPr>
              <a:t>Από τις καλύτερες ευρωπαϊκές επιδόσεις σε όρους συγκράτησης της ανεργίας μέσα στην υγειονομική κρίση</a:t>
            </a:r>
            <a:endParaRPr lang="en-US" sz="2000" b="1" dirty="0">
              <a:solidFill>
                <a:schemeClr val="bg1"/>
              </a:solidFill>
            </a:endParaRPr>
          </a:p>
        </p:txBody>
      </p:sp>
      <p:sp>
        <p:nvSpPr>
          <p:cNvPr id="25" name="24 - Στρογγυλεμένο ορθογώνιο">
            <a:extLst>
              <a:ext uri="{FF2B5EF4-FFF2-40B4-BE49-F238E27FC236}"/>
            </a:extLst>
          </p:cNvPr>
          <p:cNvSpPr/>
          <p:nvPr/>
        </p:nvSpPr>
        <p:spPr>
          <a:xfrm>
            <a:off x="14173200" y="2324100"/>
            <a:ext cx="1295400" cy="6096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reeform 6"/>
          <p:cNvSpPr>
            <a:spLocks/>
          </p:cNvSpPr>
          <p:nvPr/>
        </p:nvSpPr>
        <p:spPr bwMode="auto">
          <a:xfrm>
            <a:off x="0" y="9029700"/>
            <a:ext cx="18288000" cy="1257300"/>
          </a:xfrm>
          <a:custGeom>
            <a:avLst/>
            <a:gdLst>
              <a:gd name="T0" fmla="*/ 489874 w 20553161"/>
              <a:gd name="T1" fmla="*/ 0 h 5469980"/>
              <a:gd name="T2" fmla="*/ 0 w 20553161"/>
              <a:gd name="T3" fmla="*/ 0 h 5469980"/>
              <a:gd name="T4" fmla="*/ 0 w 20553161"/>
              <a:gd name="T5" fmla="*/ 0 h 5469980"/>
              <a:gd name="T6" fmla="*/ 489874 w 20553161"/>
              <a:gd name="T7" fmla="*/ 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n-US"/>
          </a:p>
        </p:txBody>
      </p:sp>
      <p:sp>
        <p:nvSpPr>
          <p:cNvPr id="41987"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Η οικονομία επιτυγχάνει την παραγωγική ανασυγκρότησή της</a:t>
            </a:r>
            <a:endParaRPr lang="en-US" altLang="en-US" sz="3800" b="1">
              <a:solidFill>
                <a:srgbClr val="002060"/>
              </a:solidFill>
              <a:latin typeface="Calibri" pitchFamily="34" charset="0"/>
            </a:endParaRPr>
          </a:p>
        </p:txBody>
      </p:sp>
      <p:cxnSp>
        <p:nvCxnSpPr>
          <p:cNvPr id="26" name="Straight Connector 25">
            <a:extLst>
              <a:ext uri="{FF2B5EF4-FFF2-40B4-BE49-F238E27FC236}"/>
            </a:extLst>
          </p:cNvPr>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41989" name="5 - Εικόνα" descr="ÎÏÎ¿ÏÎ­Î»ÎµÏÎ¼Î± ÎµÎ¹ÎºÏÎ½Î±Ï Î³Î¹Î± ÎµÎ¸Î½Î¿ÏÎ·Î¼Î¿ ÏÏÎ¿ÏÏÎ³ÎµÎ¹Î¿ Î¿Î¹ÎºÎ¿Î½Î¿Î¼Î¹ÎºÏÎ½"/>
          <p:cNvPicPr>
            <a:picLocks noChangeAspect="1" noChangeArrowheads="1"/>
          </p:cNvPicPr>
          <p:nvPr/>
        </p:nvPicPr>
        <p:blipFill>
          <a:blip r:embed="rId3" cstate="print"/>
          <a:srcRect/>
          <a:stretch>
            <a:fillRect/>
          </a:stretch>
        </p:blipFill>
        <p:spPr bwMode="auto">
          <a:xfrm>
            <a:off x="152400" y="266700"/>
            <a:ext cx="1104900" cy="1046163"/>
          </a:xfrm>
          <a:prstGeom prst="rect">
            <a:avLst/>
          </a:prstGeom>
          <a:noFill/>
          <a:ln w="9525">
            <a:noFill/>
            <a:miter lim="800000"/>
            <a:headEnd/>
            <a:tailEnd/>
          </a:ln>
        </p:spPr>
      </p:pic>
      <p:graphicFrame>
        <p:nvGraphicFramePr>
          <p:cNvPr id="7" name="Πίνακας 2">
            <a:extLst>
              <a:ext uri="{FF2B5EF4-FFF2-40B4-BE49-F238E27FC236}"/>
            </a:extLst>
          </p:cNvPr>
          <p:cNvGraphicFramePr>
            <a:graphicFrameLocks noGrp="1"/>
          </p:cNvGraphicFramePr>
          <p:nvPr/>
        </p:nvGraphicFramePr>
        <p:xfrm>
          <a:off x="1600200" y="2628900"/>
          <a:ext cx="14773274" cy="6324597"/>
        </p:xfrm>
        <a:graphic>
          <a:graphicData uri="http://schemas.openxmlformats.org/drawingml/2006/table">
            <a:tbl>
              <a:tblPr/>
              <a:tblGrid>
                <a:gridCol w="6678099">
                  <a:extLst>
                    <a:ext uri="{9D8B030D-6E8A-4147-A177-3AD203B41FA5}"/>
                  </a:extLst>
                </a:gridCol>
                <a:gridCol w="1160977">
                  <a:extLst>
                    <a:ext uri="{9D8B030D-6E8A-4147-A177-3AD203B41FA5}"/>
                  </a:extLst>
                </a:gridCol>
                <a:gridCol w="1066800">
                  <a:extLst>
                    <a:ext uri="{9D8B030D-6E8A-4147-A177-3AD203B41FA5}"/>
                  </a:extLst>
                </a:gridCol>
                <a:gridCol w="1371600">
                  <a:extLst>
                    <a:ext uri="{9D8B030D-6E8A-4147-A177-3AD203B41FA5}"/>
                  </a:extLst>
                </a:gridCol>
                <a:gridCol w="1371600">
                  <a:extLst>
                    <a:ext uri="{9D8B030D-6E8A-4147-A177-3AD203B41FA5}"/>
                  </a:extLst>
                </a:gridCol>
                <a:gridCol w="1066800">
                  <a:extLst>
                    <a:ext uri="{9D8B030D-6E8A-4147-A177-3AD203B41FA5}"/>
                  </a:extLst>
                </a:gridCol>
                <a:gridCol w="1066800">
                  <a:extLst>
                    <a:ext uri="{9D8B030D-6E8A-4147-A177-3AD203B41FA5}"/>
                  </a:extLst>
                </a:gridCol>
                <a:gridCol w="990598">
                  <a:extLst>
                    <a:ext uri="{9D8B030D-6E8A-4147-A177-3AD203B41FA5}"/>
                  </a:extLst>
                </a:gridCol>
              </a:tblGrid>
              <a:tr h="564165">
                <a:tc gridSpan="8">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altLang="en-US" sz="2200" b="1" i="0" u="none" strike="noStrike" cap="none" normalizeH="0" baseline="0" dirty="0">
                          <a:ln>
                            <a:noFill/>
                          </a:ln>
                          <a:solidFill>
                            <a:srgbClr val="FFFFFF"/>
                          </a:solidFill>
                          <a:effectLst/>
                          <a:latin typeface="Calibri" panose="020F0502020204030204" pitchFamily="34" charset="0"/>
                          <a:cs typeface="Arial" panose="020B0604020202020204" pitchFamily="34" charset="0"/>
                        </a:rPr>
                        <a:t>Δείκτης                                                                                                                        </a:t>
                      </a:r>
                      <a:r>
                        <a:rPr kumimoji="0" lang="en-US" altLang="en-US" sz="2200" b="1" i="0" u="none" strike="noStrike" cap="none" normalizeH="0" baseline="0" dirty="0">
                          <a:ln>
                            <a:noFill/>
                          </a:ln>
                          <a:solidFill>
                            <a:srgbClr val="FFFFFF"/>
                          </a:solidFill>
                          <a:effectLst/>
                          <a:latin typeface="Calibri" panose="020F0502020204030204" pitchFamily="34" charset="0"/>
                          <a:cs typeface="Arial" panose="020B0604020202020204" pitchFamily="34" charset="0"/>
                        </a:rPr>
                        <a:t>(% </a:t>
                      </a:r>
                      <a:r>
                        <a:rPr kumimoji="0" lang="el-GR" altLang="en-US" sz="2200" b="1" i="0" u="none" strike="noStrike" cap="none" normalizeH="0" baseline="0" dirty="0">
                          <a:ln>
                            <a:noFill/>
                          </a:ln>
                          <a:solidFill>
                            <a:srgbClr val="FFFFFF"/>
                          </a:solidFill>
                          <a:effectLst/>
                          <a:latin typeface="Calibri" panose="020F0502020204030204" pitchFamily="34" charset="0"/>
                          <a:cs typeface="Arial" panose="020B0604020202020204" pitchFamily="34" charset="0"/>
                        </a:rPr>
                        <a:t>μεταβολή, σταθερές τιμές</a:t>
                      </a:r>
                      <a:r>
                        <a:rPr kumimoji="0" lang="en-US" altLang="en-US" sz="2200" b="1" i="0" u="none" strike="noStrike" cap="none" normalizeH="0" baseline="0" dirty="0">
                          <a:ln>
                            <a:noFill/>
                          </a:ln>
                          <a:solidFill>
                            <a:srgbClr val="FFFFFF"/>
                          </a:solidFill>
                          <a:effectLst/>
                          <a:latin typeface="Calibri" panose="020F0502020204030204" pitchFamily="34" charset="0"/>
                          <a:cs typeface="Arial" panose="020B0604020202020204" pitchFamily="34" charset="0"/>
                        </a:rPr>
                        <a:t>)</a:t>
                      </a:r>
                      <a:endPar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548DD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GB"/>
                    </a:p>
                  </a:txBody>
                  <a:tcPr/>
                </a:tc>
                <a:extLst>
                  <a:ext uri="{0D108BD9-81ED-4DB2-BD59-A6C34878D82A}"/>
                </a:extLst>
              </a:tr>
              <a:tr h="48003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 </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1" i="0" u="none" strike="noStrike" cap="none" normalizeH="0" baseline="0">
                          <a:ln>
                            <a:noFill/>
                          </a:ln>
                          <a:solidFill>
                            <a:srgbClr val="000000"/>
                          </a:solidFill>
                          <a:effectLst/>
                          <a:latin typeface="Calibri" panose="020F0502020204030204" pitchFamily="34" charset="0"/>
                          <a:cs typeface="Arial" panose="020B0604020202020204" pitchFamily="34" charset="0"/>
                        </a:rPr>
                        <a:t>2019</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1" i="0" u="none" strike="noStrike" cap="none" normalizeH="0" baseline="0">
                          <a:ln>
                            <a:noFill/>
                          </a:ln>
                          <a:solidFill>
                            <a:srgbClr val="000000"/>
                          </a:solidFill>
                          <a:effectLst/>
                          <a:latin typeface="Calibri" panose="020F0502020204030204" pitchFamily="34" charset="0"/>
                          <a:cs typeface="Arial" panose="020B0604020202020204" pitchFamily="34" charset="0"/>
                        </a:rPr>
                        <a:t>2020</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2021</a:t>
                      </a:r>
                      <a:endPar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1" i="0" u="none" strike="noStrike" cap="none" normalizeH="0" baseline="0">
                          <a:ln>
                            <a:noFill/>
                          </a:ln>
                          <a:solidFill>
                            <a:srgbClr val="000000"/>
                          </a:solidFill>
                          <a:effectLst/>
                          <a:latin typeface="Calibri" panose="020F0502020204030204" pitchFamily="34" charset="0"/>
                          <a:cs typeface="Arial" panose="020B0604020202020204" pitchFamily="34" charset="0"/>
                        </a:rPr>
                        <a:t>2022</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1" i="0" u="none" strike="noStrike" cap="none" normalizeH="0" baseline="0">
                          <a:ln>
                            <a:noFill/>
                          </a:ln>
                          <a:solidFill>
                            <a:srgbClr val="000000"/>
                          </a:solidFill>
                          <a:effectLst/>
                          <a:latin typeface="Calibri" panose="020F0502020204030204" pitchFamily="34" charset="0"/>
                          <a:cs typeface="Arial" panose="020B0604020202020204" pitchFamily="34" charset="0"/>
                        </a:rPr>
                        <a:t>2023</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2024</a:t>
                      </a:r>
                      <a:endPar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2025</a:t>
                      </a:r>
                    </a:p>
                  </a:txBody>
                  <a:tcPr marL="68580" marR="68580" marT="0" marB="0" horzOverflow="overflow">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extLst>
                  <a:ext uri="{0D108BD9-81ED-4DB2-BD59-A6C34878D82A}"/>
                </a:extLst>
              </a:tr>
              <a:tr h="48003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Πραγματικό ΑΕΠ</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1,9</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-8,2</a:t>
                      </a:r>
                      <a:endPar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3,6</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6,2</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4,1</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4,4</a:t>
                      </a:r>
                      <a:endPar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3,3</a:t>
                      </a:r>
                    </a:p>
                  </a:txBody>
                  <a:tcPr marL="68580" marR="68580" marT="0" marB="0" horzOverflow="overflow">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48003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Ιδιωτική Κατανάλωση</a:t>
                      </a:r>
                      <a:endPar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1,9</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-5,2</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2,6</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2,9</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2,1</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2,8</a:t>
                      </a:r>
                      <a:endPar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2,2</a:t>
                      </a:r>
                    </a:p>
                  </a:txBody>
                  <a:tcPr marL="68580" marR="68580" marT="0" marB="0" horzOverflow="overflow">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extLst>
                  <a:ext uri="{0D108BD9-81ED-4DB2-BD59-A6C34878D82A}"/>
                </a:extLst>
              </a:tr>
              <a:tr h="48003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Δημόσια Κατανάλωση</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1,2</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2,7</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1,5</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-3,0</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-1,0</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-0,5</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0,5</a:t>
                      </a:r>
                    </a:p>
                  </a:txBody>
                  <a:tcPr marL="68580" marR="68580" marT="0" marB="0" horzOverflow="overflow">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48003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Ακαθάριστος Σχηματισμός Παγίου Κεφαλαίου</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-4,6</a:t>
                      </a:r>
                      <a:endPar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-0,6</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7,0</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30,3</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12,3</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10,8</a:t>
                      </a:r>
                      <a:endPar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7,4</a:t>
                      </a:r>
                    </a:p>
                  </a:txBody>
                  <a:tcPr marL="68580" marR="68580" marT="0" marB="0" horzOverflow="overflow">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extLst>
                  <a:ext uri="{0D108BD9-81ED-4DB2-BD59-A6C34878D82A}"/>
                </a:extLst>
              </a:tr>
              <a:tr h="48003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Εξαγωγές Αγαθών και Υπηρεσιών</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4,8</a:t>
                      </a:r>
                      <a:endPar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-21,7</a:t>
                      </a:r>
                      <a:endPar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10,4</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13,8</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7,5</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6,2</a:t>
                      </a:r>
                      <a:endPar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5,2</a:t>
                      </a:r>
                    </a:p>
                  </a:txBody>
                  <a:tcPr marL="68580" marR="68580" marT="0" marB="0" horzOverflow="overflow">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48003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Εισαγωγές Αγαθών και Υπηρεσιών</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3,0</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-6,8</a:t>
                      </a:r>
                      <a:endPar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6,9</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8,5</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4,0</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3,4</a:t>
                      </a:r>
                      <a:endPar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3,5</a:t>
                      </a:r>
                    </a:p>
                  </a:txBody>
                  <a:tcPr marL="68580" marR="68580" marT="0" marB="0" horzOverflow="overflow">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extLst>
                  <a:ext uri="{0D108BD9-81ED-4DB2-BD59-A6C34878D82A}"/>
                </a:extLst>
              </a:tr>
              <a:tr h="48003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Αποπληθωριστής ΑΕΠ</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0,2</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-1,5</a:t>
                      </a:r>
                      <a:endPar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0,2</a:t>
                      </a:r>
                      <a:endPar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1,0</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1,2</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1,6</a:t>
                      </a:r>
                      <a:endPar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1,8</a:t>
                      </a:r>
                    </a:p>
                  </a:txBody>
                  <a:tcPr marL="68580" marR="68580" marT="0" marB="0" horzOverflow="overflow">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48003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Εναρμονισμένος Δείκτης Τιμών Καταναλωτή</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0,5</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-1,3</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0,0</a:t>
                      </a:r>
                      <a:endPar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0,7</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1,3</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1,6</a:t>
                      </a:r>
                      <a:endPar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1,7</a:t>
                      </a:r>
                    </a:p>
                  </a:txBody>
                  <a:tcPr marL="68580" marR="68580" marT="0" marB="0" horzOverflow="overflow">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extLst>
                  <a:ext uri="{0D108BD9-81ED-4DB2-BD59-A6C34878D82A}"/>
                </a:extLst>
              </a:tr>
              <a:tr h="48003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Συνολική Απασχόληση</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1,2</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-1,3</a:t>
                      </a:r>
                      <a:endPar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0,7</a:t>
                      </a:r>
                      <a:endPar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2,3</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1,3</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1,3</a:t>
                      </a:r>
                      <a:endPar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0,8</a:t>
                      </a:r>
                    </a:p>
                  </a:txBody>
                  <a:tcPr marL="68580" marR="68580" marT="0" marB="0" horzOverflow="overflow">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extLst>
              </a:tr>
              <a:tr h="48003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Ποσοστό Ανεργίας (σε εθνικολογιστική βάση)</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15,2</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14,4</a:t>
                      </a:r>
                      <a:endPar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14,6</a:t>
                      </a:r>
                      <a:endPar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12,7</a:t>
                      </a:r>
                      <a:endPar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11,6</a:t>
                      </a:r>
                      <a:endPar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10,3</a:t>
                      </a:r>
                      <a:endPar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9,6</a:t>
                      </a:r>
                    </a:p>
                  </a:txBody>
                  <a:tcPr marL="68580" marR="68580" marT="0" marB="0" horzOverflow="overflow">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extLst>
                  <a:ext uri="{0D108BD9-81ED-4DB2-BD59-A6C34878D82A}"/>
                </a:extLst>
              </a:tr>
              <a:tr h="48003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Ποσοστό Ανεργίας (Έρευνα Εργατικού Δυναμικού)</a:t>
                      </a:r>
                      <a:endPar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17,3</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16,3</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16,3</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14,4</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a:ln>
                            <a:noFill/>
                          </a:ln>
                          <a:solidFill>
                            <a:srgbClr val="000000"/>
                          </a:solidFill>
                          <a:effectLst/>
                          <a:latin typeface="Calibri" panose="020F0502020204030204" pitchFamily="34" charset="0"/>
                          <a:cs typeface="Arial" panose="020B0604020202020204" pitchFamily="34" charset="0"/>
                        </a:rPr>
                        <a:t>13,2</a:t>
                      </a:r>
                      <a:endParaRPr kumimoji="0" lang="el-GR" altLang="en-US" sz="2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11,9</a:t>
                      </a:r>
                      <a:endPar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n-US" sz="2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11,1</a:t>
                      </a:r>
                    </a:p>
                  </a:txBody>
                  <a:tcPr marL="68580" marR="68580" marT="0" marB="0" horzOverflow="overflow">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extLst>
              </a:tr>
            </a:tbl>
          </a:graphicData>
        </a:graphic>
      </p:graphicFrame>
      <p:sp>
        <p:nvSpPr>
          <p:cNvPr id="8" name="Rectangle 7">
            <a:extLst>
              <a:ext uri="{FF2B5EF4-FFF2-40B4-BE49-F238E27FC236}"/>
            </a:extLst>
          </p:cNvPr>
          <p:cNvSpPr/>
          <p:nvPr/>
        </p:nvSpPr>
        <p:spPr>
          <a:xfrm>
            <a:off x="3810000" y="1638300"/>
            <a:ext cx="10744200" cy="8382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3000" b="1" dirty="0"/>
              <a:t>Μεσοπρόθεσμο Πλαίσιο Δημοσιονομικής Στρατηγικής </a:t>
            </a:r>
          </a:p>
          <a:p>
            <a:pPr algn="ctr">
              <a:defRPr/>
            </a:pPr>
            <a:r>
              <a:rPr lang="el-GR" sz="3000" b="1" dirty="0"/>
              <a:t>2022-2025</a:t>
            </a:r>
            <a:endParaRPr lang="el-GR" sz="3000" dirty="0"/>
          </a:p>
        </p:txBody>
      </p:sp>
      <p:sp>
        <p:nvSpPr>
          <p:cNvPr id="10" name="9 - Ορθογώνιο">
            <a:extLst>
              <a:ext uri="{FF2B5EF4-FFF2-40B4-BE49-F238E27FC236}"/>
            </a:extLst>
          </p:cNvPr>
          <p:cNvSpPr/>
          <p:nvPr/>
        </p:nvSpPr>
        <p:spPr>
          <a:xfrm>
            <a:off x="10744200" y="3619500"/>
            <a:ext cx="5562600" cy="533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10 - Ορθογώνιο">
            <a:extLst>
              <a:ext uri="{FF2B5EF4-FFF2-40B4-BE49-F238E27FC236}"/>
            </a:extLst>
          </p:cNvPr>
          <p:cNvSpPr/>
          <p:nvPr/>
        </p:nvSpPr>
        <p:spPr>
          <a:xfrm>
            <a:off x="10820400" y="5067300"/>
            <a:ext cx="5486400" cy="990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220663"/>
            <a:ext cx="330200" cy="441326"/>
          </a:xfrm>
          <a:prstGeom prst="rect">
            <a:avLst/>
          </a:prstGeom>
          <a:noFill/>
          <a:ln w="9525">
            <a:noFill/>
            <a:miter lim="800000"/>
            <a:headEnd/>
            <a:tailEnd/>
          </a:ln>
        </p:spPr>
        <p:txBody>
          <a:bodyPr wrap="none" lIns="163284" tIns="81642" rIns="163284" bIns="81642" anchor="ctr">
            <a:spAutoFit/>
          </a:bodyPr>
          <a:lstStyle/>
          <a:p>
            <a:pPr eaLnBrk="1" hangingPunct="1"/>
            <a:endParaRPr lang="en-US" altLang="en-US"/>
          </a:p>
        </p:txBody>
      </p:sp>
      <p:sp>
        <p:nvSpPr>
          <p:cNvPr id="6147" name="Rectangle 6"/>
          <p:cNvSpPr>
            <a:spLocks noChangeArrowheads="1"/>
          </p:cNvSpPr>
          <p:nvPr/>
        </p:nvSpPr>
        <p:spPr bwMode="auto">
          <a:xfrm>
            <a:off x="8888413" y="2925763"/>
            <a:ext cx="511175" cy="487362"/>
          </a:xfrm>
          <a:prstGeom prst="rect">
            <a:avLst/>
          </a:prstGeom>
          <a:noFill/>
          <a:ln w="9525">
            <a:noFill/>
            <a:miter lim="800000"/>
            <a:headEnd/>
            <a:tailEnd/>
          </a:ln>
        </p:spPr>
        <p:txBody>
          <a:bodyPr wrap="none" lIns="163284" tIns="81642" rIns="163284" bIns="81642" anchor="ctr">
            <a:spAutoFit/>
          </a:bodyPr>
          <a:lstStyle/>
          <a:p>
            <a:pPr algn="just" eaLnBrk="1" hangingPunct="1"/>
            <a:r>
              <a:rPr lang="el-GR" altLang="en-US" sz="2100">
                <a:latin typeface="Calibri" pitchFamily="34" charset="0"/>
                <a:cs typeface="Times New Roman" pitchFamily="18" charset="0"/>
              </a:rPr>
              <a:t>   </a:t>
            </a:r>
            <a:endParaRPr lang="el-GR" altLang="en-US"/>
          </a:p>
        </p:txBody>
      </p:sp>
      <p:sp>
        <p:nvSpPr>
          <p:cNvPr id="6148" name="Freeform 6"/>
          <p:cNvSpPr>
            <a:spLocks/>
          </p:cNvSpPr>
          <p:nvPr/>
        </p:nvSpPr>
        <p:spPr bwMode="auto">
          <a:xfrm>
            <a:off x="0" y="9029700"/>
            <a:ext cx="18288000" cy="1257300"/>
          </a:xfrm>
          <a:custGeom>
            <a:avLst/>
            <a:gdLst>
              <a:gd name="T0" fmla="*/ 1109356 w 20553161"/>
              <a:gd name="T1" fmla="*/ 0 h 5469980"/>
              <a:gd name="T2" fmla="*/ 0 w 20553161"/>
              <a:gd name="T3" fmla="*/ 0 h 5469980"/>
              <a:gd name="T4" fmla="*/ 0 w 20553161"/>
              <a:gd name="T5" fmla="*/ 0 h 5469980"/>
              <a:gd name="T6" fmla="*/ 1109356 w 20553161"/>
              <a:gd name="T7" fmla="*/ 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lIns="91439" tIns="45719" rIns="91439" bIns="45719"/>
          <a:lstStyle/>
          <a:p>
            <a:endParaRPr lang="en-US"/>
          </a:p>
        </p:txBody>
      </p:sp>
      <p:sp>
        <p:nvSpPr>
          <p:cNvPr id="6149" name="Rectangle 6"/>
          <p:cNvSpPr>
            <a:spLocks noChangeArrowheads="1"/>
          </p:cNvSpPr>
          <p:nvPr/>
        </p:nvSpPr>
        <p:spPr bwMode="auto">
          <a:xfrm>
            <a:off x="8888413" y="2925763"/>
            <a:ext cx="511175" cy="487362"/>
          </a:xfrm>
          <a:prstGeom prst="rect">
            <a:avLst/>
          </a:prstGeom>
          <a:noFill/>
          <a:ln w="9525">
            <a:noFill/>
            <a:miter lim="800000"/>
            <a:headEnd/>
            <a:tailEnd/>
          </a:ln>
        </p:spPr>
        <p:txBody>
          <a:bodyPr wrap="none" lIns="163284" tIns="81642" rIns="163284" bIns="81642" anchor="ctr">
            <a:spAutoFit/>
          </a:bodyPr>
          <a:lstStyle/>
          <a:p>
            <a:pPr algn="just" eaLnBrk="1" hangingPunct="1"/>
            <a:r>
              <a:rPr lang="el-GR" altLang="en-US" sz="2100">
                <a:latin typeface="Calibri" pitchFamily="34" charset="0"/>
                <a:cs typeface="Times New Roman" pitchFamily="18" charset="0"/>
              </a:rPr>
              <a:t>   </a:t>
            </a:r>
            <a:endParaRPr lang="el-GR" altLang="en-US"/>
          </a:p>
        </p:txBody>
      </p:sp>
      <p:pic>
        <p:nvPicPr>
          <p:cNvPr id="6150" name="5 - Εικόνα" descr="ÎÏÎ¿ÏÎ­Î»ÎµÏÎ¼Î± ÎµÎ¹ÎºÏÎ½Î±Ï Î³Î¹Î± ÎµÎ¸Î½Î¿ÏÎ·Î¼Î¿ ÏÏÎ¿ÏÏÎ³ÎµÎ¹Î¿ Î¿Î¹ÎºÎ¿Î½Î¿Î¼Î¹ÎºÏÎ½"/>
          <p:cNvPicPr>
            <a:picLocks noChangeAspect="1" noChangeArrowheads="1"/>
          </p:cNvPicPr>
          <p:nvPr/>
        </p:nvPicPr>
        <p:blipFill>
          <a:blip r:embed="rId3" cstate="print"/>
          <a:srcRect/>
          <a:stretch>
            <a:fillRect/>
          </a:stretch>
        </p:blipFill>
        <p:spPr bwMode="auto">
          <a:xfrm>
            <a:off x="152400" y="266700"/>
            <a:ext cx="1104900" cy="1046163"/>
          </a:xfrm>
          <a:prstGeom prst="rect">
            <a:avLst/>
          </a:prstGeom>
          <a:noFill/>
          <a:ln w="9525">
            <a:noFill/>
            <a:miter lim="800000"/>
            <a:headEnd/>
            <a:tailEnd/>
          </a:ln>
        </p:spPr>
      </p:pic>
      <p:sp>
        <p:nvSpPr>
          <p:cNvPr id="6151"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Η βιομηχανική παραγωγή σταθερά κινείται ανοδικά</a:t>
            </a:r>
            <a:endParaRPr lang="en-US" altLang="en-US" sz="3800" b="1">
              <a:solidFill>
                <a:srgbClr val="002060"/>
              </a:solidFill>
              <a:latin typeface="Calibri" pitchFamily="34" charset="0"/>
            </a:endParaRPr>
          </a:p>
        </p:txBody>
      </p:sp>
      <p:cxnSp>
        <p:nvCxnSpPr>
          <p:cNvPr id="16" name="Straight Connector 25">
            <a:extLst>
              <a:ext uri="{FF2B5EF4-FFF2-40B4-BE49-F238E27FC236}"/>
            </a:extLst>
          </p:cNvPr>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6153" name="Picture 1"/>
          <p:cNvPicPr>
            <a:picLocks noChangeAspect="1"/>
          </p:cNvPicPr>
          <p:nvPr/>
        </p:nvPicPr>
        <p:blipFill>
          <a:blip r:embed="rId4" cstate="print"/>
          <a:srcRect/>
          <a:stretch>
            <a:fillRect/>
          </a:stretch>
        </p:blipFill>
        <p:spPr bwMode="auto">
          <a:xfrm>
            <a:off x="2286000" y="2019300"/>
            <a:ext cx="13161963" cy="7126288"/>
          </a:xfrm>
          <a:prstGeom prst="rect">
            <a:avLst/>
          </a:prstGeom>
          <a:noFill/>
          <a:ln w="9525">
            <a:noFill/>
            <a:miter lim="800000"/>
            <a:headEnd/>
            <a:tailEnd/>
          </a:ln>
        </p:spPr>
      </p:pic>
      <p:sp>
        <p:nvSpPr>
          <p:cNvPr id="11" name="10 - TextBox">
            <a:extLst>
              <a:ext uri="{FF2B5EF4-FFF2-40B4-BE49-F238E27FC236}"/>
            </a:extLst>
          </p:cNvPr>
          <p:cNvSpPr txBox="1"/>
          <p:nvPr/>
        </p:nvSpPr>
        <p:spPr>
          <a:xfrm>
            <a:off x="9448800" y="8629590"/>
            <a:ext cx="7924800" cy="707886"/>
          </a:xfrm>
          <a:prstGeom prst="rect">
            <a:avLst/>
          </a:prstGeom>
          <a:solidFill>
            <a:schemeClr val="accent6">
              <a:lumMod val="75000"/>
            </a:schemeClr>
          </a:solidFill>
          <a:ln>
            <a:solidFill>
              <a:srgbClr val="FFC000"/>
            </a:solidFill>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1" hangingPunct="1">
              <a:defRPr/>
            </a:pPr>
            <a:r>
              <a:rPr lang="el-GR" sz="2000" b="1" dirty="0">
                <a:solidFill>
                  <a:schemeClr val="bg1"/>
                </a:solidFill>
              </a:rPr>
              <a:t>Για 6</a:t>
            </a:r>
            <a:r>
              <a:rPr lang="el-GR" sz="2000" b="1" baseline="30000" dirty="0">
                <a:solidFill>
                  <a:schemeClr val="bg1"/>
                </a:solidFill>
              </a:rPr>
              <a:t>ο</a:t>
            </a:r>
            <a:r>
              <a:rPr lang="el-GR" sz="2000" b="1" dirty="0">
                <a:solidFill>
                  <a:schemeClr val="bg1"/>
                </a:solidFill>
              </a:rPr>
              <a:t> συνεχόμενο μήνα παρατηρείται αύξηση της βιομηχανικής παραγωγής (+8,7% στο 1</a:t>
            </a:r>
            <a:r>
              <a:rPr lang="el-GR" sz="2000" b="1" baseline="30000" dirty="0">
                <a:solidFill>
                  <a:schemeClr val="bg1"/>
                </a:solidFill>
              </a:rPr>
              <a:t>ο</a:t>
            </a:r>
            <a:r>
              <a:rPr lang="el-GR" sz="2000" b="1" dirty="0">
                <a:solidFill>
                  <a:schemeClr val="bg1"/>
                </a:solidFill>
              </a:rPr>
              <a:t> τετράμηνο του 2021)</a:t>
            </a:r>
            <a:endParaRPr lang="en-US" sz="2000" b="1" dirty="0">
              <a:solidFill>
                <a:schemeClr val="bg1"/>
              </a:solidFill>
            </a:endParaRPr>
          </a:p>
        </p:txBody>
      </p:sp>
      <p:sp>
        <p:nvSpPr>
          <p:cNvPr id="12" name="11 - TextBox">
            <a:extLst>
              <a:ext uri="{FF2B5EF4-FFF2-40B4-BE49-F238E27FC236}"/>
            </a:extLst>
          </p:cNvPr>
          <p:cNvSpPr txBox="1"/>
          <p:nvPr/>
        </p:nvSpPr>
        <p:spPr>
          <a:xfrm>
            <a:off x="4407145" y="2019300"/>
            <a:ext cx="8978548" cy="430887"/>
          </a:xfrm>
          <a:prstGeom prst="rect">
            <a:avLst/>
          </a:prstGeom>
          <a:solidFill>
            <a:schemeClr val="accent6">
              <a:lumMod val="75000"/>
            </a:schemeClr>
          </a:solidFill>
          <a:ln>
            <a:solidFill>
              <a:srgbClr val="002060"/>
            </a:solidFill>
          </a:ln>
          <a:effectLst>
            <a:softEdge rad="31750"/>
          </a:effectLst>
        </p:spPr>
        <p:txBody>
          <a:bodyPr wrap="none">
            <a:spAutoFit/>
          </a:bodyPr>
          <a:lstStyle/>
          <a:p>
            <a:pPr algn="ctr" eaLnBrk="1" hangingPunct="1">
              <a:defRPr/>
            </a:pPr>
            <a:r>
              <a:rPr lang="el-GR" sz="2200" b="1" dirty="0">
                <a:solidFill>
                  <a:schemeClr val="bg1"/>
                </a:solidFill>
              </a:rPr>
              <a:t>Διαχρονική μεταβολή βιομηχανικής παραγωγής (%, ετήσια βάση)</a:t>
            </a:r>
            <a:endParaRPr lang="en-US" sz="2200" b="1" dirty="0">
              <a:solidFill>
                <a:schemeClr val="bg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6"/>
          <p:cNvPicPr>
            <a:picLocks noChangeAspect="1" noChangeArrowheads="1"/>
          </p:cNvPicPr>
          <p:nvPr/>
        </p:nvPicPr>
        <p:blipFill>
          <a:blip r:embed="rId3" cstate="print"/>
          <a:srcRect/>
          <a:stretch>
            <a:fillRect/>
          </a:stretch>
        </p:blipFill>
        <p:spPr bwMode="auto">
          <a:xfrm>
            <a:off x="2133600" y="2290763"/>
            <a:ext cx="13716000" cy="6738937"/>
          </a:xfrm>
          <a:prstGeom prst="rect">
            <a:avLst/>
          </a:prstGeom>
          <a:noFill/>
          <a:ln w="9525">
            <a:noFill/>
            <a:miter lim="800000"/>
            <a:headEnd/>
            <a:tailEnd/>
          </a:ln>
        </p:spPr>
      </p:pic>
      <p:sp>
        <p:nvSpPr>
          <p:cNvPr id="7171" name="Rectangle 2"/>
          <p:cNvSpPr>
            <a:spLocks noChangeArrowheads="1"/>
          </p:cNvSpPr>
          <p:nvPr/>
        </p:nvSpPr>
        <p:spPr bwMode="auto">
          <a:xfrm>
            <a:off x="0" y="-220663"/>
            <a:ext cx="330200" cy="441326"/>
          </a:xfrm>
          <a:prstGeom prst="rect">
            <a:avLst/>
          </a:prstGeom>
          <a:noFill/>
          <a:ln w="9525">
            <a:noFill/>
            <a:miter lim="800000"/>
            <a:headEnd/>
            <a:tailEnd/>
          </a:ln>
        </p:spPr>
        <p:txBody>
          <a:bodyPr wrap="none" lIns="163284" tIns="81642" rIns="163284" bIns="81642" anchor="ctr">
            <a:spAutoFit/>
          </a:bodyPr>
          <a:lstStyle/>
          <a:p>
            <a:pPr eaLnBrk="1" hangingPunct="1"/>
            <a:endParaRPr lang="en-US" altLang="en-US"/>
          </a:p>
        </p:txBody>
      </p:sp>
      <p:sp>
        <p:nvSpPr>
          <p:cNvPr id="7172" name="Rectangle 6"/>
          <p:cNvSpPr>
            <a:spLocks noChangeArrowheads="1"/>
          </p:cNvSpPr>
          <p:nvPr/>
        </p:nvSpPr>
        <p:spPr bwMode="auto">
          <a:xfrm>
            <a:off x="8888413" y="2925763"/>
            <a:ext cx="511175" cy="487362"/>
          </a:xfrm>
          <a:prstGeom prst="rect">
            <a:avLst/>
          </a:prstGeom>
          <a:noFill/>
          <a:ln w="9525">
            <a:noFill/>
            <a:miter lim="800000"/>
            <a:headEnd/>
            <a:tailEnd/>
          </a:ln>
        </p:spPr>
        <p:txBody>
          <a:bodyPr wrap="none" lIns="163284" tIns="81642" rIns="163284" bIns="81642" anchor="ctr">
            <a:spAutoFit/>
          </a:bodyPr>
          <a:lstStyle/>
          <a:p>
            <a:pPr algn="just" eaLnBrk="1" hangingPunct="1"/>
            <a:r>
              <a:rPr lang="el-GR" altLang="en-US" sz="2100">
                <a:latin typeface="Calibri" pitchFamily="34" charset="0"/>
                <a:cs typeface="Times New Roman" pitchFamily="18" charset="0"/>
              </a:rPr>
              <a:t>   </a:t>
            </a:r>
            <a:endParaRPr lang="el-GR" altLang="en-US"/>
          </a:p>
        </p:txBody>
      </p:sp>
      <p:sp>
        <p:nvSpPr>
          <p:cNvPr id="7173" name="Freeform 6"/>
          <p:cNvSpPr>
            <a:spLocks/>
          </p:cNvSpPr>
          <p:nvPr/>
        </p:nvSpPr>
        <p:spPr bwMode="auto">
          <a:xfrm>
            <a:off x="0" y="9029700"/>
            <a:ext cx="18288000" cy="1257300"/>
          </a:xfrm>
          <a:custGeom>
            <a:avLst/>
            <a:gdLst>
              <a:gd name="T0" fmla="*/ 1109356 w 20553161"/>
              <a:gd name="T1" fmla="*/ 0 h 5469980"/>
              <a:gd name="T2" fmla="*/ 0 w 20553161"/>
              <a:gd name="T3" fmla="*/ 0 h 5469980"/>
              <a:gd name="T4" fmla="*/ 0 w 20553161"/>
              <a:gd name="T5" fmla="*/ 0 h 5469980"/>
              <a:gd name="T6" fmla="*/ 1109356 w 20553161"/>
              <a:gd name="T7" fmla="*/ 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lIns="91439" tIns="45719" rIns="91439" bIns="45719"/>
          <a:lstStyle/>
          <a:p>
            <a:endParaRPr lang="en-US"/>
          </a:p>
        </p:txBody>
      </p:sp>
      <p:sp>
        <p:nvSpPr>
          <p:cNvPr id="7174" name="Rectangle 6"/>
          <p:cNvSpPr>
            <a:spLocks noChangeArrowheads="1"/>
          </p:cNvSpPr>
          <p:nvPr/>
        </p:nvSpPr>
        <p:spPr bwMode="auto">
          <a:xfrm>
            <a:off x="8888413" y="2925763"/>
            <a:ext cx="511175" cy="487362"/>
          </a:xfrm>
          <a:prstGeom prst="rect">
            <a:avLst/>
          </a:prstGeom>
          <a:noFill/>
          <a:ln w="9525">
            <a:noFill/>
            <a:miter lim="800000"/>
            <a:headEnd/>
            <a:tailEnd/>
          </a:ln>
        </p:spPr>
        <p:txBody>
          <a:bodyPr wrap="none" lIns="163284" tIns="81642" rIns="163284" bIns="81642" anchor="ctr">
            <a:spAutoFit/>
          </a:bodyPr>
          <a:lstStyle/>
          <a:p>
            <a:pPr algn="just" eaLnBrk="1" hangingPunct="1"/>
            <a:r>
              <a:rPr lang="el-GR" altLang="en-US" sz="2100">
                <a:latin typeface="Calibri" pitchFamily="34" charset="0"/>
                <a:cs typeface="Times New Roman" pitchFamily="18" charset="0"/>
              </a:rPr>
              <a:t>   </a:t>
            </a:r>
            <a:endParaRPr lang="el-GR" altLang="en-US"/>
          </a:p>
        </p:txBody>
      </p:sp>
      <p:pic>
        <p:nvPicPr>
          <p:cNvPr id="7175" name="5 - Εικόνα" descr="ÎÏÎ¿ÏÎ­Î»ÎµÏÎ¼Î± ÎµÎ¹ÎºÏÎ½Î±Ï Î³Î¹Î± ÎµÎ¸Î½Î¿ÏÎ·Î¼Î¿ ÏÏÎ¿ÏÏÎ³ÎµÎ¹Î¿ Î¿Î¹ÎºÎ¿Î½Î¿Î¼Î¹ÎºÏÎ½"/>
          <p:cNvPicPr>
            <a:picLocks noChangeAspect="1" noChangeArrowheads="1"/>
          </p:cNvPicPr>
          <p:nvPr/>
        </p:nvPicPr>
        <p:blipFill>
          <a:blip r:embed="rId4" cstate="print"/>
          <a:srcRect/>
          <a:stretch>
            <a:fillRect/>
          </a:stretch>
        </p:blipFill>
        <p:spPr bwMode="auto">
          <a:xfrm>
            <a:off x="152400" y="266700"/>
            <a:ext cx="1104900" cy="1046163"/>
          </a:xfrm>
          <a:prstGeom prst="rect">
            <a:avLst/>
          </a:prstGeom>
          <a:noFill/>
          <a:ln w="9525">
            <a:noFill/>
            <a:miter lim="800000"/>
            <a:headEnd/>
            <a:tailEnd/>
          </a:ln>
        </p:spPr>
      </p:pic>
      <p:sp>
        <p:nvSpPr>
          <p:cNvPr id="7176"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Οι προσδοκίες στη μεταποίηση ενισχύονται </a:t>
            </a:r>
            <a:endParaRPr lang="en-US" altLang="en-US" sz="3800" b="1">
              <a:solidFill>
                <a:srgbClr val="002060"/>
              </a:solidFill>
              <a:latin typeface="Calibri" pitchFamily="34" charset="0"/>
            </a:endParaRPr>
          </a:p>
        </p:txBody>
      </p:sp>
      <p:cxnSp>
        <p:nvCxnSpPr>
          <p:cNvPr id="16" name="Straight Connector 25">
            <a:extLst>
              <a:ext uri="{FF2B5EF4-FFF2-40B4-BE49-F238E27FC236}"/>
            </a:extLst>
          </p:cNvPr>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10 - TextBox">
            <a:extLst>
              <a:ext uri="{FF2B5EF4-FFF2-40B4-BE49-F238E27FC236}"/>
            </a:extLst>
          </p:cNvPr>
          <p:cNvSpPr txBox="1"/>
          <p:nvPr/>
        </p:nvSpPr>
        <p:spPr>
          <a:xfrm>
            <a:off x="9372600" y="8705790"/>
            <a:ext cx="7924800" cy="707886"/>
          </a:xfrm>
          <a:prstGeom prst="rect">
            <a:avLst/>
          </a:prstGeom>
          <a:solidFill>
            <a:schemeClr val="accent6">
              <a:lumMod val="75000"/>
            </a:schemeClr>
          </a:solidFill>
          <a:ln>
            <a:solidFill>
              <a:srgbClr val="FFC000"/>
            </a:solidFill>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1" hangingPunct="1">
              <a:defRPr/>
            </a:pPr>
            <a:r>
              <a:rPr lang="el-GR" sz="2000" b="1" dirty="0">
                <a:solidFill>
                  <a:schemeClr val="bg1"/>
                </a:solidFill>
              </a:rPr>
              <a:t>Ο δείκτης υπεύθυνων προμηθειών (</a:t>
            </a:r>
            <a:r>
              <a:rPr lang="en-US" sz="2000" b="1" dirty="0">
                <a:solidFill>
                  <a:schemeClr val="bg1"/>
                </a:solidFill>
              </a:rPr>
              <a:t>PMI</a:t>
            </a:r>
            <a:r>
              <a:rPr lang="el-GR" sz="2000" b="1" dirty="0">
                <a:solidFill>
                  <a:schemeClr val="bg1"/>
                </a:solidFill>
              </a:rPr>
              <a:t>) ξεπέρασε, τους 3 τελευταίους μήνες, το επίπεδο αναφοράς των 50 μονάδων</a:t>
            </a:r>
            <a:endParaRPr lang="en-US" sz="2000" b="1" dirty="0">
              <a:solidFill>
                <a:schemeClr val="bg1"/>
              </a:solidFill>
            </a:endParaRPr>
          </a:p>
        </p:txBody>
      </p:sp>
      <p:sp>
        <p:nvSpPr>
          <p:cNvPr id="12" name="11 - TextBox">
            <a:extLst>
              <a:ext uri="{FF2B5EF4-FFF2-40B4-BE49-F238E27FC236}"/>
            </a:extLst>
          </p:cNvPr>
          <p:cNvSpPr txBox="1"/>
          <p:nvPr/>
        </p:nvSpPr>
        <p:spPr>
          <a:xfrm>
            <a:off x="5244410" y="1943100"/>
            <a:ext cx="7779694" cy="430887"/>
          </a:xfrm>
          <a:prstGeom prst="rect">
            <a:avLst/>
          </a:prstGeom>
          <a:solidFill>
            <a:schemeClr val="accent6">
              <a:lumMod val="75000"/>
            </a:schemeClr>
          </a:solidFill>
          <a:ln>
            <a:solidFill>
              <a:srgbClr val="002060"/>
            </a:solidFill>
          </a:ln>
          <a:effectLst>
            <a:softEdge rad="31750"/>
          </a:effectLst>
        </p:spPr>
        <p:txBody>
          <a:bodyPr wrap="none">
            <a:spAutoFit/>
          </a:bodyPr>
          <a:lstStyle/>
          <a:p>
            <a:pPr algn="ctr" eaLnBrk="1" hangingPunct="1">
              <a:defRPr/>
            </a:pPr>
            <a:r>
              <a:rPr lang="el-GR" sz="2200" b="1" dirty="0">
                <a:solidFill>
                  <a:schemeClr val="bg1"/>
                </a:solidFill>
              </a:rPr>
              <a:t>Διαχρονική εξέλιξη δείκτη υπεύθυνων προμηθειών (</a:t>
            </a:r>
            <a:r>
              <a:rPr lang="en-US" sz="2200" b="1" dirty="0">
                <a:solidFill>
                  <a:schemeClr val="bg1"/>
                </a:solidFill>
              </a:rPr>
              <a:t>PMI</a:t>
            </a:r>
            <a:r>
              <a:rPr lang="el-GR" sz="2200" b="1" dirty="0">
                <a:solidFill>
                  <a:schemeClr val="bg1"/>
                </a:solidFill>
              </a:rPr>
              <a:t>)</a:t>
            </a:r>
            <a:endParaRPr lang="en-US" sz="2200" b="1" dirty="0">
              <a:solidFill>
                <a:schemeClr val="bg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220663"/>
            <a:ext cx="330200" cy="441326"/>
          </a:xfrm>
          <a:prstGeom prst="rect">
            <a:avLst/>
          </a:prstGeom>
          <a:noFill/>
          <a:ln w="9525">
            <a:noFill/>
            <a:miter lim="800000"/>
            <a:headEnd/>
            <a:tailEnd/>
          </a:ln>
        </p:spPr>
        <p:txBody>
          <a:bodyPr wrap="none" lIns="163284" tIns="81642" rIns="163284" bIns="81642" anchor="ctr">
            <a:spAutoFit/>
          </a:bodyPr>
          <a:lstStyle/>
          <a:p>
            <a:pPr eaLnBrk="1" hangingPunct="1"/>
            <a:endParaRPr lang="en-US" altLang="en-US"/>
          </a:p>
        </p:txBody>
      </p:sp>
      <p:sp>
        <p:nvSpPr>
          <p:cNvPr id="8195" name="Rectangle 6"/>
          <p:cNvSpPr>
            <a:spLocks noChangeArrowheads="1"/>
          </p:cNvSpPr>
          <p:nvPr/>
        </p:nvSpPr>
        <p:spPr bwMode="auto">
          <a:xfrm>
            <a:off x="8888413" y="2925763"/>
            <a:ext cx="511175" cy="487362"/>
          </a:xfrm>
          <a:prstGeom prst="rect">
            <a:avLst/>
          </a:prstGeom>
          <a:noFill/>
          <a:ln w="9525">
            <a:noFill/>
            <a:miter lim="800000"/>
            <a:headEnd/>
            <a:tailEnd/>
          </a:ln>
        </p:spPr>
        <p:txBody>
          <a:bodyPr wrap="none" lIns="163284" tIns="81642" rIns="163284" bIns="81642" anchor="ctr">
            <a:spAutoFit/>
          </a:bodyPr>
          <a:lstStyle/>
          <a:p>
            <a:pPr algn="just" eaLnBrk="1" hangingPunct="1"/>
            <a:r>
              <a:rPr lang="el-GR" altLang="en-US" sz="2100">
                <a:latin typeface="Calibri" pitchFamily="34" charset="0"/>
                <a:cs typeface="Times New Roman" pitchFamily="18" charset="0"/>
              </a:rPr>
              <a:t>   </a:t>
            </a:r>
            <a:endParaRPr lang="el-GR" altLang="en-US"/>
          </a:p>
        </p:txBody>
      </p:sp>
      <p:sp>
        <p:nvSpPr>
          <p:cNvPr id="8196" name="Freeform 6"/>
          <p:cNvSpPr>
            <a:spLocks/>
          </p:cNvSpPr>
          <p:nvPr/>
        </p:nvSpPr>
        <p:spPr bwMode="auto">
          <a:xfrm>
            <a:off x="0" y="9029700"/>
            <a:ext cx="18288000" cy="1257300"/>
          </a:xfrm>
          <a:custGeom>
            <a:avLst/>
            <a:gdLst>
              <a:gd name="T0" fmla="*/ 1109356 w 20553161"/>
              <a:gd name="T1" fmla="*/ 0 h 5469980"/>
              <a:gd name="T2" fmla="*/ 0 w 20553161"/>
              <a:gd name="T3" fmla="*/ 0 h 5469980"/>
              <a:gd name="T4" fmla="*/ 0 w 20553161"/>
              <a:gd name="T5" fmla="*/ 0 h 5469980"/>
              <a:gd name="T6" fmla="*/ 1109356 w 20553161"/>
              <a:gd name="T7" fmla="*/ 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lIns="91439" tIns="45719" rIns="91439" bIns="45719"/>
          <a:lstStyle/>
          <a:p>
            <a:endParaRPr lang="en-US"/>
          </a:p>
        </p:txBody>
      </p:sp>
      <p:sp>
        <p:nvSpPr>
          <p:cNvPr id="8197" name="Rectangle 6"/>
          <p:cNvSpPr>
            <a:spLocks noChangeArrowheads="1"/>
          </p:cNvSpPr>
          <p:nvPr/>
        </p:nvSpPr>
        <p:spPr bwMode="auto">
          <a:xfrm>
            <a:off x="8888413" y="2925763"/>
            <a:ext cx="511175" cy="487362"/>
          </a:xfrm>
          <a:prstGeom prst="rect">
            <a:avLst/>
          </a:prstGeom>
          <a:noFill/>
          <a:ln w="9525">
            <a:noFill/>
            <a:miter lim="800000"/>
            <a:headEnd/>
            <a:tailEnd/>
          </a:ln>
        </p:spPr>
        <p:txBody>
          <a:bodyPr wrap="none" lIns="163284" tIns="81642" rIns="163284" bIns="81642" anchor="ctr">
            <a:spAutoFit/>
          </a:bodyPr>
          <a:lstStyle/>
          <a:p>
            <a:pPr algn="just" eaLnBrk="1" hangingPunct="1"/>
            <a:r>
              <a:rPr lang="el-GR" altLang="en-US" sz="2100">
                <a:latin typeface="Calibri" pitchFamily="34" charset="0"/>
                <a:cs typeface="Times New Roman" pitchFamily="18" charset="0"/>
              </a:rPr>
              <a:t>   </a:t>
            </a:r>
            <a:endParaRPr lang="el-GR" altLang="en-US"/>
          </a:p>
        </p:txBody>
      </p:sp>
      <p:pic>
        <p:nvPicPr>
          <p:cNvPr id="8198" name="5 - Εικόνα" descr="ÎÏÎ¿ÏÎ­Î»ÎµÏÎ¼Î± ÎµÎ¹ÎºÏÎ½Î±Ï Î³Î¹Î± ÎµÎ¸Î½Î¿ÏÎ·Î¼Î¿ ÏÏÎ¿ÏÏÎ³ÎµÎ¹Î¿ Î¿Î¹ÎºÎ¿Î½Î¿Î¼Î¹ÎºÏÎ½"/>
          <p:cNvPicPr>
            <a:picLocks noChangeAspect="1" noChangeArrowheads="1"/>
          </p:cNvPicPr>
          <p:nvPr/>
        </p:nvPicPr>
        <p:blipFill>
          <a:blip r:embed="rId3" cstate="print"/>
          <a:srcRect/>
          <a:stretch>
            <a:fillRect/>
          </a:stretch>
        </p:blipFill>
        <p:spPr bwMode="auto">
          <a:xfrm>
            <a:off x="152400" y="266700"/>
            <a:ext cx="1104900" cy="1046163"/>
          </a:xfrm>
          <a:prstGeom prst="rect">
            <a:avLst/>
          </a:prstGeom>
          <a:noFill/>
          <a:ln w="9525">
            <a:noFill/>
            <a:miter lim="800000"/>
            <a:headEnd/>
            <a:tailEnd/>
          </a:ln>
        </p:spPr>
      </p:pic>
      <p:sp>
        <p:nvSpPr>
          <p:cNvPr id="8199"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Το οικονομικό κλίμα βελτιώνεται σημαντικά</a:t>
            </a:r>
            <a:endParaRPr lang="en-US" altLang="en-US" sz="3800" b="1">
              <a:solidFill>
                <a:srgbClr val="002060"/>
              </a:solidFill>
              <a:latin typeface="Calibri" pitchFamily="34" charset="0"/>
            </a:endParaRPr>
          </a:p>
        </p:txBody>
      </p:sp>
      <p:cxnSp>
        <p:nvCxnSpPr>
          <p:cNvPr id="20" name="Straight Connector 25">
            <a:extLst>
              <a:ext uri="{FF2B5EF4-FFF2-40B4-BE49-F238E27FC236}"/>
            </a:extLst>
          </p:cNvPr>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8201" name="Picture 2"/>
          <p:cNvPicPr>
            <a:picLocks noChangeAspect="1"/>
          </p:cNvPicPr>
          <p:nvPr/>
        </p:nvPicPr>
        <p:blipFill>
          <a:blip r:embed="rId4" cstate="print"/>
          <a:srcRect/>
          <a:stretch>
            <a:fillRect/>
          </a:stretch>
        </p:blipFill>
        <p:spPr bwMode="auto">
          <a:xfrm>
            <a:off x="1295400" y="1790700"/>
            <a:ext cx="15509875" cy="7272338"/>
          </a:xfrm>
          <a:prstGeom prst="rect">
            <a:avLst/>
          </a:prstGeom>
          <a:noFill/>
          <a:ln w="9525">
            <a:noFill/>
            <a:miter lim="800000"/>
            <a:headEnd/>
            <a:tailEnd/>
          </a:ln>
        </p:spPr>
      </p:pic>
      <p:sp>
        <p:nvSpPr>
          <p:cNvPr id="9" name="8 - Δεξιό βέλος">
            <a:extLst>
              <a:ext uri="{FF2B5EF4-FFF2-40B4-BE49-F238E27FC236}"/>
            </a:extLst>
          </p:cNvPr>
          <p:cNvSpPr/>
          <p:nvPr/>
        </p:nvSpPr>
        <p:spPr>
          <a:xfrm rot="2660303">
            <a:off x="4676775" y="4991100"/>
            <a:ext cx="642938" cy="344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anchor="ctr"/>
          <a:lstStyle/>
          <a:p>
            <a:pPr algn="ctr" eaLnBrk="1" hangingPunct="1">
              <a:defRPr/>
            </a:pPr>
            <a:endParaRPr lang="el-GR" dirty="0"/>
          </a:p>
        </p:txBody>
      </p:sp>
      <p:cxnSp>
        <p:nvCxnSpPr>
          <p:cNvPr id="11" name="Straight Connector 10">
            <a:extLst>
              <a:ext uri="{FF2B5EF4-FFF2-40B4-BE49-F238E27FC236}"/>
            </a:extLst>
          </p:cNvPr>
          <p:cNvCxnSpPr>
            <a:cxnSpLocks/>
          </p:cNvCxnSpPr>
          <p:nvPr/>
        </p:nvCxnSpPr>
        <p:spPr>
          <a:xfrm>
            <a:off x="13944600" y="2552700"/>
            <a:ext cx="0" cy="4989513"/>
          </a:xfrm>
          <a:prstGeom prst="line">
            <a:avLst/>
          </a:prstGeom>
          <a:ln w="3810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204" name="TextBox 11"/>
          <p:cNvSpPr txBox="1">
            <a:spLocks noChangeArrowheads="1"/>
          </p:cNvSpPr>
          <p:nvPr/>
        </p:nvSpPr>
        <p:spPr bwMode="auto">
          <a:xfrm>
            <a:off x="12192000" y="1943100"/>
            <a:ext cx="3313113" cy="441325"/>
          </a:xfrm>
          <a:prstGeom prst="rect">
            <a:avLst/>
          </a:prstGeom>
          <a:noFill/>
          <a:ln w="9525">
            <a:noFill/>
            <a:miter lim="800000"/>
            <a:headEnd/>
            <a:tailEnd/>
          </a:ln>
        </p:spPr>
        <p:txBody>
          <a:bodyPr lIns="163284" tIns="81642" rIns="163284" bIns="81642">
            <a:spAutoFit/>
          </a:bodyPr>
          <a:lstStyle/>
          <a:p>
            <a:pPr algn="ctr" eaLnBrk="1" hangingPunct="1"/>
            <a:r>
              <a:rPr lang="en-GB" altLang="en-US"/>
              <a:t>Covid-19</a:t>
            </a:r>
          </a:p>
        </p:txBody>
      </p:sp>
      <p:sp>
        <p:nvSpPr>
          <p:cNvPr id="15" name="14 - TextBox">
            <a:extLst>
              <a:ext uri="{FF2B5EF4-FFF2-40B4-BE49-F238E27FC236}"/>
            </a:extLst>
          </p:cNvPr>
          <p:cNvSpPr txBox="1"/>
          <p:nvPr/>
        </p:nvSpPr>
        <p:spPr>
          <a:xfrm>
            <a:off x="9372600" y="8629590"/>
            <a:ext cx="7924800" cy="707886"/>
          </a:xfrm>
          <a:prstGeom prst="rect">
            <a:avLst/>
          </a:prstGeom>
          <a:solidFill>
            <a:schemeClr val="accent6">
              <a:lumMod val="75000"/>
            </a:schemeClr>
          </a:solidFill>
          <a:ln>
            <a:solidFill>
              <a:srgbClr val="FFC000"/>
            </a:solidFill>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1" hangingPunct="1">
              <a:defRPr/>
            </a:pPr>
            <a:r>
              <a:rPr lang="el-GR" sz="2000" b="1" dirty="0">
                <a:solidFill>
                  <a:schemeClr val="bg1"/>
                </a:solidFill>
              </a:rPr>
              <a:t>Ο δείκτης οικονομικού κλίματος (</a:t>
            </a:r>
            <a:r>
              <a:rPr lang="en-US" sz="2000" b="1" dirty="0">
                <a:solidFill>
                  <a:schemeClr val="bg1"/>
                </a:solidFill>
              </a:rPr>
              <a:t>ESI) </a:t>
            </a:r>
            <a:r>
              <a:rPr lang="el-GR" sz="2000" b="1" dirty="0">
                <a:solidFill>
                  <a:schemeClr val="bg1"/>
                </a:solidFill>
              </a:rPr>
              <a:t>«σκαρφάλωσε» περίπου στα προ-</a:t>
            </a:r>
            <a:r>
              <a:rPr lang="el-GR" sz="2000" b="1" dirty="0" err="1">
                <a:solidFill>
                  <a:schemeClr val="bg1"/>
                </a:solidFill>
              </a:rPr>
              <a:t>κορονοϊού </a:t>
            </a:r>
            <a:r>
              <a:rPr lang="el-GR" sz="2000" b="1" dirty="0">
                <a:solidFill>
                  <a:schemeClr val="bg1"/>
                </a:solidFill>
              </a:rPr>
              <a:t>επίπεδα</a:t>
            </a:r>
            <a:endParaRPr lang="en-US" sz="2000" b="1" dirty="0">
              <a:solidFill>
                <a:schemeClr val="bg1"/>
              </a:solidFill>
            </a:endParaRPr>
          </a:p>
        </p:txBody>
      </p:sp>
      <p:sp>
        <p:nvSpPr>
          <p:cNvPr id="14" name="13 - TextBox">
            <a:extLst>
              <a:ext uri="{FF2B5EF4-FFF2-40B4-BE49-F238E27FC236}"/>
            </a:extLst>
          </p:cNvPr>
          <p:cNvSpPr txBox="1"/>
          <p:nvPr/>
        </p:nvSpPr>
        <p:spPr>
          <a:xfrm>
            <a:off x="5536237" y="2247900"/>
            <a:ext cx="7329956" cy="430887"/>
          </a:xfrm>
          <a:prstGeom prst="rect">
            <a:avLst/>
          </a:prstGeom>
          <a:solidFill>
            <a:schemeClr val="accent6">
              <a:lumMod val="75000"/>
            </a:schemeClr>
          </a:solidFill>
          <a:ln>
            <a:solidFill>
              <a:srgbClr val="002060"/>
            </a:solidFill>
          </a:ln>
          <a:effectLst>
            <a:softEdge rad="31750"/>
          </a:effectLst>
        </p:spPr>
        <p:txBody>
          <a:bodyPr wrap="none">
            <a:spAutoFit/>
          </a:bodyPr>
          <a:lstStyle/>
          <a:p>
            <a:pPr algn="ctr" eaLnBrk="1" hangingPunct="1">
              <a:defRPr/>
            </a:pPr>
            <a:r>
              <a:rPr lang="el-GR" sz="2200" b="1" dirty="0">
                <a:solidFill>
                  <a:schemeClr val="bg1"/>
                </a:solidFill>
              </a:rPr>
              <a:t>Διαχρονική εξέλιξη δείκτη οικονομικού κλίματος (</a:t>
            </a:r>
            <a:r>
              <a:rPr lang="en-US" sz="2200" b="1" dirty="0">
                <a:solidFill>
                  <a:schemeClr val="bg1"/>
                </a:solidFill>
              </a:rPr>
              <a:t>ESI)</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7"/>
          <p:cNvPicPr>
            <a:picLocks noChangeAspect="1" noChangeArrowheads="1"/>
          </p:cNvPicPr>
          <p:nvPr/>
        </p:nvPicPr>
        <p:blipFill>
          <a:blip r:embed="rId3" cstate="print"/>
          <a:srcRect/>
          <a:stretch>
            <a:fillRect/>
          </a:stretch>
        </p:blipFill>
        <p:spPr bwMode="auto">
          <a:xfrm>
            <a:off x="2209800" y="2095500"/>
            <a:ext cx="13446125" cy="6696075"/>
          </a:xfrm>
          <a:prstGeom prst="rect">
            <a:avLst/>
          </a:prstGeom>
          <a:noFill/>
          <a:ln w="9525">
            <a:noFill/>
            <a:miter lim="800000"/>
            <a:headEnd/>
            <a:tailEnd/>
          </a:ln>
        </p:spPr>
      </p:pic>
      <p:sp>
        <p:nvSpPr>
          <p:cNvPr id="9219" name="Rectangle 2"/>
          <p:cNvSpPr>
            <a:spLocks noChangeArrowheads="1"/>
          </p:cNvSpPr>
          <p:nvPr/>
        </p:nvSpPr>
        <p:spPr bwMode="auto">
          <a:xfrm>
            <a:off x="0" y="-220663"/>
            <a:ext cx="330200" cy="441326"/>
          </a:xfrm>
          <a:prstGeom prst="rect">
            <a:avLst/>
          </a:prstGeom>
          <a:noFill/>
          <a:ln w="9525">
            <a:noFill/>
            <a:miter lim="800000"/>
            <a:headEnd/>
            <a:tailEnd/>
          </a:ln>
        </p:spPr>
        <p:txBody>
          <a:bodyPr wrap="none" lIns="163284" tIns="81642" rIns="163284" bIns="81642" anchor="ctr">
            <a:spAutoFit/>
          </a:bodyPr>
          <a:lstStyle/>
          <a:p>
            <a:pPr eaLnBrk="1" hangingPunct="1"/>
            <a:endParaRPr lang="en-US" altLang="en-US"/>
          </a:p>
        </p:txBody>
      </p:sp>
      <p:sp>
        <p:nvSpPr>
          <p:cNvPr id="9220" name="Rectangle 6"/>
          <p:cNvSpPr>
            <a:spLocks noChangeArrowheads="1"/>
          </p:cNvSpPr>
          <p:nvPr/>
        </p:nvSpPr>
        <p:spPr bwMode="auto">
          <a:xfrm>
            <a:off x="8888413" y="2925763"/>
            <a:ext cx="511175" cy="487362"/>
          </a:xfrm>
          <a:prstGeom prst="rect">
            <a:avLst/>
          </a:prstGeom>
          <a:noFill/>
          <a:ln w="9525">
            <a:noFill/>
            <a:miter lim="800000"/>
            <a:headEnd/>
            <a:tailEnd/>
          </a:ln>
        </p:spPr>
        <p:txBody>
          <a:bodyPr wrap="none" lIns="163284" tIns="81642" rIns="163284" bIns="81642" anchor="ctr">
            <a:spAutoFit/>
          </a:bodyPr>
          <a:lstStyle/>
          <a:p>
            <a:pPr algn="just" eaLnBrk="1" hangingPunct="1"/>
            <a:r>
              <a:rPr lang="el-GR" altLang="en-US" sz="2100">
                <a:latin typeface="Calibri" pitchFamily="34" charset="0"/>
                <a:cs typeface="Times New Roman" pitchFamily="18" charset="0"/>
              </a:rPr>
              <a:t>   </a:t>
            </a:r>
            <a:endParaRPr lang="el-GR" altLang="en-US"/>
          </a:p>
        </p:txBody>
      </p:sp>
      <p:sp>
        <p:nvSpPr>
          <p:cNvPr id="9221" name="Rectangle 2"/>
          <p:cNvSpPr>
            <a:spLocks noChangeArrowheads="1"/>
          </p:cNvSpPr>
          <p:nvPr/>
        </p:nvSpPr>
        <p:spPr bwMode="auto">
          <a:xfrm>
            <a:off x="0" y="-220663"/>
            <a:ext cx="330200" cy="441326"/>
          </a:xfrm>
          <a:prstGeom prst="rect">
            <a:avLst/>
          </a:prstGeom>
          <a:noFill/>
          <a:ln w="9525">
            <a:noFill/>
            <a:miter lim="800000"/>
            <a:headEnd/>
            <a:tailEnd/>
          </a:ln>
        </p:spPr>
        <p:txBody>
          <a:bodyPr wrap="none" lIns="163284" tIns="81642" rIns="163284" bIns="81642" anchor="ctr">
            <a:spAutoFit/>
          </a:bodyPr>
          <a:lstStyle/>
          <a:p>
            <a:pPr eaLnBrk="1" hangingPunct="1"/>
            <a:endParaRPr lang="en-US" altLang="en-US"/>
          </a:p>
        </p:txBody>
      </p:sp>
      <p:sp>
        <p:nvSpPr>
          <p:cNvPr id="9222" name="Rectangle 4"/>
          <p:cNvSpPr>
            <a:spLocks noChangeArrowheads="1"/>
          </p:cNvSpPr>
          <p:nvPr/>
        </p:nvSpPr>
        <p:spPr bwMode="auto">
          <a:xfrm>
            <a:off x="0" y="2925763"/>
            <a:ext cx="573088" cy="487362"/>
          </a:xfrm>
          <a:prstGeom prst="rect">
            <a:avLst/>
          </a:prstGeom>
          <a:noFill/>
          <a:ln w="9525">
            <a:noFill/>
            <a:miter lim="800000"/>
            <a:headEnd/>
            <a:tailEnd/>
          </a:ln>
        </p:spPr>
        <p:txBody>
          <a:bodyPr wrap="none" lIns="163284" tIns="81642" rIns="163284" bIns="81642" anchor="ctr">
            <a:spAutoFit/>
          </a:bodyPr>
          <a:lstStyle/>
          <a:p>
            <a:pPr eaLnBrk="1" hangingPunct="1"/>
            <a:r>
              <a:rPr lang="el-GR" altLang="en-US" sz="2100" b="1">
                <a:latin typeface="Calibri" pitchFamily="34" charset="0"/>
                <a:cs typeface="Times New Roman" pitchFamily="18" charset="0"/>
              </a:rPr>
              <a:t>    </a:t>
            </a:r>
            <a:endParaRPr lang="el-GR" altLang="en-US"/>
          </a:p>
        </p:txBody>
      </p:sp>
      <p:sp>
        <p:nvSpPr>
          <p:cNvPr id="9223" name="Rectangle 2"/>
          <p:cNvSpPr>
            <a:spLocks noChangeArrowheads="1"/>
          </p:cNvSpPr>
          <p:nvPr/>
        </p:nvSpPr>
        <p:spPr bwMode="auto">
          <a:xfrm>
            <a:off x="0" y="-220663"/>
            <a:ext cx="330200" cy="441326"/>
          </a:xfrm>
          <a:prstGeom prst="rect">
            <a:avLst/>
          </a:prstGeom>
          <a:noFill/>
          <a:ln w="9525">
            <a:noFill/>
            <a:miter lim="800000"/>
            <a:headEnd/>
            <a:tailEnd/>
          </a:ln>
        </p:spPr>
        <p:txBody>
          <a:bodyPr wrap="none" lIns="163284" tIns="81642" rIns="163284" bIns="81642" anchor="ctr">
            <a:spAutoFit/>
          </a:bodyPr>
          <a:lstStyle/>
          <a:p>
            <a:pPr eaLnBrk="1" hangingPunct="1"/>
            <a:endParaRPr lang="en-US" altLang="en-US"/>
          </a:p>
        </p:txBody>
      </p:sp>
      <p:sp>
        <p:nvSpPr>
          <p:cNvPr id="9224" name="Rectangle 2"/>
          <p:cNvSpPr>
            <a:spLocks noChangeArrowheads="1"/>
          </p:cNvSpPr>
          <p:nvPr/>
        </p:nvSpPr>
        <p:spPr bwMode="auto">
          <a:xfrm>
            <a:off x="0" y="-220663"/>
            <a:ext cx="330200" cy="441326"/>
          </a:xfrm>
          <a:prstGeom prst="rect">
            <a:avLst/>
          </a:prstGeom>
          <a:noFill/>
          <a:ln w="9525">
            <a:noFill/>
            <a:miter lim="800000"/>
            <a:headEnd/>
            <a:tailEnd/>
          </a:ln>
        </p:spPr>
        <p:txBody>
          <a:bodyPr wrap="none" lIns="163284" tIns="81642" rIns="163284" bIns="81642" anchor="ctr">
            <a:spAutoFit/>
          </a:bodyPr>
          <a:lstStyle/>
          <a:p>
            <a:pPr eaLnBrk="1" hangingPunct="1"/>
            <a:endParaRPr lang="en-US" altLang="en-US"/>
          </a:p>
        </p:txBody>
      </p:sp>
      <p:sp>
        <p:nvSpPr>
          <p:cNvPr id="9225" name="Rectangle 2"/>
          <p:cNvSpPr>
            <a:spLocks noChangeArrowheads="1"/>
          </p:cNvSpPr>
          <p:nvPr/>
        </p:nvSpPr>
        <p:spPr bwMode="auto">
          <a:xfrm>
            <a:off x="0" y="-220663"/>
            <a:ext cx="330200" cy="441326"/>
          </a:xfrm>
          <a:prstGeom prst="rect">
            <a:avLst/>
          </a:prstGeom>
          <a:noFill/>
          <a:ln w="9525">
            <a:noFill/>
            <a:miter lim="800000"/>
            <a:headEnd/>
            <a:tailEnd/>
          </a:ln>
        </p:spPr>
        <p:txBody>
          <a:bodyPr wrap="none" lIns="163284" tIns="81642" rIns="163284" bIns="81642" anchor="ctr">
            <a:spAutoFit/>
          </a:bodyPr>
          <a:lstStyle/>
          <a:p>
            <a:pPr eaLnBrk="1" hangingPunct="1"/>
            <a:endParaRPr lang="en-US" altLang="en-US"/>
          </a:p>
        </p:txBody>
      </p:sp>
      <p:sp>
        <p:nvSpPr>
          <p:cNvPr id="9226" name="Rectangle 4"/>
          <p:cNvSpPr>
            <a:spLocks noChangeArrowheads="1"/>
          </p:cNvSpPr>
          <p:nvPr/>
        </p:nvSpPr>
        <p:spPr bwMode="auto">
          <a:xfrm>
            <a:off x="0" y="-220663"/>
            <a:ext cx="330200" cy="441326"/>
          </a:xfrm>
          <a:prstGeom prst="rect">
            <a:avLst/>
          </a:prstGeom>
          <a:noFill/>
          <a:ln w="9525">
            <a:noFill/>
            <a:miter lim="800000"/>
            <a:headEnd/>
            <a:tailEnd/>
          </a:ln>
        </p:spPr>
        <p:txBody>
          <a:bodyPr wrap="none" lIns="163284" tIns="81642" rIns="163284" bIns="81642" anchor="ctr">
            <a:spAutoFit/>
          </a:bodyPr>
          <a:lstStyle/>
          <a:p>
            <a:pPr eaLnBrk="1" hangingPunct="1"/>
            <a:endParaRPr lang="en-US" altLang="en-US"/>
          </a:p>
        </p:txBody>
      </p:sp>
      <p:sp>
        <p:nvSpPr>
          <p:cNvPr id="9227" name="Rectangle 2"/>
          <p:cNvSpPr>
            <a:spLocks noChangeArrowheads="1"/>
          </p:cNvSpPr>
          <p:nvPr/>
        </p:nvSpPr>
        <p:spPr bwMode="auto">
          <a:xfrm>
            <a:off x="0" y="-220663"/>
            <a:ext cx="330200" cy="441326"/>
          </a:xfrm>
          <a:prstGeom prst="rect">
            <a:avLst/>
          </a:prstGeom>
          <a:noFill/>
          <a:ln w="9525">
            <a:noFill/>
            <a:miter lim="800000"/>
            <a:headEnd/>
            <a:tailEnd/>
          </a:ln>
        </p:spPr>
        <p:txBody>
          <a:bodyPr wrap="none" lIns="163284" tIns="81642" rIns="163284" bIns="81642" anchor="ctr">
            <a:spAutoFit/>
          </a:bodyPr>
          <a:lstStyle/>
          <a:p>
            <a:pPr eaLnBrk="1" hangingPunct="1"/>
            <a:endParaRPr lang="en-US" altLang="en-US"/>
          </a:p>
        </p:txBody>
      </p:sp>
      <p:sp>
        <p:nvSpPr>
          <p:cNvPr id="9228" name="Rectangle 26"/>
          <p:cNvSpPr>
            <a:spLocks noChangeArrowheads="1"/>
          </p:cNvSpPr>
          <p:nvPr/>
        </p:nvSpPr>
        <p:spPr bwMode="auto">
          <a:xfrm>
            <a:off x="0" y="-220663"/>
            <a:ext cx="330200" cy="441326"/>
          </a:xfrm>
          <a:prstGeom prst="rect">
            <a:avLst/>
          </a:prstGeom>
          <a:noFill/>
          <a:ln w="9525">
            <a:noFill/>
            <a:miter lim="800000"/>
            <a:headEnd/>
            <a:tailEnd/>
          </a:ln>
        </p:spPr>
        <p:txBody>
          <a:bodyPr wrap="none" lIns="163284" tIns="81642" rIns="163284" bIns="81642" anchor="ctr">
            <a:spAutoFit/>
          </a:bodyPr>
          <a:lstStyle/>
          <a:p>
            <a:pPr eaLnBrk="1" hangingPunct="1"/>
            <a:endParaRPr lang="en-US" altLang="en-US"/>
          </a:p>
        </p:txBody>
      </p:sp>
      <p:sp>
        <p:nvSpPr>
          <p:cNvPr id="9229" name="Rectangle 2"/>
          <p:cNvSpPr>
            <a:spLocks noChangeArrowheads="1"/>
          </p:cNvSpPr>
          <p:nvPr/>
        </p:nvSpPr>
        <p:spPr bwMode="auto">
          <a:xfrm>
            <a:off x="0" y="-220663"/>
            <a:ext cx="330200" cy="441326"/>
          </a:xfrm>
          <a:prstGeom prst="rect">
            <a:avLst/>
          </a:prstGeom>
          <a:noFill/>
          <a:ln w="9525">
            <a:noFill/>
            <a:miter lim="800000"/>
            <a:headEnd/>
            <a:tailEnd/>
          </a:ln>
        </p:spPr>
        <p:txBody>
          <a:bodyPr wrap="none" lIns="163284" tIns="81642" rIns="163284" bIns="81642" anchor="ctr">
            <a:spAutoFit/>
          </a:bodyPr>
          <a:lstStyle/>
          <a:p>
            <a:pPr eaLnBrk="1" hangingPunct="1"/>
            <a:endParaRPr lang="en-US" altLang="en-US"/>
          </a:p>
        </p:txBody>
      </p:sp>
      <p:sp>
        <p:nvSpPr>
          <p:cNvPr id="9230" name="Rectangle 19"/>
          <p:cNvSpPr>
            <a:spLocks noChangeArrowheads="1"/>
          </p:cNvSpPr>
          <p:nvPr/>
        </p:nvSpPr>
        <p:spPr bwMode="auto">
          <a:xfrm>
            <a:off x="0" y="-220663"/>
            <a:ext cx="330200" cy="441326"/>
          </a:xfrm>
          <a:prstGeom prst="rect">
            <a:avLst/>
          </a:prstGeom>
          <a:noFill/>
          <a:ln w="9525">
            <a:noFill/>
            <a:miter lim="800000"/>
            <a:headEnd/>
            <a:tailEnd/>
          </a:ln>
        </p:spPr>
        <p:txBody>
          <a:bodyPr wrap="none" lIns="163284" tIns="81642" rIns="163284" bIns="81642" anchor="ctr">
            <a:spAutoFit/>
          </a:bodyPr>
          <a:lstStyle/>
          <a:p>
            <a:pPr eaLnBrk="1" hangingPunct="1"/>
            <a:endParaRPr lang="en-US" altLang="en-US"/>
          </a:p>
        </p:txBody>
      </p:sp>
      <p:sp>
        <p:nvSpPr>
          <p:cNvPr id="9231" name="Rectangle 20"/>
          <p:cNvSpPr>
            <a:spLocks noChangeArrowheads="1"/>
          </p:cNvSpPr>
          <p:nvPr/>
        </p:nvSpPr>
        <p:spPr bwMode="auto">
          <a:xfrm>
            <a:off x="0" y="-220663"/>
            <a:ext cx="330200" cy="441326"/>
          </a:xfrm>
          <a:prstGeom prst="rect">
            <a:avLst/>
          </a:prstGeom>
          <a:noFill/>
          <a:ln w="9525">
            <a:noFill/>
            <a:miter lim="800000"/>
            <a:headEnd/>
            <a:tailEnd/>
          </a:ln>
        </p:spPr>
        <p:txBody>
          <a:bodyPr wrap="none" lIns="163284" tIns="81642" rIns="163284" bIns="81642" anchor="ctr">
            <a:spAutoFit/>
          </a:bodyPr>
          <a:lstStyle/>
          <a:p>
            <a:pPr eaLnBrk="1" hangingPunct="1"/>
            <a:endParaRPr lang="en-US" altLang="en-US"/>
          </a:p>
        </p:txBody>
      </p:sp>
      <p:sp>
        <p:nvSpPr>
          <p:cNvPr id="9232" name="Freeform 6"/>
          <p:cNvSpPr>
            <a:spLocks/>
          </p:cNvSpPr>
          <p:nvPr/>
        </p:nvSpPr>
        <p:spPr bwMode="auto">
          <a:xfrm>
            <a:off x="0" y="9029700"/>
            <a:ext cx="18288000" cy="1257300"/>
          </a:xfrm>
          <a:custGeom>
            <a:avLst/>
            <a:gdLst>
              <a:gd name="T0" fmla="*/ 1109356 w 20553161"/>
              <a:gd name="T1" fmla="*/ 0 h 5469980"/>
              <a:gd name="T2" fmla="*/ 0 w 20553161"/>
              <a:gd name="T3" fmla="*/ 0 h 5469980"/>
              <a:gd name="T4" fmla="*/ 0 w 20553161"/>
              <a:gd name="T5" fmla="*/ 0 h 5469980"/>
              <a:gd name="T6" fmla="*/ 1109356 w 20553161"/>
              <a:gd name="T7" fmla="*/ 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lIns="91439" tIns="45719" rIns="91439" bIns="45719"/>
          <a:lstStyle/>
          <a:p>
            <a:endParaRPr lang="en-US"/>
          </a:p>
        </p:txBody>
      </p:sp>
      <p:pic>
        <p:nvPicPr>
          <p:cNvPr id="9233" name="5 - Εικόνα" descr="ÎÏÎ¿ÏÎ­Î»ÎµÏÎ¼Î± ÎµÎ¹ÎºÏÎ½Î±Ï Î³Î¹Î± ÎµÎ¸Î½Î¿ÏÎ·Î¼Î¿ ÏÏÎ¿ÏÏÎ³ÎµÎ¹Î¿ Î¿Î¹ÎºÎ¿Î½Î¿Î¼Î¹ÎºÏÎ½"/>
          <p:cNvPicPr>
            <a:picLocks noChangeAspect="1" noChangeArrowheads="1"/>
          </p:cNvPicPr>
          <p:nvPr/>
        </p:nvPicPr>
        <p:blipFill>
          <a:blip r:embed="rId4" cstate="print"/>
          <a:srcRect/>
          <a:stretch>
            <a:fillRect/>
          </a:stretch>
        </p:blipFill>
        <p:spPr bwMode="auto">
          <a:xfrm>
            <a:off x="152400" y="266700"/>
            <a:ext cx="1104900" cy="1046163"/>
          </a:xfrm>
          <a:prstGeom prst="rect">
            <a:avLst/>
          </a:prstGeom>
          <a:noFill/>
          <a:ln w="9525">
            <a:noFill/>
            <a:miter lim="800000"/>
            <a:headEnd/>
            <a:tailEnd/>
          </a:ln>
        </p:spPr>
      </p:pic>
      <p:sp>
        <p:nvSpPr>
          <p:cNvPr id="9234"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dirty="0">
                <a:solidFill>
                  <a:srgbClr val="002060"/>
                </a:solidFill>
                <a:latin typeface="Calibri" pitchFamily="34" charset="0"/>
              </a:rPr>
              <a:t>Οι καταθέσεις συνεχίζουν να </a:t>
            </a:r>
            <a:r>
              <a:rPr lang="el-GR" altLang="en-US" sz="3800" b="1" dirty="0" smtClean="0">
                <a:solidFill>
                  <a:srgbClr val="002060"/>
                </a:solidFill>
                <a:latin typeface="Calibri" pitchFamily="34" charset="0"/>
              </a:rPr>
              <a:t>αυξάνονται</a:t>
            </a:r>
            <a:endParaRPr lang="en-US" altLang="en-US" sz="3800" b="1" dirty="0">
              <a:solidFill>
                <a:srgbClr val="002060"/>
              </a:solidFill>
              <a:latin typeface="Calibri" pitchFamily="34" charset="0"/>
            </a:endParaRPr>
          </a:p>
        </p:txBody>
      </p:sp>
      <p:cxnSp>
        <p:nvCxnSpPr>
          <p:cNvPr id="23" name="Straight Connector 25">
            <a:extLst>
              <a:ext uri="{FF2B5EF4-FFF2-40B4-BE49-F238E27FC236}"/>
            </a:extLst>
          </p:cNvPr>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1" name="20 - TextBox">
            <a:extLst>
              <a:ext uri="{FF2B5EF4-FFF2-40B4-BE49-F238E27FC236}"/>
            </a:extLst>
          </p:cNvPr>
          <p:cNvSpPr txBox="1"/>
          <p:nvPr/>
        </p:nvSpPr>
        <p:spPr>
          <a:xfrm>
            <a:off x="9144000" y="8191500"/>
            <a:ext cx="8534400" cy="1015663"/>
          </a:xfrm>
          <a:prstGeom prst="rect">
            <a:avLst/>
          </a:prstGeom>
          <a:solidFill>
            <a:schemeClr val="accent6">
              <a:lumMod val="75000"/>
            </a:schemeClr>
          </a:solidFill>
          <a:ln>
            <a:solidFill>
              <a:srgbClr val="FFC000"/>
            </a:solidFill>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1" hangingPunct="1">
              <a:defRPr/>
            </a:pPr>
            <a:r>
              <a:rPr lang="el-GR" sz="2000" b="1" dirty="0">
                <a:solidFill>
                  <a:schemeClr val="bg1"/>
                </a:solidFill>
              </a:rPr>
              <a:t>Μέσα στην υγειονομική κρίση, οι ιδιωτικές καταθέσεις έχουν αυξηθεί κατά περίπου 23 δισ. ευρώ, εκ των οποίων το 57% είναι καταθέσεις νοικοκυριών (15 συνεχόμενοι αυξητικοί μήνες)</a:t>
            </a:r>
            <a:endParaRPr lang="en-US" sz="2000" b="1" dirty="0">
              <a:solidFill>
                <a:schemeClr val="bg1"/>
              </a:solidFill>
            </a:endParaRPr>
          </a:p>
        </p:txBody>
      </p:sp>
      <p:sp>
        <p:nvSpPr>
          <p:cNvPr id="22" name="21 - TextBox">
            <a:extLst>
              <a:ext uri="{FF2B5EF4-FFF2-40B4-BE49-F238E27FC236}"/>
            </a:extLst>
          </p:cNvPr>
          <p:cNvSpPr txBox="1"/>
          <p:nvPr/>
        </p:nvSpPr>
        <p:spPr>
          <a:xfrm>
            <a:off x="5596018" y="2095500"/>
            <a:ext cx="5986382" cy="430887"/>
          </a:xfrm>
          <a:prstGeom prst="rect">
            <a:avLst/>
          </a:prstGeom>
          <a:solidFill>
            <a:schemeClr val="accent6">
              <a:lumMod val="75000"/>
            </a:schemeClr>
          </a:solidFill>
          <a:ln>
            <a:solidFill>
              <a:srgbClr val="002060"/>
            </a:solidFill>
          </a:ln>
          <a:effectLst>
            <a:softEdge rad="31750"/>
          </a:effectLst>
        </p:spPr>
        <p:txBody>
          <a:bodyPr wrap="none">
            <a:spAutoFit/>
          </a:bodyPr>
          <a:lstStyle/>
          <a:p>
            <a:pPr algn="ctr" eaLnBrk="1" hangingPunct="1">
              <a:defRPr/>
            </a:pPr>
            <a:r>
              <a:rPr lang="el-GR" sz="2200" b="1" dirty="0">
                <a:solidFill>
                  <a:schemeClr val="bg1"/>
                </a:solidFill>
              </a:rPr>
              <a:t>Διαχρονική εξέλιξη καταθέσεων (δισ. ευρώ)</a:t>
            </a:r>
            <a:endParaRPr lang="en-US" sz="2200" b="1" dirty="0">
              <a:solidFill>
                <a:schemeClr val="bg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5 - Εικόνα" descr="ÎÏÎ¿ÏÎ­Î»ÎµÏÎ¼Î± ÎµÎ¹ÎºÏÎ½Î±Ï Î³Î¹Î± ÎµÎ¸Î½Î¿ÏÎ·Î¼Î¿ ÏÏÎ¿ÏÏÎ³ÎµÎ¹Î¿ Î¿Î¹ÎºÎ¿Î½Î¿Î¼Î¹ÎºÏÎ½"/>
          <p:cNvPicPr>
            <a:picLocks noChangeAspect="1" noChangeArrowheads="1"/>
          </p:cNvPicPr>
          <p:nvPr/>
        </p:nvPicPr>
        <p:blipFill>
          <a:blip r:embed="rId3" cstate="print"/>
          <a:srcRect/>
          <a:stretch>
            <a:fillRect/>
          </a:stretch>
        </p:blipFill>
        <p:spPr bwMode="auto">
          <a:xfrm>
            <a:off x="152400" y="266700"/>
            <a:ext cx="1104900" cy="1046163"/>
          </a:xfrm>
          <a:prstGeom prst="rect">
            <a:avLst/>
          </a:prstGeom>
          <a:noFill/>
          <a:ln w="9525">
            <a:noFill/>
            <a:miter lim="800000"/>
            <a:headEnd/>
            <a:tailEnd/>
          </a:ln>
        </p:spPr>
      </p:pic>
      <p:sp>
        <p:nvSpPr>
          <p:cNvPr id="10243"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Τα μη εξυπηρετούμενα δάνεια μειώνονται</a:t>
            </a:r>
            <a:endParaRPr lang="en-US" altLang="en-US" sz="3800" b="1">
              <a:solidFill>
                <a:srgbClr val="002060"/>
              </a:solidFill>
              <a:latin typeface="Calibri" pitchFamily="34" charset="0"/>
            </a:endParaRPr>
          </a:p>
        </p:txBody>
      </p:sp>
      <p:cxnSp>
        <p:nvCxnSpPr>
          <p:cNvPr id="17" name="Straight Connector 25">
            <a:extLst>
              <a:ext uri="{FF2B5EF4-FFF2-40B4-BE49-F238E27FC236}"/>
            </a:extLst>
          </p:cNvPr>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0245" name="Picture 3"/>
          <p:cNvPicPr>
            <a:picLocks noChangeAspect="1"/>
          </p:cNvPicPr>
          <p:nvPr/>
        </p:nvPicPr>
        <p:blipFill>
          <a:blip r:embed="rId4" cstate="print"/>
          <a:srcRect/>
          <a:stretch>
            <a:fillRect/>
          </a:stretch>
        </p:blipFill>
        <p:spPr bwMode="auto">
          <a:xfrm>
            <a:off x="990600" y="1485900"/>
            <a:ext cx="8686800" cy="4221163"/>
          </a:xfrm>
          <a:prstGeom prst="rect">
            <a:avLst/>
          </a:prstGeom>
          <a:noFill/>
          <a:ln w="9525">
            <a:noFill/>
            <a:miter lim="800000"/>
            <a:headEnd/>
            <a:tailEnd/>
          </a:ln>
        </p:spPr>
      </p:pic>
      <p:pic>
        <p:nvPicPr>
          <p:cNvPr id="10246" name="Picture 2"/>
          <p:cNvPicPr>
            <a:picLocks noChangeAspect="1"/>
          </p:cNvPicPr>
          <p:nvPr/>
        </p:nvPicPr>
        <p:blipFill>
          <a:blip r:embed="rId5" cstate="print"/>
          <a:srcRect/>
          <a:stretch>
            <a:fillRect/>
          </a:stretch>
        </p:blipFill>
        <p:spPr bwMode="auto">
          <a:xfrm>
            <a:off x="8229600" y="5600700"/>
            <a:ext cx="8458200" cy="3581400"/>
          </a:xfrm>
          <a:prstGeom prst="rect">
            <a:avLst/>
          </a:prstGeom>
          <a:noFill/>
          <a:ln w="9525">
            <a:noFill/>
            <a:miter lim="800000"/>
            <a:headEnd/>
            <a:tailEnd/>
          </a:ln>
        </p:spPr>
      </p:pic>
      <p:sp>
        <p:nvSpPr>
          <p:cNvPr id="10247" name="Freeform 6"/>
          <p:cNvSpPr>
            <a:spLocks/>
          </p:cNvSpPr>
          <p:nvPr/>
        </p:nvSpPr>
        <p:spPr bwMode="auto">
          <a:xfrm>
            <a:off x="0" y="9029700"/>
            <a:ext cx="18288000" cy="1257300"/>
          </a:xfrm>
          <a:custGeom>
            <a:avLst/>
            <a:gdLst>
              <a:gd name="T0" fmla="*/ 1109356 w 20553161"/>
              <a:gd name="T1" fmla="*/ 0 h 5469980"/>
              <a:gd name="T2" fmla="*/ 0 w 20553161"/>
              <a:gd name="T3" fmla="*/ 0 h 5469980"/>
              <a:gd name="T4" fmla="*/ 0 w 20553161"/>
              <a:gd name="T5" fmla="*/ 0 h 5469980"/>
              <a:gd name="T6" fmla="*/ 1109356 w 20553161"/>
              <a:gd name="T7" fmla="*/ 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lIns="91439" tIns="45719" rIns="91439" bIns="45719"/>
          <a:lstStyle/>
          <a:p>
            <a:endParaRPr lang="en-US"/>
          </a:p>
        </p:txBody>
      </p:sp>
      <p:sp>
        <p:nvSpPr>
          <p:cNvPr id="18" name="17 - TextBox">
            <a:extLst>
              <a:ext uri="{FF2B5EF4-FFF2-40B4-BE49-F238E27FC236}"/>
            </a:extLst>
          </p:cNvPr>
          <p:cNvSpPr txBox="1"/>
          <p:nvPr/>
        </p:nvSpPr>
        <p:spPr>
          <a:xfrm>
            <a:off x="9372600" y="9105900"/>
            <a:ext cx="7924800" cy="1015663"/>
          </a:xfrm>
          <a:prstGeom prst="rect">
            <a:avLst/>
          </a:prstGeom>
          <a:solidFill>
            <a:schemeClr val="accent6">
              <a:lumMod val="75000"/>
            </a:schemeClr>
          </a:solidFill>
          <a:ln>
            <a:solidFill>
              <a:srgbClr val="FFC000"/>
            </a:solidFill>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1" hangingPunct="1">
              <a:defRPr/>
            </a:pPr>
            <a:r>
              <a:rPr lang="el-GR" sz="2000" b="1" dirty="0">
                <a:solidFill>
                  <a:schemeClr val="bg1"/>
                </a:solidFill>
              </a:rPr>
              <a:t>Τους τελευταίους 12 μήνες, τα «κόκκινα» δάνεια μειώθηκαν κατά 15 δισ. ευρώ ή κατά 24% (από Ιούνιο 2019, έχουν μειωθεί κατά 28 δισ. ευρώ ή κατά 37</a:t>
            </a:r>
            <a:r>
              <a:rPr lang="el-GR" sz="2000" b="1" dirty="0" smtClean="0">
                <a:solidFill>
                  <a:schemeClr val="bg1"/>
                </a:solidFill>
              </a:rPr>
              <a:t>%)</a:t>
            </a:r>
            <a:endParaRPr lang="en-US" sz="2000" b="1" dirty="0">
              <a:solidFill>
                <a:schemeClr val="bg1"/>
              </a:solidFill>
            </a:endParaRPr>
          </a:p>
        </p:txBody>
      </p:sp>
      <p:sp>
        <p:nvSpPr>
          <p:cNvPr id="11" name="10 - TextBox">
            <a:extLst>
              <a:ext uri="{FF2B5EF4-FFF2-40B4-BE49-F238E27FC236}"/>
            </a:extLst>
          </p:cNvPr>
          <p:cNvSpPr txBox="1"/>
          <p:nvPr/>
        </p:nvSpPr>
        <p:spPr>
          <a:xfrm>
            <a:off x="2233942" y="1409700"/>
            <a:ext cx="6488764" cy="400110"/>
          </a:xfrm>
          <a:prstGeom prst="rect">
            <a:avLst/>
          </a:prstGeom>
          <a:solidFill>
            <a:schemeClr val="accent6">
              <a:lumMod val="75000"/>
            </a:schemeClr>
          </a:solidFill>
          <a:ln>
            <a:solidFill>
              <a:srgbClr val="002060"/>
            </a:solidFill>
          </a:ln>
          <a:effectLst>
            <a:softEdge rad="31750"/>
          </a:effectLst>
        </p:spPr>
        <p:txBody>
          <a:bodyPr wrap="none">
            <a:spAutoFit/>
          </a:bodyPr>
          <a:lstStyle/>
          <a:p>
            <a:pPr algn="ctr" eaLnBrk="1" hangingPunct="1">
              <a:defRPr/>
            </a:pPr>
            <a:r>
              <a:rPr lang="el-GR" sz="2000" b="1" dirty="0">
                <a:solidFill>
                  <a:schemeClr val="bg1"/>
                </a:solidFill>
              </a:rPr>
              <a:t>Διαχρονική εξέλιξη «κόκκινων» δανείων (δισ. ευρώ)</a:t>
            </a:r>
            <a:endParaRPr lang="en-US" sz="2000" b="1" dirty="0">
              <a:solidFill>
                <a:schemeClr val="bg1"/>
              </a:solidFill>
            </a:endParaRPr>
          </a:p>
        </p:txBody>
      </p:sp>
      <p:sp>
        <p:nvSpPr>
          <p:cNvPr id="12" name="11 - TextBox">
            <a:extLst>
              <a:ext uri="{FF2B5EF4-FFF2-40B4-BE49-F238E27FC236}"/>
            </a:extLst>
          </p:cNvPr>
          <p:cNvSpPr txBox="1"/>
          <p:nvPr/>
        </p:nvSpPr>
        <p:spPr>
          <a:xfrm>
            <a:off x="8515125" y="5200590"/>
            <a:ext cx="9225346" cy="400110"/>
          </a:xfrm>
          <a:prstGeom prst="rect">
            <a:avLst/>
          </a:prstGeom>
          <a:solidFill>
            <a:schemeClr val="accent6">
              <a:lumMod val="75000"/>
            </a:schemeClr>
          </a:solidFill>
          <a:ln>
            <a:solidFill>
              <a:srgbClr val="002060"/>
            </a:solidFill>
          </a:ln>
          <a:effectLst>
            <a:softEdge rad="31750"/>
          </a:effectLst>
        </p:spPr>
        <p:txBody>
          <a:bodyPr wrap="none">
            <a:spAutoFit/>
          </a:bodyPr>
          <a:lstStyle/>
          <a:p>
            <a:pPr algn="ctr" eaLnBrk="1" hangingPunct="1">
              <a:defRPr/>
            </a:pPr>
            <a:r>
              <a:rPr lang="el-GR" sz="2000" b="1" dirty="0">
                <a:solidFill>
                  <a:schemeClr val="bg1"/>
                </a:solidFill>
              </a:rPr>
              <a:t>Διαχρονική εξέλιξη «κόκκινων» δανείων (% επί του συνόλου των δανείων)</a:t>
            </a:r>
            <a:endParaRPr lang="en-US" sz="2000" b="1" dirty="0">
              <a:solidFill>
                <a:schemeClr val="bg1"/>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3107</Words>
  <Application>Microsoft Office PowerPoint</Application>
  <PresentationFormat>Προσαρμογή</PresentationFormat>
  <Paragraphs>578</Paragraphs>
  <Slides>40</Slides>
  <Notes>17</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40</vt:i4>
      </vt:variant>
    </vt:vector>
  </HeadingPairs>
  <TitlesOfParts>
    <vt:vector size="47" baseType="lpstr">
      <vt:lpstr>Arial</vt:lpstr>
      <vt:lpstr>Calibri</vt:lpstr>
      <vt:lpstr>Times New Roman</vt:lpstr>
      <vt:lpstr>Inherit</vt:lpstr>
      <vt:lpstr>Wingdings</vt:lpstr>
      <vt:lpstr>Courier New</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2021-06-22T17:01:22Z</dcterms:created>
  <dcterms:modified xsi:type="dcterms:W3CDTF">2021-06-23T08:06:16Z</dcterms:modified>
</cp:coreProperties>
</file>