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b" ContentType="application/vnd.ms-excel.sheet.binary.macroEnabled.12"/>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tags/tag127.xml" ContentType="application/vnd.openxmlformats-officedocument.presentationml.tags+xml"/>
  <Override PartName="/ppt/notesSlides/notesSlide9.xml" ContentType="application/vnd.openxmlformats-officedocument.presentationml.notesSlide+xml"/>
  <Override PartName="/ppt/tags/tag128.xml" ContentType="application/vnd.openxmlformats-officedocument.presentationml.tags+xml"/>
  <Override PartName="/ppt/notesSlides/notesSlide10.xml" ContentType="application/vnd.openxmlformats-officedocument.presentationml.notesSlide+xml"/>
  <Override PartName="/ppt/tags/tag129.xml" ContentType="application/vnd.openxmlformats-officedocument.presentationml.tags+xml"/>
  <Override PartName="/ppt/notesSlides/notesSlide11.xml" ContentType="application/vnd.openxmlformats-officedocument.presentationml.notesSlide+xml"/>
  <Override PartName="/ppt/theme/themeOverride1.xml" ContentType="application/vnd.openxmlformats-officedocument.themeOverride+xml"/>
  <Override PartName="/ppt/tags/tag130.xml" ContentType="application/vnd.openxmlformats-officedocument.presentationml.tags+xml"/>
  <Override PartName="/ppt/notesSlides/notesSlide12.xml" ContentType="application/vnd.openxmlformats-officedocument.presentationml.notesSlide+xml"/>
  <Override PartName="/ppt/tags/tag131.xml" ContentType="application/vnd.openxmlformats-officedocument.presentationml.tags+xml"/>
  <Override PartName="/ppt/notesSlides/notesSlide13.xml" ContentType="application/vnd.openxmlformats-officedocument.presentationml.notesSlide+xml"/>
  <Override PartName="/ppt/tags/tag132.xml" ContentType="application/vnd.openxmlformats-officedocument.presentationml.tags+xml"/>
  <Override PartName="/ppt/notesSlides/notesSlide14.xml" ContentType="application/vnd.openxmlformats-officedocument.presentationml.notesSlide+xml"/>
  <Override PartName="/ppt/tags/tag133.xml" ContentType="application/vnd.openxmlformats-officedocument.presentationml.tags+xml"/>
  <Override PartName="/ppt/notesSlides/notesSlide15.xml" ContentType="application/vnd.openxmlformats-officedocument.presentationml.notesSlide+xml"/>
  <Override PartName="/ppt/tags/tag134.xml" ContentType="application/vnd.openxmlformats-officedocument.presentationml.tags+xml"/>
  <Override PartName="/ppt/notesSlides/notesSlide16.xml" ContentType="application/vnd.openxmlformats-officedocument.presentationml.notesSlide+xml"/>
  <Override PartName="/ppt/tags/tag135.xml" ContentType="application/vnd.openxmlformats-officedocument.presentationml.tags+xml"/>
  <Override PartName="/ppt/notesSlides/notesSlide17.xml" ContentType="application/vnd.openxmlformats-officedocument.presentationml.notesSlide+xml"/>
  <Override PartName="/ppt/tags/tag136.xml" ContentType="application/vnd.openxmlformats-officedocument.presentationml.tags+xml"/>
  <Override PartName="/ppt/notesSlides/notesSlide18.xml" ContentType="application/vnd.openxmlformats-officedocument.presentationml.notesSlide+xml"/>
  <Override PartName="/ppt/tags/tag137.xml" ContentType="application/vnd.openxmlformats-officedocument.presentationml.tags+xml"/>
  <Override PartName="/ppt/notesSlides/notesSlide19.xml" ContentType="application/vnd.openxmlformats-officedocument.presentationml.notesSlide+xml"/>
  <Override PartName="/ppt/tags/tag138.xml" ContentType="application/vnd.openxmlformats-officedocument.presentationml.tags+xml"/>
  <Override PartName="/ppt/notesSlides/notesSlide20.xml" ContentType="application/vnd.openxmlformats-officedocument.presentationml.notesSlide+xml"/>
  <Override PartName="/ppt/tags/tag139.xml" ContentType="application/vnd.openxmlformats-officedocument.presentationml.tags+xml"/>
  <Override PartName="/ppt/notesSlides/notesSlide21.xml" ContentType="application/vnd.openxmlformats-officedocument.presentationml.notesSlide+xml"/>
  <Override PartName="/ppt/tags/tag140.xml" ContentType="application/vnd.openxmlformats-officedocument.presentationml.tags+xml"/>
  <Override PartName="/ppt/notesSlides/notesSlide22.xml" ContentType="application/vnd.openxmlformats-officedocument.presentationml.notesSlide+xml"/>
  <Override PartName="/ppt/tags/tag141.xml" ContentType="application/vnd.openxmlformats-officedocument.presentationml.tags+xml"/>
  <Override PartName="/ppt/notesSlides/notesSlide23.xml" ContentType="application/vnd.openxmlformats-officedocument.presentationml.notesSlide+xml"/>
  <Override PartName="/ppt/tags/tag142.xml" ContentType="application/vnd.openxmlformats-officedocument.presentationml.tags+xml"/>
  <Override PartName="/ppt/notesSlides/notesSlide24.xml" ContentType="application/vnd.openxmlformats-officedocument.presentationml.notesSlide+xml"/>
  <Override PartName="/ppt/tags/tag143.xml" ContentType="application/vnd.openxmlformats-officedocument.presentationml.tags+xml"/>
  <Override PartName="/ppt/notesSlides/notesSlide25.xml" ContentType="application/vnd.openxmlformats-officedocument.presentationml.notesSlide+xml"/>
  <Override PartName="/ppt/tags/tag144.xml" ContentType="application/vnd.openxmlformats-officedocument.presentationml.tags+xml"/>
  <Override PartName="/ppt/notesSlides/notesSlide26.xml" ContentType="application/vnd.openxmlformats-officedocument.presentationml.notesSlide+xml"/>
  <Override PartName="/ppt/tags/tag1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6" r:id="rId1"/>
  </p:sldMasterIdLst>
  <p:notesMasterIdLst>
    <p:notesMasterId r:id="rId35"/>
  </p:notesMasterIdLst>
  <p:sldIdLst>
    <p:sldId id="1664" r:id="rId2"/>
    <p:sldId id="1665" r:id="rId3"/>
    <p:sldId id="1671" r:id="rId4"/>
    <p:sldId id="1667" r:id="rId5"/>
    <p:sldId id="1668" r:id="rId6"/>
    <p:sldId id="1669" r:id="rId7"/>
    <p:sldId id="1661" r:id="rId8"/>
    <p:sldId id="1662" r:id="rId9"/>
    <p:sldId id="1646" r:id="rId10"/>
    <p:sldId id="1663" r:id="rId11"/>
    <p:sldId id="314" r:id="rId12"/>
    <p:sldId id="1650" r:id="rId13"/>
    <p:sldId id="1652" r:id="rId14"/>
    <p:sldId id="1653" r:id="rId15"/>
    <p:sldId id="1655" r:id="rId16"/>
    <p:sldId id="1656" r:id="rId17"/>
    <p:sldId id="1648" r:id="rId18"/>
    <p:sldId id="1660" r:id="rId19"/>
    <p:sldId id="1658" r:id="rId20"/>
    <p:sldId id="1674" r:id="rId21"/>
    <p:sldId id="1675" r:id="rId22"/>
    <p:sldId id="1676" r:id="rId23"/>
    <p:sldId id="1677" r:id="rId24"/>
    <p:sldId id="1678" r:id="rId25"/>
    <p:sldId id="1679" r:id="rId26"/>
    <p:sldId id="1680" r:id="rId27"/>
    <p:sldId id="1681" r:id="rId28"/>
    <p:sldId id="1682" r:id="rId29"/>
    <p:sldId id="1689" r:id="rId30"/>
    <p:sldId id="1690" r:id="rId31"/>
    <p:sldId id="1683" r:id="rId32"/>
    <p:sldId id="1684" r:id="rId33"/>
    <p:sldId id="1688" r:id="rId34"/>
  </p:sldIdLst>
  <p:sldSz cx="12192000" cy="6858000"/>
  <p:notesSz cx="6819900" cy="9918700"/>
  <p:embeddedFontLst>
    <p:embeddedFont>
      <p:font typeface="Roboto Regular" panose="020B0604020202020204" charset="0"/>
      <p:regular r:id="rId36"/>
    </p:embeddedFont>
    <p:embeddedFont>
      <p:font typeface="Calibri" panose="020F0502020204030204" pitchFamily="34"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Calibri Light" panose="020F0302020204030204" pitchFamily="34" charset="0"/>
      <p:regular r:id="rId45"/>
      <p:italic r:id="rId46"/>
    </p:embeddedFont>
    <p:embeddedFont>
      <p:font typeface="Roboto" panose="020B0604020202020204" charset="0"/>
      <p:regular r:id="rId47"/>
      <p:bold r:id="rId48"/>
      <p:italic r:id="rId49"/>
      <p:boldItalic r:id="rId50"/>
    </p:embeddedFont>
    <p:embeddedFont>
      <p:font typeface="Helvetica Neue" panose="020B0604020202020204" charset="0"/>
      <p:regular r:id="rId51"/>
      <p:bold r:id="rId52"/>
      <p:italic r:id="rId53"/>
      <p:boldItalic r:id="rId54"/>
    </p:embeddedFont>
    <p:embeddedFont>
      <p:font typeface="Tahoma" panose="020B0604030504040204" pitchFamily="34" charset="0"/>
      <p:regular r:id="rId55"/>
      <p:bold r:id="rId56"/>
    </p:embeddedFont>
  </p:embeddedFontLst>
  <p:custDataLst>
    <p:tags r:id="rId5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iwxvi9OQuO+gVxUbvKOSBo0pFa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B4759"/>
    <a:srgbClr val="003399"/>
    <a:srgbClr val="000099"/>
    <a:srgbClr val="99CCFF"/>
    <a:srgbClr val="3366FF"/>
    <a:srgbClr val="2D2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41AB97-5139-4898-911C-33C0699E20D6}">
  <a:tblStyle styleId="{FF41AB97-5139-4898-911C-33C0699E20D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2578" autoAdjust="0"/>
  </p:normalViewPr>
  <p:slideViewPr>
    <p:cSldViewPr snapToGrid="0">
      <p:cViewPr varScale="1">
        <p:scale>
          <a:sx n="106" d="100"/>
          <a:sy n="106" d="100"/>
        </p:scale>
        <p:origin x="84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____._____Microsoft_Excel.xlsb"/></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____._____Microsoft_Excel1.xlsb"/></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____._____Microsoft_Excel2.xlsb"/></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____._____Microsoft_Excel3.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218234723569349E-2"/>
          <c:y val="2.5218234723569349E-2"/>
          <c:w val="0.94956353055286125"/>
          <c:h val="0.94956353055286125"/>
        </c:manualLayout>
      </c:layout>
      <c:pieChart>
        <c:varyColors val="0"/>
        <c:ser>
          <c:idx val="0"/>
          <c:order val="0"/>
          <c:dPt>
            <c:idx val="0"/>
            <c:bubble3D val="0"/>
            <c:spPr>
              <a:solidFill>
                <a:schemeClr val="accent1"/>
              </a:solidFill>
              <a:ln w="28575" algn="ctr">
                <a:solidFill>
                  <a:srgbClr val="FFFFFF"/>
                </a:solidFill>
                <a:prstDash val="solid"/>
              </a:ln>
            </c:spPr>
            <c:extLst>
              <c:ext xmlns:c16="http://schemas.microsoft.com/office/drawing/2014/chart" uri="{C3380CC4-5D6E-409C-BE32-E72D297353CC}">
                <c16:uniqueId val="{00000000-F1EB-44CD-87B7-631A7978A174}"/>
              </c:ext>
            </c:extLst>
          </c:dPt>
          <c:dPt>
            <c:idx val="1"/>
            <c:bubble3D val="0"/>
            <c:spPr>
              <a:solidFill>
                <a:schemeClr val="accent2"/>
              </a:solidFill>
              <a:ln w="9525" algn="ctr">
                <a:solidFill>
                  <a:srgbClr val="FFFFFF"/>
                </a:solidFill>
                <a:prstDash val="solid"/>
              </a:ln>
            </c:spPr>
            <c:extLst>
              <c:ext xmlns:c16="http://schemas.microsoft.com/office/drawing/2014/chart" uri="{C3380CC4-5D6E-409C-BE32-E72D297353CC}">
                <c16:uniqueId val="{00000001-F1EB-44CD-87B7-631A7978A174}"/>
              </c:ext>
            </c:extLst>
          </c:dPt>
          <c:val>
            <c:numRef>
              <c:f>Sheet1!$A$1:$A$2</c:f>
              <c:numCache>
                <c:formatCode>General</c:formatCode>
                <c:ptCount val="2"/>
                <c:pt idx="0">
                  <c:v>2090</c:v>
                </c:pt>
                <c:pt idx="1">
                  <c:v>530</c:v>
                </c:pt>
              </c:numCache>
            </c:numRef>
          </c:val>
          <c:extLst>
            <c:ext xmlns:c16="http://schemas.microsoft.com/office/drawing/2014/chart" uri="{C3380CC4-5D6E-409C-BE32-E72D297353CC}">
              <c16:uniqueId val="{00000002-F1EB-44CD-87B7-631A7978A174}"/>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4E-2"/>
          <c:y val="1.7426273458445041E-2"/>
          <c:w val="0.97919999999999996"/>
          <c:h val="0.9651474530831099"/>
        </c:manualLayout>
      </c:layout>
      <c:barChart>
        <c:barDir val="bar"/>
        <c:grouping val="stacked"/>
        <c:varyColors val="0"/>
        <c:ser>
          <c:idx val="0"/>
          <c:order val="0"/>
          <c:spPr>
            <a:solidFill>
              <a:schemeClr val="accent1"/>
            </a:solidFill>
            <a:ln w="9525" algn="ctr">
              <a:solidFill>
                <a:srgbClr val="FFFFFF"/>
              </a:solidFill>
              <a:prstDash val="solid"/>
            </a:ln>
          </c:spPr>
          <c:invertIfNegative val="0"/>
          <c:val>
            <c:numRef>
              <c:f>Sheet1!$A$1:$J$1</c:f>
              <c:numCache>
                <c:formatCode>General</c:formatCode>
                <c:ptCount val="10"/>
                <c:pt idx="0">
                  <c:v>3885085450</c:v>
                </c:pt>
                <c:pt idx="1">
                  <c:v>4161594204</c:v>
                </c:pt>
                <c:pt idx="2">
                  <c:v>943004305</c:v>
                </c:pt>
                <c:pt idx="3">
                  <c:v>3606846143</c:v>
                </c:pt>
                <c:pt idx="4">
                  <c:v>2224091286</c:v>
                </c:pt>
                <c:pt idx="5">
                  <c:v>713757939</c:v>
                </c:pt>
                <c:pt idx="6">
                  <c:v>504394130</c:v>
                </c:pt>
                <c:pt idx="7">
                  <c:v>1629187543</c:v>
                </c:pt>
                <c:pt idx="8">
                  <c:v>454682532</c:v>
                </c:pt>
                <c:pt idx="9">
                  <c:v>8066364442</c:v>
                </c:pt>
              </c:numCache>
            </c:numRef>
          </c:val>
          <c:extLst>
            <c:ext xmlns:c16="http://schemas.microsoft.com/office/drawing/2014/chart" uri="{C3380CC4-5D6E-409C-BE32-E72D297353CC}">
              <c16:uniqueId val="{00000000-F38B-486C-8CD3-A12F186EFABB}"/>
            </c:ext>
          </c:extLst>
        </c:ser>
        <c:dLbls>
          <c:showLegendKey val="0"/>
          <c:showVal val="0"/>
          <c:showCatName val="0"/>
          <c:showSerName val="0"/>
          <c:showPercent val="0"/>
          <c:showBubbleSize val="0"/>
        </c:dLbls>
        <c:gapWidth val="80"/>
        <c:overlap val="100"/>
        <c:axId val="111693824"/>
        <c:axId val="111695360"/>
      </c:barChart>
      <c:catAx>
        <c:axId val="111693824"/>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sz="1200">
                <a:latin typeface="Helvetica Neue"/>
                <a:ea typeface="+mn-ea"/>
                <a:cs typeface="+mn-cs"/>
              </a:defRPr>
            </a:pPr>
            <a:endParaRPr lang="el-GR"/>
          </a:p>
        </c:txPr>
        <c:crossAx val="111695360"/>
        <c:crosses val="min"/>
        <c:auto val="0"/>
        <c:lblAlgn val="ctr"/>
        <c:lblOffset val="100"/>
        <c:noMultiLvlLbl val="0"/>
      </c:catAx>
      <c:valAx>
        <c:axId val="111695360"/>
        <c:scaling>
          <c:orientation val="minMax"/>
          <c:max val="8066364442"/>
          <c:min val="0"/>
        </c:scaling>
        <c:delete val="1"/>
        <c:axPos val="t"/>
        <c:numFmt formatCode="General" sourceLinked="1"/>
        <c:majorTickMark val="out"/>
        <c:minorTickMark val="none"/>
        <c:tickLblPos val="nextTo"/>
        <c:crossAx val="11169382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76125244618396E-2"/>
          <c:y val="1.4578076815250911E-2"/>
          <c:w val="0.97964774951076317"/>
          <c:h val="0.97084384636949816"/>
        </c:manualLayout>
      </c:layout>
      <c:barChart>
        <c:barDir val="bar"/>
        <c:grouping val="clustered"/>
        <c:varyColors val="0"/>
        <c:ser>
          <c:idx val="0"/>
          <c:order val="0"/>
          <c:spPr>
            <a:solidFill>
              <a:schemeClr val="accent1"/>
            </a:solidFill>
            <a:ln w="9525" algn="ctr">
              <a:solidFill>
                <a:srgbClr val="FFFFFF"/>
              </a:solidFill>
              <a:prstDash val="solid"/>
            </a:ln>
          </c:spPr>
          <c:invertIfNegative val="0"/>
          <c:val>
            <c:numRef>
              <c:f>Sheet1!$A$1:$M$1</c:f>
              <c:numCache>
                <c:formatCode>General</c:formatCode>
                <c:ptCount val="13"/>
                <c:pt idx="0">
                  <c:v>639098844</c:v>
                </c:pt>
                <c:pt idx="1">
                  <c:v>1440102729</c:v>
                </c:pt>
                <c:pt idx="2">
                  <c:v>553885664</c:v>
                </c:pt>
                <c:pt idx="3">
                  <c:v>426065898</c:v>
                </c:pt>
                <c:pt idx="4">
                  <c:v>628447198</c:v>
                </c:pt>
                <c:pt idx="5">
                  <c:v>394110954</c:v>
                </c:pt>
                <c:pt idx="6">
                  <c:v>426065898</c:v>
                </c:pt>
                <c:pt idx="7">
                  <c:v>410088427</c:v>
                </c:pt>
                <c:pt idx="8">
                  <c:v>287594478</c:v>
                </c:pt>
                <c:pt idx="9">
                  <c:v>394019395</c:v>
                </c:pt>
                <c:pt idx="10">
                  <c:v>564537311</c:v>
                </c:pt>
                <c:pt idx="11">
                  <c:v>1616995496</c:v>
                </c:pt>
                <c:pt idx="12">
                  <c:v>285352150</c:v>
                </c:pt>
              </c:numCache>
            </c:numRef>
          </c:val>
          <c:extLst>
            <c:ext xmlns:c16="http://schemas.microsoft.com/office/drawing/2014/chart" uri="{C3380CC4-5D6E-409C-BE32-E72D297353CC}">
              <c16:uniqueId val="{00000000-D509-4687-AEF9-6A802C6574E1}"/>
            </c:ext>
          </c:extLst>
        </c:ser>
        <c:ser>
          <c:idx val="1"/>
          <c:order val="1"/>
          <c:spPr>
            <a:solidFill>
              <a:schemeClr val="accent2"/>
            </a:solidFill>
            <a:ln w="9525" algn="ctr">
              <a:solidFill>
                <a:srgbClr val="FFFFFF"/>
              </a:solidFill>
              <a:prstDash val="solid"/>
            </a:ln>
          </c:spPr>
          <c:invertIfNegative val="0"/>
          <c:val>
            <c:numRef>
              <c:f>Sheet1!$A$2:$M$2</c:f>
              <c:numCache>
                <c:formatCode>General</c:formatCode>
                <c:ptCount val="13"/>
                <c:pt idx="0">
                  <c:v>521978358</c:v>
                </c:pt>
                <c:pt idx="1">
                  <c:v>1009936978</c:v>
                </c:pt>
                <c:pt idx="2">
                  <c:v>423757118</c:v>
                </c:pt>
                <c:pt idx="3">
                  <c:v>337076282</c:v>
                </c:pt>
                <c:pt idx="4">
                  <c:v>507730846</c:v>
                </c:pt>
                <c:pt idx="5">
                  <c:v>339985142</c:v>
                </c:pt>
                <c:pt idx="6">
                  <c:v>215738576</c:v>
                </c:pt>
                <c:pt idx="7">
                  <c:v>284518868</c:v>
                </c:pt>
                <c:pt idx="8">
                  <c:v>231808906</c:v>
                </c:pt>
                <c:pt idx="9">
                  <c:v>310059290</c:v>
                </c:pt>
                <c:pt idx="10">
                  <c:v>449652852</c:v>
                </c:pt>
                <c:pt idx="11">
                  <c:v>1174407027</c:v>
                </c:pt>
                <c:pt idx="12">
                  <c:v>172977416</c:v>
                </c:pt>
              </c:numCache>
            </c:numRef>
          </c:val>
          <c:extLst>
            <c:ext xmlns:c16="http://schemas.microsoft.com/office/drawing/2014/chart" uri="{C3380CC4-5D6E-409C-BE32-E72D297353CC}">
              <c16:uniqueId val="{00000001-D509-4687-AEF9-6A802C6574E1}"/>
            </c:ext>
          </c:extLst>
        </c:ser>
        <c:dLbls>
          <c:showLegendKey val="0"/>
          <c:showVal val="0"/>
          <c:showCatName val="0"/>
          <c:showSerName val="0"/>
          <c:showPercent val="0"/>
          <c:showBubbleSize val="0"/>
        </c:dLbls>
        <c:gapWidth val="80"/>
        <c:axId val="116496640"/>
        <c:axId val="116502528"/>
      </c:barChart>
      <c:catAx>
        <c:axId val="116496640"/>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sz="1200" kern="1200">
                <a:latin typeface="Helvetica Neue"/>
                <a:ea typeface="+mn-ea"/>
                <a:cs typeface="+mn-cs"/>
              </a:defRPr>
            </a:pPr>
            <a:endParaRPr lang="el-GR"/>
          </a:p>
        </c:txPr>
        <c:crossAx val="116502528"/>
        <c:crosses val="min"/>
        <c:auto val="0"/>
        <c:lblAlgn val="ctr"/>
        <c:lblOffset val="100"/>
        <c:noMultiLvlLbl val="0"/>
      </c:catAx>
      <c:valAx>
        <c:axId val="116502528"/>
        <c:scaling>
          <c:orientation val="minMax"/>
          <c:max val="1616995496"/>
          <c:min val="0"/>
        </c:scaling>
        <c:delete val="1"/>
        <c:axPos val="t"/>
        <c:numFmt formatCode="General" sourceLinked="1"/>
        <c:majorTickMark val="out"/>
        <c:minorTickMark val="none"/>
        <c:tickLblPos val="nextTo"/>
        <c:crossAx val="116496640"/>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866773675762441E-2"/>
          <c:y val="1.5125072716695753E-2"/>
          <c:w val="0.9582664526484751"/>
          <c:h val="0.96974985456660845"/>
        </c:manualLayout>
      </c:layout>
      <c:barChart>
        <c:barDir val="bar"/>
        <c:grouping val="stacked"/>
        <c:varyColors val="0"/>
        <c:ser>
          <c:idx val="0"/>
          <c:order val="0"/>
          <c:spPr>
            <a:solidFill>
              <a:schemeClr val="accent1"/>
            </a:solidFill>
            <a:ln w="9525" algn="ctr">
              <a:solidFill>
                <a:srgbClr val="FFFFFF"/>
              </a:solidFill>
              <a:prstDash val="solid"/>
            </a:ln>
          </c:spPr>
          <c:invertIfNegative val="0"/>
          <c:val>
            <c:numRef>
              <c:f>Sheet1!$A$1:$G$1</c:f>
              <c:numCache>
                <c:formatCode>General</c:formatCode>
                <c:ptCount val="7"/>
                <c:pt idx="0">
                  <c:v>4076951602</c:v>
                </c:pt>
                <c:pt idx="1">
                  <c:v>5655284468</c:v>
                </c:pt>
                <c:pt idx="2">
                  <c:v>1637293187</c:v>
                </c:pt>
                <c:pt idx="3">
                  <c:v>6219155768</c:v>
                </c:pt>
                <c:pt idx="4">
                  <c:v>1189941033</c:v>
                </c:pt>
                <c:pt idx="5">
                  <c:v>1375059412</c:v>
                </c:pt>
                <c:pt idx="6">
                  <c:v>750347697</c:v>
                </c:pt>
              </c:numCache>
            </c:numRef>
          </c:val>
          <c:extLst>
            <c:ext xmlns:c16="http://schemas.microsoft.com/office/drawing/2014/chart" uri="{C3380CC4-5D6E-409C-BE32-E72D297353CC}">
              <c16:uniqueId val="{00000000-D8DE-42DF-85FB-40F87BD56443}"/>
            </c:ext>
          </c:extLst>
        </c:ser>
        <c:dLbls>
          <c:showLegendKey val="0"/>
          <c:showVal val="0"/>
          <c:showCatName val="0"/>
          <c:showSerName val="0"/>
          <c:showPercent val="0"/>
          <c:showBubbleSize val="0"/>
        </c:dLbls>
        <c:gapWidth val="80"/>
        <c:overlap val="100"/>
        <c:axId val="117179520"/>
        <c:axId val="117181056"/>
      </c:barChart>
      <c:catAx>
        <c:axId val="117179520"/>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sz="1200">
                <a:latin typeface="+mn-lt"/>
                <a:ea typeface="+mn-ea"/>
                <a:cs typeface="+mn-cs"/>
              </a:defRPr>
            </a:pPr>
            <a:endParaRPr lang="el-GR"/>
          </a:p>
        </c:txPr>
        <c:crossAx val="117181056"/>
        <c:crosses val="min"/>
        <c:auto val="0"/>
        <c:lblAlgn val="ctr"/>
        <c:lblOffset val="100"/>
        <c:noMultiLvlLbl val="0"/>
      </c:catAx>
      <c:valAx>
        <c:axId val="117181056"/>
        <c:scaling>
          <c:orientation val="minMax"/>
          <c:max val="6219155768"/>
          <c:min val="0"/>
        </c:scaling>
        <c:delete val="1"/>
        <c:axPos val="t"/>
        <c:numFmt formatCode="General" sourceLinked="1"/>
        <c:majorTickMark val="out"/>
        <c:minorTickMark val="none"/>
        <c:tickLblPos val="nextTo"/>
        <c:crossAx val="117179520"/>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55290" cy="497658"/>
          </a:xfrm>
          <a:prstGeom prst="rect">
            <a:avLst/>
          </a:prstGeom>
          <a:noFill/>
          <a:ln>
            <a:noFill/>
          </a:ln>
        </p:spPr>
        <p:txBody>
          <a:bodyPr spcFirstLastPara="1" wrap="square" lIns="91791" tIns="45883" rIns="91791" bIns="45883" anchor="t"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63035" y="0"/>
            <a:ext cx="2955290" cy="497658"/>
          </a:xfrm>
          <a:prstGeom prst="rect">
            <a:avLst/>
          </a:prstGeom>
          <a:noFill/>
          <a:ln>
            <a:noFill/>
          </a:ln>
        </p:spPr>
        <p:txBody>
          <a:bodyPr spcFirstLastPara="1" wrap="square" lIns="91791" tIns="45883" rIns="91791" bIns="45883" anchor="t" anchorCtr="0">
            <a:noAutofit/>
          </a:bodyPr>
          <a:lstStyle>
            <a:lvl1pPr marR="0" lvl="0" algn="r"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991" y="4773376"/>
            <a:ext cx="5455920" cy="3905488"/>
          </a:xfrm>
          <a:prstGeom prst="rect">
            <a:avLst/>
          </a:prstGeom>
          <a:noFill/>
          <a:ln>
            <a:noFill/>
          </a:ln>
        </p:spPr>
        <p:txBody>
          <a:bodyPr spcFirstLastPara="1" wrap="square" lIns="91791" tIns="45883" rIns="91791" bIns="45883"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L="914400" marR="0" lvl="1"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2pPr>
            <a:lvl3pPr marL="1371600" marR="0" lvl="2"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3pPr>
            <a:lvl4pPr marL="1828800" marR="0" lvl="3"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4pPr>
            <a:lvl5pPr marL="2286000" marR="0" lvl="4"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21047"/>
            <a:ext cx="2955290" cy="497657"/>
          </a:xfrm>
          <a:prstGeom prst="rect">
            <a:avLst/>
          </a:prstGeom>
          <a:noFill/>
          <a:ln>
            <a:noFill/>
          </a:ln>
        </p:spPr>
        <p:txBody>
          <a:bodyPr spcFirstLastPara="1" wrap="square" lIns="91791" tIns="45883" rIns="91791" bIns="45883" anchor="b"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63035" y="9421047"/>
            <a:ext cx="2955290" cy="497657"/>
          </a:xfrm>
          <a:prstGeom prst="rect">
            <a:avLst/>
          </a:prstGeom>
          <a:noFill/>
          <a:ln>
            <a:noFill/>
          </a:ln>
        </p:spPr>
        <p:txBody>
          <a:bodyPr spcFirstLastPara="1" wrap="square" lIns="91791" tIns="45883" rIns="91791" bIns="45883" anchor="b" anchorCtr="0">
            <a:noAutofit/>
          </a:bodyPr>
          <a:lstStyle/>
          <a:p>
            <a:pPr algn="r"/>
            <a:fld id="{00000000-1234-1234-1234-123412341234}" type="slidenum">
              <a:rPr lang="el-GR" sz="1200" smtClean="0">
                <a:solidFill>
                  <a:schemeClr val="dk1"/>
                </a:solidFill>
                <a:latin typeface="Roboto"/>
                <a:ea typeface="Roboto"/>
                <a:cs typeface="Roboto"/>
                <a:sym typeface="Roboto"/>
              </a:rPr>
              <a:pPr algn="r"/>
              <a:t>‹#›</a:t>
            </a:fld>
            <a:endParaRPr lang="el-GR" sz="12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5134287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1: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1:notes"/>
          <p:cNvSpPr txBox="1">
            <a:spLocks noGrp="1"/>
          </p:cNvSpPr>
          <p:nvPr>
            <p:ph type="body" idx="1"/>
          </p:nvPr>
        </p:nvSpPr>
        <p:spPr>
          <a:xfrm>
            <a:off x="681991" y="4773376"/>
            <a:ext cx="5455920" cy="3905488"/>
          </a:xfrm>
          <a:prstGeom prst="rect">
            <a:avLst/>
          </a:prstGeom>
          <a:noFill/>
          <a:ln>
            <a:noFill/>
          </a:ln>
        </p:spPr>
        <p:txBody>
          <a:bodyPr spcFirstLastPara="1" wrap="square" lIns="91791" tIns="45883" rIns="91791" bIns="45883" anchor="t" anchorCtr="0">
            <a:noAutofit/>
          </a:bodyPr>
          <a:lstStyle/>
          <a:p>
            <a:pPr marL="0" indent="0"/>
            <a:endParaRPr dirty="0"/>
          </a:p>
        </p:txBody>
      </p:sp>
      <p:sp>
        <p:nvSpPr>
          <p:cNvPr id="768" name="Google Shape;768;p1:notes"/>
          <p:cNvSpPr txBox="1">
            <a:spLocks noGrp="1"/>
          </p:cNvSpPr>
          <p:nvPr>
            <p:ph type="sldNum" idx="12"/>
          </p:nvPr>
        </p:nvSpPr>
        <p:spPr>
          <a:xfrm>
            <a:off x="3863035" y="9421047"/>
            <a:ext cx="2955290" cy="497657"/>
          </a:xfrm>
          <a:prstGeom prst="rect">
            <a:avLst/>
          </a:prstGeom>
          <a:noFill/>
          <a:ln>
            <a:noFill/>
          </a:ln>
        </p:spPr>
        <p:txBody>
          <a:bodyPr spcFirstLastPara="1" wrap="square" lIns="91791" tIns="45883" rIns="91791" bIns="45883" anchor="b" anchorCtr="0">
            <a:noAutofit/>
          </a:bodyPr>
          <a:lstStyle/>
          <a:p>
            <a:pPr algn="r">
              <a:buSzPts val="1200"/>
            </a:pPr>
            <a:fld id="{00000000-1234-1234-1234-123412341234}" type="slidenum">
              <a:rPr lang="el-GR" sz="1200">
                <a:latin typeface="Roboto"/>
                <a:ea typeface="Roboto"/>
                <a:cs typeface="Roboto"/>
                <a:sym typeface="Roboto"/>
              </a:rPr>
              <a:pPr algn="r">
                <a:buSzPts val="1200"/>
              </a:pPr>
              <a:t>1</a:t>
            </a:fld>
            <a:endParaRPr sz="1200">
              <a:latin typeface="Roboto"/>
              <a:ea typeface="Roboto"/>
              <a:cs typeface="Roboto"/>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92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3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227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576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38150" y="1241425"/>
            <a:ext cx="5943600" cy="3344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578E94BD-ECE9-41D5-A909-CBEF73076175}" type="slidenum">
              <a:rPr lang="el-GR" smtClean="0"/>
              <a:pPr>
                <a:defRPr/>
              </a:pPr>
              <a:t>18</a:t>
            </a:fld>
            <a:endParaRPr lang="el-GR"/>
          </a:p>
        </p:txBody>
      </p:sp>
    </p:spTree>
    <p:extLst>
      <p:ext uri="{BB962C8B-B14F-4D97-AF65-F5344CB8AC3E}">
        <p14:creationId xmlns:p14="http://schemas.microsoft.com/office/powerpoint/2010/main" val="860849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38150" y="1241425"/>
            <a:ext cx="5943600" cy="3344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578E94BD-ECE9-41D5-A909-CBEF73076175}" type="slidenum">
              <a:rPr lang="el-GR" smtClean="0"/>
              <a:pPr>
                <a:defRPr/>
              </a:pPr>
              <a:t>19</a:t>
            </a:fld>
            <a:endParaRPr lang="el-GR"/>
          </a:p>
        </p:txBody>
      </p:sp>
    </p:spTree>
    <p:extLst>
      <p:ext uri="{BB962C8B-B14F-4D97-AF65-F5344CB8AC3E}">
        <p14:creationId xmlns:p14="http://schemas.microsoft.com/office/powerpoint/2010/main" val="115242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idx="10"/>
          </p:nvPr>
        </p:nvSpPr>
        <p:spPr/>
        <p:txBody>
          <a:bodyPr/>
          <a:lstStyle/>
          <a:p>
            <a:pPr algn="r"/>
            <a:fld id="{00000000-1234-1234-1234-123412341234}" type="slidenum">
              <a:rPr lang="el-GR" sz="1200" smtClean="0">
                <a:solidFill>
                  <a:schemeClr val="dk1"/>
                </a:solidFill>
                <a:latin typeface="Roboto"/>
                <a:ea typeface="Roboto"/>
                <a:cs typeface="Roboto"/>
                <a:sym typeface="Roboto"/>
              </a:rPr>
              <a:pPr algn="r"/>
              <a:t>2</a:t>
            </a:fld>
            <a:endParaRPr lang="el-GR" sz="12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464354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85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049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049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970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85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543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2.jpe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7B4C35A-3956-4E96-B723-B59E98A520BF}"/>
              </a:ext>
            </a:extLst>
          </p:cNvPr>
          <p:cNvGraphicFramePr>
            <a:graphicFrameLocks noChangeAspect="1"/>
          </p:cNvGraphicFramePr>
          <p:nvPr userDrawn="1">
            <p:custDataLst>
              <p:tags r:id="rId2"/>
            </p:custDataLst>
            <p:extLst>
              <p:ext uri="{D42A27DB-BD31-4B8C-83A1-F6EECF244321}">
                <p14:modId xmlns:p14="http://schemas.microsoft.com/office/powerpoint/2010/main" val="1196384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6"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a16="http://schemas.microsoft.com/office/drawing/2014/main" id="{A7B4C35A-3956-4E96-B723-B59E98A520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75C53F8B-B55A-4B93-BE61-3DC9D03FB45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panose="020B0604020202020204"/>
              <a:ea typeface="+mj-ea"/>
              <a:cs typeface="Arial" panose="020B0604020202020204" pitchFamily="34" charset="0"/>
              <a:sym typeface="Helvetica Neue" panose="020B0604020202020204"/>
            </a:endParaRPr>
          </a:p>
        </p:txBody>
      </p:sp>
      <p:sp>
        <p:nvSpPr>
          <p:cNvPr id="7" name="Right Triangle 6"/>
          <p:cNvSpPr>
            <a:spLocks noChangeAspect="1"/>
          </p:cNvSpPr>
          <p:nvPr userDrawn="1"/>
        </p:nvSpPr>
        <p:spPr>
          <a:xfrm>
            <a:off x="3176" y="2608637"/>
            <a:ext cx="6858000" cy="4249363"/>
          </a:xfrm>
          <a:prstGeom prst="rtTriangle">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id="{73A505CD-2484-4C13-8469-4A8AC04665C3}"/>
              </a:ext>
            </a:extLst>
          </p:cNvPr>
          <p:cNvPicPr>
            <a:picLocks noChangeAspect="1"/>
          </p:cNvPicPr>
          <p:nvPr userDrawn="1"/>
        </p:nvPicPr>
        <p:blipFill rotWithShape="1">
          <a:blip r:embed="rId7"/>
          <a:srcRect l="2185" t="6084" r="87330" b="75016"/>
          <a:stretch/>
        </p:blipFill>
        <p:spPr>
          <a:xfrm>
            <a:off x="869970" y="5228949"/>
            <a:ext cx="1157601" cy="1173678"/>
          </a:xfrm>
          <a:prstGeom prst="rect">
            <a:avLst/>
          </a:prstGeom>
        </p:spPr>
      </p:pic>
    </p:spTree>
    <p:extLst>
      <p:ext uri="{BB962C8B-B14F-4D97-AF65-F5344CB8AC3E}">
        <p14:creationId xmlns:p14="http://schemas.microsoft.com/office/powerpoint/2010/main" val="164407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33B81CD-5318-413B-81EC-15F21490B032}"/>
              </a:ext>
            </a:extLst>
          </p:cNvPr>
          <p:cNvGraphicFramePr>
            <a:graphicFrameLocks noChangeAspect="1"/>
          </p:cNvGraphicFramePr>
          <p:nvPr userDrawn="1">
            <p:custDataLst>
              <p:tags r:id="rId2"/>
            </p:custDataLst>
            <p:extLst>
              <p:ext uri="{D42A27DB-BD31-4B8C-83A1-F6EECF244321}">
                <p14:modId xmlns:p14="http://schemas.microsoft.com/office/powerpoint/2010/main" val="24303718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78" name="think-cell Slide" r:id="rId5" imgW="360" imgH="360" progId="TCLayout.ActiveDocument.1">
                  <p:embed/>
                </p:oleObj>
              </mc:Choice>
              <mc:Fallback>
                <p:oleObj name="think-cell Slide" r:id="rId5" imgW="360" imgH="360" progId="TCLayout.ActiveDocument.1">
                  <p:embed/>
                  <p:pic>
                    <p:nvPicPr>
                      <p:cNvPr id="9" name="Object 8" hidden="1">
                        <a:extLst>
                          <a:ext uri="{FF2B5EF4-FFF2-40B4-BE49-F238E27FC236}">
                            <a16:creationId xmlns:a16="http://schemas.microsoft.com/office/drawing/2014/main" id="{033B81CD-5318-413B-81EC-15F21490B0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17E7BD6F-17B7-4404-9EAA-FF84918C956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9788" y="457200"/>
            <a:ext cx="3932237" cy="1600200"/>
          </a:xfrm>
        </p:spPr>
        <p:txBody>
          <a:bodyPr anchor="b"/>
          <a:lstStyle>
            <a:lvl1pPr>
              <a:defRPr sz="3200">
                <a:latin typeface="Helvetica Neue"/>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Helvetica Neue"/>
              </a:defRPr>
            </a:lvl1pPr>
            <a:lvl2pPr>
              <a:defRPr sz="2800">
                <a:latin typeface="Helvetica Neue"/>
              </a:defRPr>
            </a:lvl2pPr>
            <a:lvl3pPr>
              <a:defRPr sz="2400">
                <a:latin typeface="Helvetica Neue"/>
              </a:defRPr>
            </a:lvl3pPr>
            <a:lvl4pPr>
              <a:defRPr sz="2000">
                <a:latin typeface="Helvetica Neue"/>
              </a:defRPr>
            </a:lvl4pPr>
            <a:lvl5pPr>
              <a:defRPr sz="2000">
                <a:latin typeface="Helvetica Neue"/>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Helvetica Neue"/>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6" name="Footer Placeholder 5"/>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317542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4DFB17-1D78-4615-80BB-ACA981CE5103}"/>
              </a:ext>
            </a:extLst>
          </p:cNvPr>
          <p:cNvGraphicFramePr>
            <a:graphicFrameLocks noChangeAspect="1"/>
          </p:cNvGraphicFramePr>
          <p:nvPr userDrawn="1">
            <p:custDataLst>
              <p:tags r:id="rId2"/>
            </p:custDataLst>
            <p:extLst>
              <p:ext uri="{D42A27DB-BD31-4B8C-83A1-F6EECF244321}">
                <p14:modId xmlns:p14="http://schemas.microsoft.com/office/powerpoint/2010/main" val="2606907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02" name="think-cell Slide" r:id="rId5" imgW="360" imgH="360" progId="TCLayout.ActiveDocument.1">
                  <p:embed/>
                </p:oleObj>
              </mc:Choice>
              <mc:Fallback>
                <p:oleObj name="think-cell Slide" r:id="rId5" imgW="360" imgH="360" progId="TCLayout.ActiveDocument.1">
                  <p:embed/>
                  <p:pic>
                    <p:nvPicPr>
                      <p:cNvPr id="9" name="Object 8" hidden="1">
                        <a:extLst>
                          <a:ext uri="{FF2B5EF4-FFF2-40B4-BE49-F238E27FC236}">
                            <a16:creationId xmlns:a16="http://schemas.microsoft.com/office/drawing/2014/main" id="{D64DFB17-1D78-4615-80BB-ACA981CE51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03042D4C-6D59-4320-8554-FB80E67C1F9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9788" y="457200"/>
            <a:ext cx="3932237" cy="1600200"/>
          </a:xfrm>
        </p:spPr>
        <p:txBody>
          <a:bodyPr anchor="b"/>
          <a:lstStyle>
            <a:lvl1pPr>
              <a:defRPr sz="3200">
                <a:latin typeface="Helvetica Neue"/>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Helvetica Neue"/>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Helvetica Neue"/>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6" name="Footer Placeholder 5"/>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2502063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752BB3-3FBF-4DF9-A65F-0D1072CA4E81}"/>
              </a:ext>
            </a:extLst>
          </p:cNvPr>
          <p:cNvGraphicFramePr>
            <a:graphicFrameLocks noChangeAspect="1"/>
          </p:cNvGraphicFramePr>
          <p:nvPr userDrawn="1">
            <p:custDataLst>
              <p:tags r:id="rId2"/>
            </p:custDataLst>
            <p:extLst>
              <p:ext uri="{D42A27DB-BD31-4B8C-83A1-F6EECF244321}">
                <p14:modId xmlns:p14="http://schemas.microsoft.com/office/powerpoint/2010/main" val="3755946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26" name="think-cell Slide" r:id="rId5" imgW="360" imgH="360" progId="TCLayout.ActiveDocument.1">
                  <p:embed/>
                </p:oleObj>
              </mc:Choice>
              <mc:Fallback>
                <p:oleObj name="think-cell Slide" r:id="rId5" imgW="360" imgH="360" progId="TCLayout.ActiveDocument.1">
                  <p:embed/>
                  <p:pic>
                    <p:nvPicPr>
                      <p:cNvPr id="8" name="Object 7" hidden="1">
                        <a:extLst>
                          <a:ext uri="{FF2B5EF4-FFF2-40B4-BE49-F238E27FC236}">
                            <a16:creationId xmlns:a16="http://schemas.microsoft.com/office/drawing/2014/main" id="{3F752BB3-3FBF-4DF9-A65F-0D1072CA4E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45F10AE6-F43D-4F7F-A4CD-576F78CB2B6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1"/>
          <p:cNvSpPr>
            <a:spLocks noGrp="1"/>
          </p:cNvSpPr>
          <p:nvPr>
            <p:ph type="title"/>
          </p:nvPr>
        </p:nvSpPr>
        <p:spPr/>
        <p:txBody>
          <a:bodyPr/>
          <a:lstStyle>
            <a:lvl1pPr>
              <a:defRPr>
                <a:latin typeface="Helvetica Neue" panose="020B0604020202020204"/>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Helvetica Neue" panose="020B0604020202020204"/>
              </a:defRPr>
            </a:lvl1pPr>
            <a:lvl2pPr>
              <a:defRPr>
                <a:latin typeface="Helvetica Neue" panose="020B0604020202020204"/>
              </a:defRPr>
            </a:lvl2pPr>
            <a:lvl3pPr>
              <a:defRPr>
                <a:latin typeface="Helvetica Neue" panose="020B0604020202020204"/>
              </a:defRPr>
            </a:lvl3pPr>
            <a:lvl4pPr>
              <a:defRPr>
                <a:latin typeface="Helvetica Neue" panose="020B0604020202020204"/>
              </a:defRPr>
            </a:lvl4pPr>
            <a:lvl5pPr>
              <a:defRPr>
                <a:latin typeface="Helvetica Neue" panose="020B0604020202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886075" y="6359525"/>
            <a:ext cx="2743200" cy="365125"/>
          </a:xfrm>
          <a:prstGeom prst="rect">
            <a:avLst/>
          </a:prstGeom>
        </p:spPr>
        <p:txBody>
          <a:bodyPr/>
          <a:lstStyle>
            <a:lvl1pPr>
              <a:defRPr>
                <a:latin typeface="Helvetica Neue" panose="020B0604020202020204"/>
              </a:defRPr>
            </a:lvl1pPr>
          </a:lstStyle>
          <a:p>
            <a:endParaRPr lang="en-US"/>
          </a:p>
        </p:txBody>
      </p:sp>
      <p:sp>
        <p:nvSpPr>
          <p:cNvPr id="5" name="Footer Placeholder 4"/>
          <p:cNvSpPr>
            <a:spLocks noGrp="1"/>
          </p:cNvSpPr>
          <p:nvPr>
            <p:ph type="ftr" sz="quarter" idx="11"/>
          </p:nvPr>
        </p:nvSpPr>
        <p:spPr>
          <a:xfrm>
            <a:off x="5953124" y="6356350"/>
            <a:ext cx="2200275" cy="365125"/>
          </a:xfrm>
          <a:prstGeom prst="rect">
            <a:avLst/>
          </a:prstGeom>
        </p:spPr>
        <p:txBody>
          <a:bodyPr/>
          <a:lstStyle>
            <a:lvl1pPr>
              <a:defRPr>
                <a:latin typeface="Helvetica Neue" panose="020B0604020202020204"/>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Helvetica Neue" panose="020B0604020202020204"/>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27538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75815B-0232-42E4-8D85-8A12C0C93198}"/>
              </a:ext>
            </a:extLst>
          </p:cNvPr>
          <p:cNvGraphicFramePr>
            <a:graphicFrameLocks noChangeAspect="1"/>
          </p:cNvGraphicFramePr>
          <p:nvPr userDrawn="1">
            <p:custDataLst>
              <p:tags r:id="rId2"/>
            </p:custDataLst>
            <p:extLst>
              <p:ext uri="{D42A27DB-BD31-4B8C-83A1-F6EECF244321}">
                <p14:modId xmlns:p14="http://schemas.microsoft.com/office/powerpoint/2010/main" val="3205653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50" name="think-cell Slide" r:id="rId5" imgW="360" imgH="360" progId="TCLayout.ActiveDocument.1">
                  <p:embed/>
                </p:oleObj>
              </mc:Choice>
              <mc:Fallback>
                <p:oleObj name="think-cell Slide" r:id="rId5" imgW="360" imgH="360" progId="TCLayout.ActiveDocument.1">
                  <p:embed/>
                  <p:pic>
                    <p:nvPicPr>
                      <p:cNvPr id="8" name="Object 7" hidden="1">
                        <a:extLst>
                          <a:ext uri="{FF2B5EF4-FFF2-40B4-BE49-F238E27FC236}">
                            <a16:creationId xmlns:a16="http://schemas.microsoft.com/office/drawing/2014/main" id="{6D75815B-0232-42E4-8D85-8A12C0C931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E4812782-A8F0-4271-BB7D-E9AC492BE63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Vertical Title 1"/>
          <p:cNvSpPr>
            <a:spLocks noGrp="1"/>
          </p:cNvSpPr>
          <p:nvPr>
            <p:ph type="title" orient="vert"/>
          </p:nvPr>
        </p:nvSpPr>
        <p:spPr>
          <a:xfrm>
            <a:off x="8724900" y="365125"/>
            <a:ext cx="2628900" cy="5811838"/>
          </a:xfrm>
        </p:spPr>
        <p:txBody>
          <a:bodyPr vert="eaVert"/>
          <a:lstStyle>
            <a:lvl1pPr>
              <a:defRPr>
                <a:latin typeface="Helvetica Neue"/>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5" name="Footer Placeholder 4"/>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402352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7B4C35A-3956-4E96-B723-B59E98A520BF}"/>
              </a:ext>
            </a:extLst>
          </p:cNvPr>
          <p:cNvGraphicFramePr>
            <a:graphicFrameLocks noChangeAspect="1"/>
          </p:cNvGraphicFramePr>
          <p:nvPr userDrawn="1">
            <p:custDataLst>
              <p:tags r:id="rId2"/>
            </p:custDataLst>
            <p:extLst>
              <p:ext uri="{D42A27DB-BD31-4B8C-83A1-F6EECF244321}">
                <p14:modId xmlns:p14="http://schemas.microsoft.com/office/powerpoint/2010/main" val="2723481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74"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a16="http://schemas.microsoft.com/office/drawing/2014/main" id="{A7B4C35A-3956-4E96-B723-B59E98A520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75C53F8B-B55A-4B93-BE61-3DC9D03FB45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ight Triangle 6"/>
          <p:cNvSpPr/>
          <p:nvPr userDrawn="1"/>
        </p:nvSpPr>
        <p:spPr>
          <a:xfrm rot="10800000">
            <a:off x="1123950" y="0"/>
            <a:ext cx="11068050" cy="6858000"/>
          </a:xfrm>
          <a:prstGeom prst="rtTriangle">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60E7FC-CADB-4967-AD4A-85CEEDA620D6}"/>
              </a:ext>
            </a:extLst>
          </p:cNvPr>
          <p:cNvSpPr/>
          <p:nvPr userDrawn="1"/>
        </p:nvSpPr>
        <p:spPr>
          <a:xfrm>
            <a:off x="0" y="4672664"/>
            <a:ext cx="2922814" cy="2185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Helvetica Neue"/>
            </a:endParaRPr>
          </a:p>
        </p:txBody>
      </p:sp>
      <p:sp>
        <p:nvSpPr>
          <p:cNvPr id="2" name="Title 1"/>
          <p:cNvSpPr>
            <a:spLocks noGrp="1"/>
          </p:cNvSpPr>
          <p:nvPr>
            <p:ph type="ctrTitle"/>
          </p:nvPr>
        </p:nvSpPr>
        <p:spPr>
          <a:xfrm>
            <a:off x="95250" y="4313351"/>
            <a:ext cx="8096250" cy="2387600"/>
          </a:xfrm>
        </p:spPr>
        <p:txBody>
          <a:bodyPr anchor="b"/>
          <a:lstStyle>
            <a:lvl1pPr algn="l">
              <a:defRPr sz="6000">
                <a:latin typeface="Helvetica Neue"/>
              </a:defRPr>
            </a:lvl1pPr>
          </a:lstStyle>
          <a:p>
            <a:r>
              <a:rPr lang="en-US" dirty="0"/>
              <a:t>Click to edit Master title style</a:t>
            </a:r>
          </a:p>
        </p:txBody>
      </p:sp>
      <p:sp>
        <p:nvSpPr>
          <p:cNvPr id="3" name="Subtitle 2"/>
          <p:cNvSpPr>
            <a:spLocks noGrp="1"/>
          </p:cNvSpPr>
          <p:nvPr>
            <p:ph type="subTitle" idx="1"/>
          </p:nvPr>
        </p:nvSpPr>
        <p:spPr>
          <a:xfrm>
            <a:off x="108857" y="2657588"/>
            <a:ext cx="6000750" cy="1655762"/>
          </a:xfrm>
        </p:spPr>
        <p:txBody>
          <a:bodyPr/>
          <a:lstStyle>
            <a:lvl1pPr marL="0" indent="0" algn="l">
              <a:buNone/>
              <a:defRPr sz="2400">
                <a:latin typeface="Helvetica Neu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close up of a logo&#10;&#10;Description automatically generated">
            <a:extLst>
              <a:ext uri="{FF2B5EF4-FFF2-40B4-BE49-F238E27FC236}">
                <a16:creationId xmlns:a16="http://schemas.microsoft.com/office/drawing/2014/main" id="{1DD2AB17-7FA7-4F27-A15B-8AB03822973B}"/>
              </a:ext>
            </a:extLst>
          </p:cNvPr>
          <p:cNvPicPr>
            <a:picLocks noChangeAspect="1"/>
          </p:cNvPicPr>
          <p:nvPr userDrawn="1"/>
        </p:nvPicPr>
        <p:blipFill rotWithShape="1">
          <a:blip r:embed="rId7"/>
          <a:srcRect l="2185" t="6084" r="87330" b="75016"/>
          <a:stretch/>
        </p:blipFill>
        <p:spPr>
          <a:xfrm>
            <a:off x="8685973" y="1243324"/>
            <a:ext cx="1832103" cy="1857547"/>
          </a:xfrm>
          <a:prstGeom prst="rect">
            <a:avLst/>
          </a:prstGeom>
        </p:spPr>
      </p:pic>
    </p:spTree>
    <p:extLst>
      <p:ext uri="{BB962C8B-B14F-4D97-AF65-F5344CB8AC3E}">
        <p14:creationId xmlns:p14="http://schemas.microsoft.com/office/powerpoint/2010/main" val="630222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4"/>
        <p:cNvGrpSpPr/>
        <p:nvPr/>
      </p:nvGrpSpPr>
      <p:grpSpPr>
        <a:xfrm>
          <a:off x="0" y="0"/>
          <a:ext cx="0" cy="0"/>
          <a:chOff x="0" y="0"/>
          <a:chExt cx="0" cy="0"/>
        </a:xfrm>
      </p:grpSpPr>
      <p:sp>
        <p:nvSpPr>
          <p:cNvPr id="135" name="Google Shape;135;p5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6" name="Google Shape;136;p5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595959"/>
              </a:buClr>
              <a:buSzPts val="1333"/>
              <a:buFont typeface="Roboto"/>
              <a:buNone/>
              <a:defRPr sz="1333" b="0" i="0">
                <a:solidFill>
                  <a:srgbClr val="595959"/>
                </a:solidFill>
                <a:latin typeface="Roboto"/>
                <a:ea typeface="Roboto"/>
                <a:cs typeface="Roboto"/>
                <a:sym typeface="Roboto"/>
              </a:defRPr>
            </a:lvl1pPr>
            <a:lvl2pPr marL="0" lvl="1" indent="0" algn="r">
              <a:buClr>
                <a:srgbClr val="595959"/>
              </a:buClr>
              <a:buSzPts val="1333"/>
              <a:buFont typeface="Roboto"/>
              <a:buNone/>
              <a:defRPr sz="1333" b="0" i="0">
                <a:solidFill>
                  <a:srgbClr val="595959"/>
                </a:solidFill>
                <a:latin typeface="Roboto"/>
                <a:ea typeface="Roboto"/>
                <a:cs typeface="Roboto"/>
                <a:sym typeface="Roboto"/>
              </a:defRPr>
            </a:lvl2pPr>
            <a:lvl3pPr marL="0" lvl="2" indent="0" algn="r">
              <a:buClr>
                <a:srgbClr val="595959"/>
              </a:buClr>
              <a:buSzPts val="1333"/>
              <a:buFont typeface="Roboto"/>
              <a:buNone/>
              <a:defRPr sz="1333" b="0" i="0">
                <a:solidFill>
                  <a:srgbClr val="595959"/>
                </a:solidFill>
                <a:latin typeface="Roboto"/>
                <a:ea typeface="Roboto"/>
                <a:cs typeface="Roboto"/>
                <a:sym typeface="Roboto"/>
              </a:defRPr>
            </a:lvl3pPr>
            <a:lvl4pPr marL="0" lvl="3" indent="0" algn="r">
              <a:buClr>
                <a:srgbClr val="595959"/>
              </a:buClr>
              <a:buSzPts val="1333"/>
              <a:buFont typeface="Roboto"/>
              <a:buNone/>
              <a:defRPr sz="1333" b="0" i="0">
                <a:solidFill>
                  <a:srgbClr val="595959"/>
                </a:solidFill>
                <a:latin typeface="Roboto"/>
                <a:ea typeface="Roboto"/>
                <a:cs typeface="Roboto"/>
                <a:sym typeface="Roboto"/>
              </a:defRPr>
            </a:lvl4pPr>
            <a:lvl5pPr marL="0" lvl="4" indent="0" algn="r">
              <a:buClr>
                <a:srgbClr val="595959"/>
              </a:buClr>
              <a:buSzPts val="1333"/>
              <a:buFont typeface="Roboto"/>
              <a:buNone/>
              <a:defRPr sz="1333" b="0" i="0">
                <a:solidFill>
                  <a:srgbClr val="595959"/>
                </a:solidFill>
                <a:latin typeface="Roboto"/>
                <a:ea typeface="Roboto"/>
                <a:cs typeface="Roboto"/>
                <a:sym typeface="Roboto"/>
              </a:defRPr>
            </a:lvl5pPr>
            <a:lvl6pPr marL="0" lvl="5" indent="0" algn="r">
              <a:buClr>
                <a:srgbClr val="595959"/>
              </a:buClr>
              <a:buSzPts val="1333"/>
              <a:buFont typeface="Roboto"/>
              <a:buNone/>
              <a:defRPr sz="1333" b="0" i="0">
                <a:solidFill>
                  <a:srgbClr val="595959"/>
                </a:solidFill>
                <a:latin typeface="Roboto"/>
                <a:ea typeface="Roboto"/>
                <a:cs typeface="Roboto"/>
                <a:sym typeface="Roboto"/>
              </a:defRPr>
            </a:lvl6pPr>
            <a:lvl7pPr marL="0" lvl="6" indent="0" algn="r">
              <a:buClr>
                <a:srgbClr val="595959"/>
              </a:buClr>
              <a:buSzPts val="1333"/>
              <a:buFont typeface="Roboto"/>
              <a:buNone/>
              <a:defRPr sz="1333" b="0" i="0">
                <a:solidFill>
                  <a:srgbClr val="595959"/>
                </a:solidFill>
                <a:latin typeface="Roboto"/>
                <a:ea typeface="Roboto"/>
                <a:cs typeface="Roboto"/>
                <a:sym typeface="Roboto"/>
              </a:defRPr>
            </a:lvl7pPr>
            <a:lvl8pPr marL="0" lvl="7" indent="0" algn="r">
              <a:buClr>
                <a:srgbClr val="595959"/>
              </a:buClr>
              <a:buSzPts val="1333"/>
              <a:buFont typeface="Roboto"/>
              <a:buNone/>
              <a:defRPr sz="1333" b="0" i="0">
                <a:solidFill>
                  <a:srgbClr val="595959"/>
                </a:solidFill>
                <a:latin typeface="Roboto"/>
                <a:ea typeface="Roboto"/>
                <a:cs typeface="Roboto"/>
                <a:sym typeface="Roboto"/>
              </a:defRPr>
            </a:lvl8pPr>
            <a:lvl9pPr marL="0" lvl="8" indent="0" algn="r">
              <a:buClr>
                <a:srgbClr val="595959"/>
              </a:buClr>
              <a:buSzPts val="1333"/>
              <a:buFont typeface="Roboto"/>
              <a:buNone/>
              <a:defRPr sz="1333" b="0" i="0">
                <a:solidFill>
                  <a:srgbClr val="595959"/>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06618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7B4C35A-3956-4E96-B723-B59E98A520BF}"/>
              </a:ext>
            </a:extLst>
          </p:cNvPr>
          <p:cNvGraphicFramePr>
            <a:graphicFrameLocks noChangeAspect="1"/>
          </p:cNvGraphicFramePr>
          <p:nvPr userDrawn="1">
            <p:custDataLst>
              <p:tags r:id="rId2"/>
            </p:custDataLst>
            <p:extLst>
              <p:ext uri="{D42A27DB-BD31-4B8C-83A1-F6EECF244321}">
                <p14:modId xmlns:p14="http://schemas.microsoft.com/office/powerpoint/2010/main" val="1796806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10"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a16="http://schemas.microsoft.com/office/drawing/2014/main" id="{A7B4C35A-3956-4E96-B723-B59E98A520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75C53F8B-B55A-4B93-BE61-3DC9D03FB45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panose="020B0604020202020204"/>
              <a:ea typeface="+mj-ea"/>
              <a:cs typeface="Arial" panose="020B0604020202020204" pitchFamily="34" charset="0"/>
              <a:sym typeface="Helvetica Neue" panose="020B0604020202020204"/>
            </a:endParaRPr>
          </a:p>
        </p:txBody>
      </p:sp>
      <p:sp>
        <p:nvSpPr>
          <p:cNvPr id="6" name="Rectangle 5">
            <a:extLst>
              <a:ext uri="{FF2B5EF4-FFF2-40B4-BE49-F238E27FC236}">
                <a16:creationId xmlns:a16="http://schemas.microsoft.com/office/drawing/2014/main" id="{355BC939-2DAF-425F-AA1C-E0AAC643B14E}"/>
              </a:ext>
            </a:extLst>
          </p:cNvPr>
          <p:cNvSpPr/>
          <p:nvPr userDrawn="1"/>
        </p:nvSpPr>
        <p:spPr>
          <a:xfrm>
            <a:off x="0" y="-2"/>
            <a:ext cx="5241953" cy="6858001"/>
          </a:xfrm>
          <a:prstGeom prst="rect">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l-GR"/>
          </a:p>
        </p:txBody>
      </p:sp>
      <p:sp>
        <p:nvSpPr>
          <p:cNvPr id="7" name="Right Triangle 6"/>
          <p:cNvSpPr>
            <a:spLocks noChangeAspect="1"/>
          </p:cNvSpPr>
          <p:nvPr userDrawn="1"/>
        </p:nvSpPr>
        <p:spPr>
          <a:xfrm rot="5400000">
            <a:off x="3937635" y="1304318"/>
            <a:ext cx="6858000" cy="4249363"/>
          </a:xfrm>
          <a:prstGeom prst="rtTriangle">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1" descr="ΙΚΑΡΙΟΛΟΓΟΣ: Υπόμνημα του Δήμου Ικαρίας στο Υπουργείο Υγείας">
            <a:extLst>
              <a:ext uri="{FF2B5EF4-FFF2-40B4-BE49-F238E27FC236}">
                <a16:creationId xmlns:a16="http://schemas.microsoft.com/office/drawing/2014/main" id="{58A897C1-56EE-4C48-9440-CC17092C0DC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218198" y="5174479"/>
            <a:ext cx="1188703" cy="119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8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51341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34" name="think-cell Slide" r:id="rId5" imgW="360" imgH="360" progId="TCLayout.ActiveDocument.1">
                  <p:embed/>
                </p:oleObj>
              </mc:Choice>
              <mc:Fallback>
                <p:oleObj name="think-cell Slide" r:id="rId5" imgW="360" imgH="36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a:extLst>
              <a:ext uri="{FF2B5EF4-FFF2-40B4-BE49-F238E27FC236}">
                <a16:creationId xmlns:a16="http://schemas.microsoft.com/office/drawing/2014/main" id="{391605BD-34C6-4524-992D-CF91BD2E720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1"/>
          <p:cNvSpPr>
            <a:spLocks noGrp="1"/>
          </p:cNvSpPr>
          <p:nvPr>
            <p:ph type="title"/>
          </p:nvPr>
        </p:nvSpPr>
        <p:spPr>
          <a:xfrm>
            <a:off x="603683" y="365125"/>
            <a:ext cx="11034942" cy="739775"/>
          </a:xfrm>
        </p:spPr>
        <p:txBody>
          <a:bodyPr/>
          <a:lstStyle>
            <a:lvl1pPr>
              <a:defRPr>
                <a:latin typeface="Helvetica Neue" panose="020B0604020202020204"/>
              </a:defRPr>
            </a:lvl1pPr>
          </a:lstStyle>
          <a:p>
            <a:r>
              <a:rPr lang="en-US" dirty="0"/>
              <a:t>Click to edit Master title style</a:t>
            </a:r>
          </a:p>
        </p:txBody>
      </p:sp>
      <p:sp>
        <p:nvSpPr>
          <p:cNvPr id="3" name="Content Placeholder 2"/>
          <p:cNvSpPr>
            <a:spLocks noGrp="1"/>
          </p:cNvSpPr>
          <p:nvPr>
            <p:ph idx="1"/>
          </p:nvPr>
        </p:nvSpPr>
        <p:spPr>
          <a:xfrm>
            <a:off x="603683" y="1463675"/>
            <a:ext cx="11034942" cy="4351338"/>
          </a:xfrm>
        </p:spPr>
        <p:txBody>
          <a:bodyPr/>
          <a:lstStyle>
            <a:lvl1pPr>
              <a:defRPr>
                <a:latin typeface="Helvetica Neue" panose="020B0604020202020204"/>
              </a:defRPr>
            </a:lvl1pPr>
            <a:lvl2pPr>
              <a:defRPr>
                <a:latin typeface="Helvetica Neue" panose="020B0604020202020204"/>
              </a:defRPr>
            </a:lvl2pPr>
            <a:lvl3pPr>
              <a:defRPr>
                <a:latin typeface="Helvetica Neue" panose="020B0604020202020204"/>
              </a:defRPr>
            </a:lvl3pPr>
            <a:lvl4pPr>
              <a:defRPr>
                <a:latin typeface="Helvetica Neue" panose="020B0604020202020204"/>
              </a:defRPr>
            </a:lvl4pPr>
            <a:lvl5pPr>
              <a:defRPr>
                <a:latin typeface="Helvetica Neue" panose="020B0604020202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88714" y="6356350"/>
            <a:ext cx="949909" cy="284147"/>
          </a:xfrm>
          <a:prstGeom prst="rect">
            <a:avLst/>
          </a:prstGeom>
        </p:spPr>
        <p:txBody>
          <a:bodyPr/>
          <a:lstStyle>
            <a:lvl1pPr algn="r">
              <a:defRPr sz="1000">
                <a:latin typeface="+mn-lt"/>
              </a:defRPr>
            </a:lvl1pPr>
          </a:lstStyle>
          <a:p>
            <a:fld id="{51543827-C2B0-46E7-89AA-B56A23F9ACD0}" type="slidenum">
              <a:rPr lang="en-US" smtClean="0"/>
              <a:pPr/>
              <a:t>‹#›</a:t>
            </a:fld>
            <a:endParaRPr lang="en-US" dirty="0"/>
          </a:p>
        </p:txBody>
      </p:sp>
    </p:spTree>
    <p:extLst>
      <p:ext uri="{BB962C8B-B14F-4D97-AF65-F5344CB8AC3E}">
        <p14:creationId xmlns:p14="http://schemas.microsoft.com/office/powerpoint/2010/main" val="31090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4203570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58" name="think-cell Slide" r:id="rId5" imgW="360" imgH="360" progId="TCLayout.ActiveDocument.1">
                  <p:embed/>
                </p:oleObj>
              </mc:Choice>
              <mc:Fallback>
                <p:oleObj name="think-cell Slide" r:id="rId5" imgW="360" imgH="36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a:extLst>
              <a:ext uri="{FF2B5EF4-FFF2-40B4-BE49-F238E27FC236}">
                <a16:creationId xmlns:a16="http://schemas.microsoft.com/office/drawing/2014/main" id="{391605BD-34C6-4524-992D-CF91BD2E720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1"/>
          <p:cNvSpPr>
            <a:spLocks noGrp="1"/>
          </p:cNvSpPr>
          <p:nvPr>
            <p:ph type="title"/>
          </p:nvPr>
        </p:nvSpPr>
        <p:spPr>
          <a:xfrm>
            <a:off x="603683" y="365125"/>
            <a:ext cx="11034942" cy="739775"/>
          </a:xfrm>
        </p:spPr>
        <p:txBody>
          <a:bodyPr/>
          <a:lstStyle>
            <a:lvl1pPr>
              <a:defRPr>
                <a:latin typeface="Helvetica Neue" panose="020B0604020202020204"/>
              </a:defRPr>
            </a:lvl1pPr>
          </a:lstStyle>
          <a:p>
            <a:r>
              <a:rPr lang="en-US" dirty="0"/>
              <a:t>Click to edit Master title style</a:t>
            </a:r>
          </a:p>
        </p:txBody>
      </p:sp>
      <p:sp>
        <p:nvSpPr>
          <p:cNvPr id="3" name="Content Placeholder 2"/>
          <p:cNvSpPr>
            <a:spLocks noGrp="1"/>
          </p:cNvSpPr>
          <p:nvPr>
            <p:ph idx="1"/>
          </p:nvPr>
        </p:nvSpPr>
        <p:spPr>
          <a:xfrm>
            <a:off x="603683" y="1463675"/>
            <a:ext cx="11034942" cy="4351338"/>
          </a:xfrm>
        </p:spPr>
        <p:txBody>
          <a:bodyPr/>
          <a:lstStyle>
            <a:lvl1pPr>
              <a:defRPr>
                <a:latin typeface="Helvetica Neue" panose="020B0604020202020204"/>
              </a:defRPr>
            </a:lvl1pPr>
            <a:lvl2pPr>
              <a:defRPr>
                <a:latin typeface="Helvetica Neue" panose="020B0604020202020204"/>
              </a:defRPr>
            </a:lvl2pPr>
            <a:lvl3pPr>
              <a:defRPr>
                <a:latin typeface="Helvetica Neue" panose="020B0604020202020204"/>
              </a:defRPr>
            </a:lvl3pPr>
            <a:lvl4pPr>
              <a:defRPr>
                <a:latin typeface="Helvetica Neue" panose="020B0604020202020204"/>
              </a:defRPr>
            </a:lvl4pPr>
            <a:lvl5pPr>
              <a:defRPr>
                <a:latin typeface="Helvetica Neue" panose="020B0604020202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88714" y="6356350"/>
            <a:ext cx="949909" cy="284147"/>
          </a:xfrm>
          <a:prstGeom prst="rect">
            <a:avLst/>
          </a:prstGeom>
        </p:spPr>
        <p:txBody>
          <a:bodyPr/>
          <a:lstStyle>
            <a:lvl1pPr algn="r">
              <a:defRPr sz="1000">
                <a:latin typeface="+mn-lt"/>
              </a:defRPr>
            </a:lvl1pPr>
          </a:lstStyle>
          <a:p>
            <a:fld id="{51543827-C2B0-46E7-89AA-B56A23F9ACD0}" type="slidenum">
              <a:rPr lang="en-US" smtClean="0"/>
              <a:pPr/>
              <a:t>‹#›</a:t>
            </a:fld>
            <a:endParaRPr lang="en-US" dirty="0"/>
          </a:p>
        </p:txBody>
      </p:sp>
    </p:spTree>
    <p:extLst>
      <p:ext uri="{BB962C8B-B14F-4D97-AF65-F5344CB8AC3E}">
        <p14:creationId xmlns:p14="http://schemas.microsoft.com/office/powerpoint/2010/main" val="52990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0CFFE79-316F-4696-A586-FCDE0BFB03DB}"/>
              </a:ext>
            </a:extLst>
          </p:cNvPr>
          <p:cNvGraphicFramePr>
            <a:graphicFrameLocks noChangeAspect="1"/>
          </p:cNvGraphicFramePr>
          <p:nvPr userDrawn="1">
            <p:custDataLst>
              <p:tags r:id="rId2"/>
            </p:custDataLst>
            <p:extLst>
              <p:ext uri="{D42A27DB-BD31-4B8C-83A1-F6EECF244321}">
                <p14:modId xmlns:p14="http://schemas.microsoft.com/office/powerpoint/2010/main" val="3333744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82" name="think-cell Slide" r:id="rId5" imgW="360" imgH="360" progId="TCLayout.ActiveDocument.1">
                  <p:embed/>
                </p:oleObj>
              </mc:Choice>
              <mc:Fallback>
                <p:oleObj name="think-cell Slide" r:id="rId5" imgW="360" imgH="360" progId="TCLayout.ActiveDocument.1">
                  <p:embed/>
                  <p:pic>
                    <p:nvPicPr>
                      <p:cNvPr id="8" name="Object 7" hidden="1">
                        <a:extLst>
                          <a:ext uri="{FF2B5EF4-FFF2-40B4-BE49-F238E27FC236}">
                            <a16:creationId xmlns:a16="http://schemas.microsoft.com/office/drawing/2014/main" id="{B0CFFE79-316F-4696-A586-FCDE0BFB03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14FB3374-B620-492E-A77C-533BA7EC898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1850" y="1709738"/>
            <a:ext cx="10515600" cy="2852737"/>
          </a:xfrm>
        </p:spPr>
        <p:txBody>
          <a:bodyPr anchor="b"/>
          <a:lstStyle>
            <a:lvl1pPr>
              <a:defRPr sz="6000">
                <a:latin typeface="Helvetica Neue"/>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Helvetica Neu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5" name="Footer Placeholder 4"/>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261363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42DF118-3518-41E0-906A-E7D837842FAD}"/>
              </a:ext>
            </a:extLst>
          </p:cNvPr>
          <p:cNvGraphicFramePr>
            <a:graphicFrameLocks noChangeAspect="1"/>
          </p:cNvGraphicFramePr>
          <p:nvPr userDrawn="1">
            <p:custDataLst>
              <p:tags r:id="rId2"/>
            </p:custDataLst>
            <p:extLst>
              <p:ext uri="{D42A27DB-BD31-4B8C-83A1-F6EECF244321}">
                <p14:modId xmlns:p14="http://schemas.microsoft.com/office/powerpoint/2010/main" val="1511740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06" name="think-cell Slide" r:id="rId5" imgW="360" imgH="360" progId="TCLayout.ActiveDocument.1">
                  <p:embed/>
                </p:oleObj>
              </mc:Choice>
              <mc:Fallback>
                <p:oleObj name="think-cell Slide" r:id="rId5" imgW="360" imgH="360" progId="TCLayout.ActiveDocument.1">
                  <p:embed/>
                  <p:pic>
                    <p:nvPicPr>
                      <p:cNvPr id="9" name="Object 8" hidden="1">
                        <a:extLst>
                          <a:ext uri="{FF2B5EF4-FFF2-40B4-BE49-F238E27FC236}">
                            <a16:creationId xmlns:a16="http://schemas.microsoft.com/office/drawing/2014/main" id="{442DF118-3518-41E0-906A-E7D837842F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23612171-3689-4ED0-972F-F361A4A13E0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p:txBody>
          <a:bodyPr/>
          <a:lstStyle>
            <a:lvl1pPr>
              <a:defRPr>
                <a:latin typeface="Helvetica Neue"/>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6" name="Footer Placeholder 5"/>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376294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63AE5B8-DD09-441C-82CF-6C774ED7ECE2}"/>
              </a:ext>
            </a:extLst>
          </p:cNvPr>
          <p:cNvGraphicFramePr>
            <a:graphicFrameLocks noChangeAspect="1"/>
          </p:cNvGraphicFramePr>
          <p:nvPr userDrawn="1">
            <p:custDataLst>
              <p:tags r:id="rId2"/>
            </p:custDataLst>
            <p:extLst>
              <p:ext uri="{D42A27DB-BD31-4B8C-83A1-F6EECF244321}">
                <p14:modId xmlns:p14="http://schemas.microsoft.com/office/powerpoint/2010/main" val="2882163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30" name="think-cell Slide" r:id="rId5" imgW="360" imgH="360" progId="TCLayout.ActiveDocument.1">
                  <p:embed/>
                </p:oleObj>
              </mc:Choice>
              <mc:Fallback>
                <p:oleObj name="think-cell Slide" r:id="rId5" imgW="360" imgH="360" progId="TCLayout.ActiveDocument.1">
                  <p:embed/>
                  <p:pic>
                    <p:nvPicPr>
                      <p:cNvPr id="11" name="Object 10" hidden="1">
                        <a:extLst>
                          <a:ext uri="{FF2B5EF4-FFF2-40B4-BE49-F238E27FC236}">
                            <a16:creationId xmlns:a16="http://schemas.microsoft.com/office/drawing/2014/main" id="{B63AE5B8-DD09-441C-82CF-6C774ED7EC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a:extLst>
              <a:ext uri="{FF2B5EF4-FFF2-40B4-BE49-F238E27FC236}">
                <a16:creationId xmlns:a16="http://schemas.microsoft.com/office/drawing/2014/main" id="{8DDFACA4-F2E3-4B6B-85E8-0343DD6FD5C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9788" y="365125"/>
            <a:ext cx="10515600" cy="1325563"/>
          </a:xfrm>
        </p:spPr>
        <p:txBody>
          <a:bodyPr/>
          <a:lstStyle>
            <a:lvl1pPr>
              <a:defRPr>
                <a:latin typeface="Helvetica Neue"/>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8" name="Footer Placeholder 7"/>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228584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9224546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54" name="think-cell Slide" r:id="rId5" imgW="360" imgH="360" progId="TCLayout.ActiveDocument.1">
                  <p:embed/>
                </p:oleObj>
              </mc:Choice>
              <mc:Fallback>
                <p:oleObj name="think-cell Slide" r:id="rId5" imgW="360" imgH="360" progId="TCLayout.ActiveDocument.1">
                  <p:embed/>
                  <p:pic>
                    <p:nvPicPr>
                      <p:cNvPr id="6" name="Object 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10658D61-F113-41E0-811C-7C74417291B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p:txBody>
          <a:bodyPr/>
          <a:lstStyle>
            <a:lvl1pPr>
              <a:defRPr>
                <a:latin typeface="Helvetica Neue"/>
              </a:defRPr>
            </a:lvl1pPr>
          </a:lstStyle>
          <a:p>
            <a:r>
              <a:rPr lang="en-US"/>
              <a:t>Click to edit Master title style</a:t>
            </a:r>
          </a:p>
        </p:txBody>
      </p:sp>
      <p:sp>
        <p:nvSpPr>
          <p:cNvPr id="3" name="Date Placeholder 2"/>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4" name="Footer Placeholder 3"/>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168681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3" name="Footer Placeholder 2"/>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31117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8"/>
            </p:custDataLst>
            <p:extLst>
              <p:ext uri="{D42A27DB-BD31-4B8C-83A1-F6EECF244321}">
                <p14:modId xmlns:p14="http://schemas.microsoft.com/office/powerpoint/2010/main" val="41153073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8" name="think-cell Slide" r:id="rId20" imgW="360" imgH="360" progId="TCLayout.ActiveDocument.1">
                  <p:embed/>
                </p:oleObj>
              </mc:Choice>
              <mc:Fallback>
                <p:oleObj name="think-cell Slide" r:id="rId20" imgW="360" imgH="360" progId="TCLayout.ActiveDocument.1">
                  <p:embed/>
                  <p:pic>
                    <p:nvPicPr>
                      <p:cNvPr id="9" name="Object 8"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F37204ED-F58C-493A-8C81-D0A25DC0C310}"/>
              </a:ext>
            </a:extLst>
          </p:cNvPr>
          <p:cNvSpPr/>
          <p:nvPr userDrawn="1">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Placeholder 1"/>
          <p:cNvSpPr>
            <a:spLocks noGrp="1"/>
          </p:cNvSpPr>
          <p:nvPr>
            <p:ph type="title"/>
          </p:nvPr>
        </p:nvSpPr>
        <p:spPr>
          <a:xfrm>
            <a:off x="838200" y="365125"/>
            <a:ext cx="10515600" cy="739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636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283009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Helvetica Neue"/>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slideLayout" Target="../slideLayouts/slideLayout15.xml"/><Relationship Id="rId3" Type="http://schemas.openxmlformats.org/officeDocument/2006/relationships/tags" Target="../tags/tag112.xml"/><Relationship Id="rId21" Type="http://schemas.openxmlformats.org/officeDocument/2006/relationships/image" Target="../media/image1.emf"/><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oleObject" Target="../embeddings/oleObject21.bin"/><Relationship Id="rId1" Type="http://schemas.openxmlformats.org/officeDocument/2006/relationships/vmlDrawing" Target="../drawings/vmlDrawing21.v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chart" Target="../charts/chart4.xml"/><Relationship Id="rId5" Type="http://schemas.openxmlformats.org/officeDocument/2006/relationships/tags" Target="../tags/tag114.xml"/><Relationship Id="rId15" Type="http://schemas.openxmlformats.org/officeDocument/2006/relationships/tags" Target="../tags/tag124.xml"/><Relationship Id="rId23" Type="http://schemas.microsoft.com/office/2007/relationships/hdphoto" Target="../media/hdphoto1.wdp"/><Relationship Id="rId10" Type="http://schemas.openxmlformats.org/officeDocument/2006/relationships/tags" Target="../tags/tag119.xml"/><Relationship Id="rId19" Type="http://schemas.openxmlformats.org/officeDocument/2006/relationships/notesSlide" Target="../notesSlides/notesSlide8.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27.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28.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29.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1.emf"/><Relationship Id="rId2" Type="http://schemas.openxmlformats.org/officeDocument/2006/relationships/vmlDrawing" Target="../drawings/vmlDrawing25.vml"/><Relationship Id="rId1" Type="http://schemas.openxmlformats.org/officeDocument/2006/relationships/themeOverride" Target="../theme/themeOverride1.xml"/><Relationship Id="rId6" Type="http://schemas.openxmlformats.org/officeDocument/2006/relationships/oleObject" Target="../embeddings/oleObject25.bin"/><Relationship Id="rId5" Type="http://schemas.openxmlformats.org/officeDocument/2006/relationships/notesSlide" Target="../notesSlides/notesSlide12.xml"/><Relationship Id="rId4"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1.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2.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tags" Target="../tags/tag133.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tags" Target="../tags/tag134.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5.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6.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7.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8.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9.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0.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1.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2.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3.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4.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tags" Target="../tags/tag145.xml"/><Relationship Id="rId1" Type="http://schemas.openxmlformats.org/officeDocument/2006/relationships/vmlDrawing" Target="../drawings/vmlDrawing40.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0.bin"/></Relationships>
</file>

<file path=ppt/slides/_rels/slide4.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slideLayout" Target="../slideLayouts/slideLayout15.xml"/><Relationship Id="rId18" Type="http://schemas.microsoft.com/office/2007/relationships/hdphoto" Target="../media/hdphoto1.wdp"/><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image" Target="../media/image6.png"/><Relationship Id="rId2" Type="http://schemas.openxmlformats.org/officeDocument/2006/relationships/tags" Target="../tags/tag31.xml"/><Relationship Id="rId16" Type="http://schemas.openxmlformats.org/officeDocument/2006/relationships/image" Target="../media/image1.emf"/><Relationship Id="rId1" Type="http://schemas.openxmlformats.org/officeDocument/2006/relationships/vmlDrawing" Target="../drawings/vmlDrawing16.v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oleObject" Target="../embeddings/oleObject16.bin"/><Relationship Id="rId10" Type="http://schemas.openxmlformats.org/officeDocument/2006/relationships/tags" Target="../tags/tag39.xml"/><Relationship Id="rId19" Type="http://schemas.openxmlformats.org/officeDocument/2006/relationships/chart" Target="../charts/chart1.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2.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3.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oleObject" Target="../embeddings/oleObject19.bin"/><Relationship Id="rId3" Type="http://schemas.openxmlformats.org/officeDocument/2006/relationships/tags" Target="../tags/tag45.xml"/><Relationship Id="rId21" Type="http://schemas.openxmlformats.org/officeDocument/2006/relationships/tags" Target="../tags/tag6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notesSlide" Target="../notesSlides/notesSlide6.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microsoft.com/office/2007/relationships/hdphoto" Target="../media/hdphoto1.wdp"/><Relationship Id="rId1" Type="http://schemas.openxmlformats.org/officeDocument/2006/relationships/vmlDrawing" Target="../drawings/vmlDrawing19.v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slideLayout" Target="../slideLayouts/slideLayout15.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image" Target="../media/image6.png"/><Relationship Id="rId10" Type="http://schemas.openxmlformats.org/officeDocument/2006/relationships/tags" Target="../tags/tag52.xml"/><Relationship Id="rId19" Type="http://schemas.openxmlformats.org/officeDocument/2006/relationships/tags" Target="../tags/tag6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image" Target="../media/image1.emf"/><Relationship Id="rId30" Type="http://schemas.openxmlformats.org/officeDocument/2006/relationships/chart" Target="../charts/chart2.xml"/></Relationships>
</file>

<file path=ppt/slides/_rels/slide8.xml.rels><?xml version="1.0" encoding="UTF-8" standalone="yes"?>
<Relationships xmlns="http://schemas.openxmlformats.org/package/2006/relationships"><Relationship Id="rId13" Type="http://schemas.openxmlformats.org/officeDocument/2006/relationships/tags" Target="../tags/tag77.xml"/><Relationship Id="rId18" Type="http://schemas.openxmlformats.org/officeDocument/2006/relationships/tags" Target="../tags/tag82.xml"/><Relationship Id="rId26" Type="http://schemas.openxmlformats.org/officeDocument/2006/relationships/tags" Target="../tags/tag90.xml"/><Relationship Id="rId39" Type="http://schemas.openxmlformats.org/officeDocument/2006/relationships/tags" Target="../tags/tag103.xml"/><Relationship Id="rId21" Type="http://schemas.openxmlformats.org/officeDocument/2006/relationships/tags" Target="../tags/tag85.xml"/><Relationship Id="rId34" Type="http://schemas.openxmlformats.org/officeDocument/2006/relationships/tags" Target="../tags/tag98.xml"/><Relationship Id="rId42" Type="http://schemas.openxmlformats.org/officeDocument/2006/relationships/tags" Target="../tags/tag106.xml"/><Relationship Id="rId47" Type="http://schemas.openxmlformats.org/officeDocument/2006/relationships/slideLayout" Target="../slideLayouts/slideLayout15.xml"/><Relationship Id="rId50" Type="http://schemas.openxmlformats.org/officeDocument/2006/relationships/image" Target="../media/image1.emf"/><Relationship Id="rId7" Type="http://schemas.openxmlformats.org/officeDocument/2006/relationships/tags" Target="../tags/tag71.xml"/><Relationship Id="rId2" Type="http://schemas.openxmlformats.org/officeDocument/2006/relationships/tags" Target="../tags/tag66.xml"/><Relationship Id="rId16" Type="http://schemas.openxmlformats.org/officeDocument/2006/relationships/tags" Target="../tags/tag80.xml"/><Relationship Id="rId29" Type="http://schemas.openxmlformats.org/officeDocument/2006/relationships/tags" Target="../tags/tag93.xml"/><Relationship Id="rId11" Type="http://schemas.openxmlformats.org/officeDocument/2006/relationships/tags" Target="../tags/tag75.xml"/><Relationship Id="rId24" Type="http://schemas.openxmlformats.org/officeDocument/2006/relationships/tags" Target="../tags/tag88.xml"/><Relationship Id="rId32" Type="http://schemas.openxmlformats.org/officeDocument/2006/relationships/tags" Target="../tags/tag96.xml"/><Relationship Id="rId37" Type="http://schemas.openxmlformats.org/officeDocument/2006/relationships/tags" Target="../tags/tag101.xml"/><Relationship Id="rId40" Type="http://schemas.openxmlformats.org/officeDocument/2006/relationships/tags" Target="../tags/tag104.xml"/><Relationship Id="rId45" Type="http://schemas.openxmlformats.org/officeDocument/2006/relationships/tags" Target="../tags/tag109.xml"/><Relationship Id="rId53" Type="http://schemas.openxmlformats.org/officeDocument/2006/relationships/chart" Target="../charts/chart3.xml"/><Relationship Id="rId5" Type="http://schemas.openxmlformats.org/officeDocument/2006/relationships/tags" Target="../tags/tag69.xml"/><Relationship Id="rId10" Type="http://schemas.openxmlformats.org/officeDocument/2006/relationships/tags" Target="../tags/tag74.xml"/><Relationship Id="rId19" Type="http://schemas.openxmlformats.org/officeDocument/2006/relationships/tags" Target="../tags/tag83.xml"/><Relationship Id="rId31" Type="http://schemas.openxmlformats.org/officeDocument/2006/relationships/tags" Target="../tags/tag95.xml"/><Relationship Id="rId44" Type="http://schemas.openxmlformats.org/officeDocument/2006/relationships/tags" Target="../tags/tag108.xml"/><Relationship Id="rId52" Type="http://schemas.microsoft.com/office/2007/relationships/hdphoto" Target="../media/hdphoto1.wdp"/><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 Id="rId27" Type="http://schemas.openxmlformats.org/officeDocument/2006/relationships/tags" Target="../tags/tag91.xml"/><Relationship Id="rId30" Type="http://schemas.openxmlformats.org/officeDocument/2006/relationships/tags" Target="../tags/tag94.xml"/><Relationship Id="rId35" Type="http://schemas.openxmlformats.org/officeDocument/2006/relationships/tags" Target="../tags/tag99.xml"/><Relationship Id="rId43" Type="http://schemas.openxmlformats.org/officeDocument/2006/relationships/tags" Target="../tags/tag107.xml"/><Relationship Id="rId48" Type="http://schemas.openxmlformats.org/officeDocument/2006/relationships/notesSlide" Target="../notesSlides/notesSlide7.xml"/><Relationship Id="rId8" Type="http://schemas.openxmlformats.org/officeDocument/2006/relationships/tags" Target="../tags/tag72.xml"/><Relationship Id="rId51" Type="http://schemas.openxmlformats.org/officeDocument/2006/relationships/image" Target="../media/image6.png"/><Relationship Id="rId3" Type="http://schemas.openxmlformats.org/officeDocument/2006/relationships/tags" Target="../tags/tag67.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tags" Target="../tags/tag89.xml"/><Relationship Id="rId33" Type="http://schemas.openxmlformats.org/officeDocument/2006/relationships/tags" Target="../tags/tag97.xml"/><Relationship Id="rId38" Type="http://schemas.openxmlformats.org/officeDocument/2006/relationships/tags" Target="../tags/tag102.xml"/><Relationship Id="rId46" Type="http://schemas.openxmlformats.org/officeDocument/2006/relationships/tags" Target="../tags/tag110.xml"/><Relationship Id="rId20" Type="http://schemas.openxmlformats.org/officeDocument/2006/relationships/tags" Target="../tags/tag84.xml"/><Relationship Id="rId41" Type="http://schemas.openxmlformats.org/officeDocument/2006/relationships/tags" Target="../tags/tag105.xml"/><Relationship Id="rId1" Type="http://schemas.openxmlformats.org/officeDocument/2006/relationships/vmlDrawing" Target="../drawings/vmlDrawing20.vml"/><Relationship Id="rId6" Type="http://schemas.openxmlformats.org/officeDocument/2006/relationships/tags" Target="../tags/tag70.xml"/><Relationship Id="rId15" Type="http://schemas.openxmlformats.org/officeDocument/2006/relationships/tags" Target="../tags/tag79.xml"/><Relationship Id="rId23" Type="http://schemas.openxmlformats.org/officeDocument/2006/relationships/tags" Target="../tags/tag87.xml"/><Relationship Id="rId28" Type="http://schemas.openxmlformats.org/officeDocument/2006/relationships/tags" Target="../tags/tag92.xml"/><Relationship Id="rId36" Type="http://schemas.openxmlformats.org/officeDocument/2006/relationships/tags" Target="../tags/tag100.xml"/><Relationship Id="rId49"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pic>
        <p:nvPicPr>
          <p:cNvPr id="771" name="Google Shape;771;p1" descr="A close up of a logo&#10;&#10;Description automatically generated"/>
          <p:cNvPicPr preferRelativeResize="0"/>
          <p:nvPr/>
        </p:nvPicPr>
        <p:blipFill rotWithShape="1">
          <a:blip r:embed="rId3">
            <a:alphaModFix/>
          </a:blip>
          <a:srcRect/>
          <a:stretch/>
        </p:blipFill>
        <p:spPr>
          <a:xfrm>
            <a:off x="0" y="-10022"/>
            <a:ext cx="12192000" cy="6868022"/>
          </a:xfrm>
          <a:prstGeom prst="rect">
            <a:avLst/>
          </a:prstGeom>
          <a:noFill/>
          <a:ln>
            <a:noFill/>
          </a:ln>
        </p:spPr>
      </p:pic>
      <p:sp>
        <p:nvSpPr>
          <p:cNvPr id="772" name="Google Shape;772;p1"/>
          <p:cNvSpPr/>
          <p:nvPr/>
        </p:nvSpPr>
        <p:spPr>
          <a:xfrm>
            <a:off x="1516987" y="1050290"/>
            <a:ext cx="4741771" cy="302272"/>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dirty="0">
                <a:solidFill>
                  <a:schemeClr val="bg1"/>
                </a:solidFill>
                <a:latin typeface="Arial" panose="020B0604020202020204" pitchFamily="34" charset="0"/>
                <a:ea typeface="Calibri"/>
                <a:cs typeface="Arial" panose="020B0604020202020204" pitchFamily="34" charset="0"/>
                <a:sym typeface="Calibri"/>
              </a:rPr>
              <a:t>Υπουργείο Ανάπτυξης και Επενδύσεων</a:t>
            </a:r>
            <a:r>
              <a:rPr lang="el-GR" sz="2000" b="0" i="0" u="none" strike="noStrike" cap="none" dirty="0">
                <a:solidFill>
                  <a:schemeClr val="bg1"/>
                </a:solidFill>
                <a:latin typeface="Arial" panose="020B0604020202020204" pitchFamily="34" charset="0"/>
                <a:ea typeface="Calibri"/>
                <a:cs typeface="Arial" panose="020B0604020202020204" pitchFamily="34" charset="0"/>
                <a:sym typeface="Calibri"/>
              </a:rPr>
              <a:t> </a:t>
            </a:r>
            <a:endParaRPr dirty="0">
              <a:solidFill>
                <a:schemeClr val="bg1"/>
              </a:solidFill>
              <a:latin typeface="Arial" panose="020B0604020202020204" pitchFamily="34" charset="0"/>
              <a:cs typeface="Arial" panose="020B0604020202020204" pitchFamily="34" charset="0"/>
            </a:endParaRPr>
          </a:p>
        </p:txBody>
      </p:sp>
      <p:sp>
        <p:nvSpPr>
          <p:cNvPr id="773" name="Google Shape;773;p1"/>
          <p:cNvSpPr txBox="1"/>
          <p:nvPr/>
        </p:nvSpPr>
        <p:spPr>
          <a:xfrm>
            <a:off x="708917" y="2319330"/>
            <a:ext cx="9678255" cy="2287018"/>
          </a:xfrm>
          <a:prstGeom prst="rect">
            <a:avLst/>
          </a:prstGeom>
          <a:noFill/>
          <a:ln>
            <a:noFill/>
          </a:ln>
        </p:spPr>
        <p:txBody>
          <a:bodyPr spcFirstLastPara="1" wrap="square" lIns="91425" tIns="45700" rIns="91425" bIns="45700" anchor="t" anchorCtr="0">
            <a:noAutofit/>
          </a:bodyPr>
          <a:lstStyle/>
          <a:p>
            <a:pPr lvl="0">
              <a:spcBef>
                <a:spcPts val="1200"/>
              </a:spcBef>
            </a:pPr>
            <a:r>
              <a:rPr lang="el-GR" sz="2800" b="1" dirty="0">
                <a:solidFill>
                  <a:schemeClr val="bg1"/>
                </a:solidFill>
                <a:latin typeface="Arial" panose="020B0604020202020204" pitchFamily="34" charset="0"/>
                <a:cs typeface="Arial" panose="020B0604020202020204" pitchFamily="34" charset="0"/>
              </a:rPr>
              <a:t>ΕΤΑΙΡΙΚΟ ΣΥΜΦΩΝΟ ΠΕΡΙΦΕΡΕΙΑΚΗΣ ΑΝΑΠΤΥΞΗΣ (ΕΣΠΑ 2021-2027)</a:t>
            </a:r>
          </a:p>
          <a:p>
            <a:pPr lvl="0">
              <a:spcBef>
                <a:spcPts val="1200"/>
              </a:spcBef>
            </a:pPr>
            <a:r>
              <a:rPr lang="el-GR" sz="2800" b="1" dirty="0">
                <a:solidFill>
                  <a:schemeClr val="bg1"/>
                </a:solidFill>
                <a:latin typeface="Arial" panose="020B0604020202020204" pitchFamily="34" charset="0"/>
                <a:cs typeface="Arial" panose="020B0604020202020204" pitchFamily="34" charset="0"/>
              </a:rPr>
              <a:t>Πόροι, Αρχιτεκτονική και Προγράμματα</a:t>
            </a:r>
          </a:p>
        </p:txBody>
      </p:sp>
      <p:sp>
        <p:nvSpPr>
          <p:cNvPr id="775" name="Google Shape;775;p1"/>
          <p:cNvSpPr/>
          <p:nvPr/>
        </p:nvSpPr>
        <p:spPr>
          <a:xfrm>
            <a:off x="1516986" y="730905"/>
            <a:ext cx="4741771" cy="302272"/>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b="1">
                <a:solidFill>
                  <a:schemeClr val="bg1"/>
                </a:solidFill>
                <a:latin typeface="Arial" panose="020B0604020202020204" pitchFamily="34" charset="0"/>
                <a:ea typeface="Calibri"/>
                <a:cs typeface="Arial" panose="020B0604020202020204" pitchFamily="34" charset="0"/>
                <a:sym typeface="Calibri"/>
              </a:rPr>
              <a:t>ΕΛΛΗΝΙΚΗ ΔΗΜΟΚΡΑΤΙΑ</a:t>
            </a:r>
            <a:endParaRPr sz="2000" b="1" i="0" u="none" strike="noStrike" cap="none">
              <a:solidFill>
                <a:schemeClr val="bg1"/>
              </a:solidFill>
              <a:latin typeface="Arial" panose="020B0604020202020204" pitchFamily="34" charset="0"/>
              <a:ea typeface="Calibri"/>
              <a:cs typeface="Arial" panose="020B0604020202020204" pitchFamily="34" charset="0"/>
              <a:sym typeface="Calibri"/>
            </a:endParaRPr>
          </a:p>
        </p:txBody>
      </p:sp>
      <p:sp>
        <p:nvSpPr>
          <p:cNvPr id="8" name="Google Shape;774;p1"/>
          <p:cNvSpPr txBox="1"/>
          <p:nvPr/>
        </p:nvSpPr>
        <p:spPr>
          <a:xfrm>
            <a:off x="7221872" y="4572303"/>
            <a:ext cx="4367604" cy="605603"/>
          </a:xfrm>
          <a:prstGeom prst="rect">
            <a:avLst/>
          </a:prstGeom>
          <a:noFill/>
          <a:ln>
            <a:noFill/>
          </a:ln>
        </p:spPr>
        <p:txBody>
          <a:bodyPr spcFirstLastPara="1" wrap="square" lIns="91425" tIns="45700" rIns="91425" bIns="45700" anchor="t" anchorCtr="0">
            <a:noAutofit/>
          </a:bodyPr>
          <a:lstStyle/>
          <a:p>
            <a:pPr algn="ctr">
              <a:buClr>
                <a:srgbClr val="FFFFFF"/>
              </a:buClr>
              <a:buSzPts val="2200"/>
            </a:pPr>
            <a:r>
              <a:rPr lang="el-GR" sz="1600" dirty="0" smtClean="0">
                <a:solidFill>
                  <a:schemeClr val="bg1"/>
                </a:solidFill>
                <a:latin typeface="Arial" panose="020B0604020202020204" pitchFamily="34" charset="0"/>
                <a:ea typeface="Roboto"/>
                <a:cs typeface="Arial" panose="020B0604020202020204" pitchFamily="34" charset="0"/>
                <a:sym typeface="Roboto"/>
              </a:rPr>
              <a:t>29</a:t>
            </a:r>
            <a:r>
              <a:rPr lang="en-US" sz="1600" dirty="0" smtClean="0">
                <a:solidFill>
                  <a:schemeClr val="bg1"/>
                </a:solidFill>
                <a:latin typeface="Arial" panose="020B0604020202020204" pitchFamily="34" charset="0"/>
                <a:ea typeface="Roboto"/>
                <a:cs typeface="Arial" panose="020B0604020202020204" pitchFamily="34" charset="0"/>
                <a:sym typeface="Roboto"/>
              </a:rPr>
              <a:t> </a:t>
            </a:r>
            <a:r>
              <a:rPr lang="el-GR" sz="1600" dirty="0" smtClean="0">
                <a:solidFill>
                  <a:schemeClr val="bg1"/>
                </a:solidFill>
                <a:latin typeface="Arial" panose="020B0604020202020204" pitchFamily="34" charset="0"/>
                <a:ea typeface="Roboto"/>
                <a:cs typeface="Arial" panose="020B0604020202020204" pitchFamily="34" charset="0"/>
                <a:sym typeface="Roboto"/>
              </a:rPr>
              <a:t>Ιουλίου </a:t>
            </a:r>
            <a:r>
              <a:rPr lang="el-GR" sz="1600" dirty="0">
                <a:solidFill>
                  <a:schemeClr val="bg1"/>
                </a:solidFill>
                <a:latin typeface="Arial" panose="020B0604020202020204" pitchFamily="34" charset="0"/>
                <a:ea typeface="Roboto"/>
                <a:cs typeface="Arial" panose="020B0604020202020204" pitchFamily="34" charset="0"/>
                <a:sym typeface="Roboto"/>
              </a:rPr>
              <a:t>2021</a:t>
            </a:r>
          </a:p>
        </p:txBody>
      </p:sp>
      <p:pic>
        <p:nvPicPr>
          <p:cNvPr id="61442" name="Picture 2" descr="C:\Users\dikal\Desktop\footer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768" y="5582094"/>
            <a:ext cx="8833924" cy="101555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774;p1"/>
          <p:cNvSpPr txBox="1"/>
          <p:nvPr/>
        </p:nvSpPr>
        <p:spPr>
          <a:xfrm>
            <a:off x="705801" y="4495335"/>
            <a:ext cx="6056505" cy="6825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Roboto"/>
              <a:buNone/>
            </a:pPr>
            <a:r>
              <a:rPr lang="el-GR" b="1" i="0" u="none" strike="noStrike" cap="none" dirty="0">
                <a:solidFill>
                  <a:schemeClr val="bg1"/>
                </a:solidFill>
                <a:latin typeface="Arial" panose="020B0604020202020204" pitchFamily="34" charset="0"/>
                <a:ea typeface="Roboto"/>
                <a:cs typeface="Arial" panose="020B0604020202020204" pitchFamily="34" charset="0"/>
                <a:sym typeface="Roboto"/>
              </a:rPr>
              <a:t>Γενική Γραμματεία Δημοσίων </a:t>
            </a:r>
            <a:r>
              <a:rPr lang="el-GR" b="1" i="0" u="none" strike="noStrike" cap="none" dirty="0" smtClean="0">
                <a:solidFill>
                  <a:schemeClr val="bg1"/>
                </a:solidFill>
                <a:latin typeface="Arial" panose="020B0604020202020204" pitchFamily="34" charset="0"/>
                <a:ea typeface="Roboto"/>
                <a:cs typeface="Arial" panose="020B0604020202020204" pitchFamily="34" charset="0"/>
                <a:sym typeface="Roboto"/>
              </a:rPr>
              <a:t>Επενδύσεων</a:t>
            </a:r>
            <a:r>
              <a:rPr lang="en-US" b="1" i="0" u="none" strike="noStrike" cap="none" dirty="0" smtClean="0">
                <a:solidFill>
                  <a:schemeClr val="bg1"/>
                </a:solidFill>
                <a:latin typeface="Arial" panose="020B0604020202020204" pitchFamily="34" charset="0"/>
                <a:ea typeface="Roboto"/>
                <a:cs typeface="Arial" panose="020B0604020202020204" pitchFamily="34" charset="0"/>
                <a:sym typeface="Roboto"/>
              </a:rPr>
              <a:t> </a:t>
            </a:r>
            <a:r>
              <a:rPr lang="el-GR" b="1" dirty="0" smtClean="0">
                <a:solidFill>
                  <a:schemeClr val="bg1"/>
                </a:solidFill>
                <a:latin typeface="Arial" panose="020B0604020202020204" pitchFamily="34" charset="0"/>
                <a:ea typeface="Roboto"/>
                <a:cs typeface="Arial" panose="020B0604020202020204" pitchFamily="34" charset="0"/>
                <a:sym typeface="Roboto"/>
              </a:rPr>
              <a:t>και </a:t>
            </a:r>
            <a:r>
              <a:rPr lang="el-GR" b="1" dirty="0">
                <a:solidFill>
                  <a:schemeClr val="bg1"/>
                </a:solidFill>
                <a:latin typeface="Arial" panose="020B0604020202020204" pitchFamily="34" charset="0"/>
                <a:ea typeface="Roboto"/>
                <a:cs typeface="Arial" panose="020B0604020202020204" pitchFamily="34" charset="0"/>
                <a:sym typeface="Roboto"/>
              </a:rPr>
              <a:t>ΕΣΠΑ</a:t>
            </a:r>
            <a:endParaRPr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842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68" name="Text Placeholder 2">
            <a:extLst>
              <a:ext uri="{FF2B5EF4-FFF2-40B4-BE49-F238E27FC236}">
                <a16:creationId xmlns:a16="http://schemas.microsoft.com/office/drawing/2014/main" id="{13A3C9B8-F2C5-4D54-BB8D-AAFAD98569F0}"/>
              </a:ext>
            </a:extLst>
          </p:cNvPr>
          <p:cNvSpPr>
            <a:spLocks noGrp="1"/>
          </p:cNvSpPr>
          <p:nvPr>
            <p:custDataLst>
              <p:tags r:id="rId2"/>
            </p:custDataLst>
          </p:nvPr>
        </p:nvSpPr>
        <p:spPr bwMode="auto">
          <a:xfrm>
            <a:off x="5764292" y="5262563"/>
            <a:ext cx="1988979"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25187A0-5BAA-4A4B-B02C-9B6634082F1A}" type="datetime'Σ''τ''ό''''χος «''''Δ''''''ί''κα''ιη'''' Με''τά''''β''ασ''η» '">
              <a:rPr lang="el-GR" altLang="en-US" sz="1200" b="1" smtClean="0">
                <a:latin typeface="+mn-lt"/>
                <a:cs typeface="+mn-cs"/>
              </a:rPr>
              <a:pPr/>
              <a:t>Στόχος «Δίκαιη Μετάβαση» </a:t>
            </a:fld>
            <a:endParaRPr lang="el-GR" sz="1200" b="1" dirty="0">
              <a:latin typeface="+mn-lt"/>
              <a:cs typeface="+mn-cs"/>
            </a:endParaRPr>
          </a:p>
        </p:txBody>
      </p:sp>
      <p:graphicFrame>
        <p:nvGraphicFramePr>
          <p:cNvPr id="4" name="Object 3" hidden="1">
            <a:extLst>
              <a:ext uri="{FF2B5EF4-FFF2-40B4-BE49-F238E27FC236}">
                <a16:creationId xmlns:a16="http://schemas.microsoft.com/office/drawing/2014/main" id="{DE4EACB4-78E3-4BE0-8751-2A9FD7ADCBE6}"/>
              </a:ext>
            </a:extLst>
          </p:cNvPr>
          <p:cNvGraphicFramePr>
            <a:graphicFrameLocks noChangeAspect="1"/>
          </p:cNvGraphicFramePr>
          <p:nvPr>
            <p:custDataLst>
              <p:tags r:id="rId3"/>
            </p:custDataLst>
            <p:extLst>
              <p:ext uri="{D42A27DB-BD31-4B8C-83A1-F6EECF244321}">
                <p14:modId xmlns:p14="http://schemas.microsoft.com/office/powerpoint/2010/main" val="3035438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82" name="think-cell Slide" r:id="rId20" imgW="395" imgH="394" progId="TCLayout.ActiveDocument.1">
                  <p:embed/>
                </p:oleObj>
              </mc:Choice>
              <mc:Fallback>
                <p:oleObj name="think-cell Slide" r:id="rId20" imgW="395" imgH="394" progId="TCLayout.ActiveDocument.1">
                  <p:embed/>
                  <p:pic>
                    <p:nvPicPr>
                      <p:cNvPr id="4" name="Object 3" hidden="1">
                        <a:extLst>
                          <a:ext uri="{FF2B5EF4-FFF2-40B4-BE49-F238E27FC236}">
                            <a16:creationId xmlns:a16="http://schemas.microsoft.com/office/drawing/2014/main" id="{DE4EACB4-78E3-4BE0-8751-2A9FD7ADCBE6}"/>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pic>
        <p:nvPicPr>
          <p:cNvPr id="12" name="Picture 3">
            <a:extLst>
              <a:ext uri="{FF2B5EF4-FFF2-40B4-BE49-F238E27FC236}">
                <a16:creationId xmlns:a16="http://schemas.microsoft.com/office/drawing/2014/main" id="{D622B78A-557A-4E8E-B852-CD6DF8FEAF18}"/>
              </a:ext>
            </a:extLst>
          </p:cNvPr>
          <p:cNvPicPr>
            <a:picLocks noChangeAspect="1" noChangeArrowheads="1"/>
          </p:cNvPicPr>
          <p:nvPr/>
        </p:nvPicPr>
        <p:blipFill rotWithShape="1">
          <a:blip r:embed="rId22">
            <a:lum bright="70000" contrast="-70000"/>
            <a:extLst>
              <a:ext uri="{BEBA8EAE-BF5A-486C-A8C5-ECC9F3942E4B}">
                <a14:imgProps xmlns:a14="http://schemas.microsoft.com/office/drawing/2010/main">
                  <a14:imgLayer r:embed="rId23">
                    <a14:imgEffect>
                      <a14:artisticPaintStrokes trans="100000" intensity="0"/>
                    </a14:imgEffect>
                  </a14:imgLayer>
                </a14:imgProps>
              </a:ext>
              <a:ext uri="{28A0092B-C50C-407E-A947-70E740481C1C}">
                <a14:useLocalDpi xmlns:a14="http://schemas.microsoft.com/office/drawing/2010/main" val="0"/>
              </a:ext>
            </a:extLst>
          </a:blip>
          <a:srcRect r="49482"/>
          <a:stretch/>
        </p:blipFill>
        <p:spPr bwMode="auto">
          <a:xfrm>
            <a:off x="9038582" y="472456"/>
            <a:ext cx="3153090"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pPr>
              <a:lnSpc>
                <a:spcPct val="100000"/>
              </a:lnSpc>
            </a:pPr>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Στόχοι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3" name="Google Shape;703;p5">
            <a:extLst>
              <a:ext uri="{FF2B5EF4-FFF2-40B4-BE49-F238E27FC236}">
                <a16:creationId xmlns:a16="http://schemas.microsoft.com/office/drawing/2014/main" id="{7CE3EF95-58B2-4C39-81A8-E40E386DD2F9}"/>
              </a:ext>
            </a:extLst>
          </p:cNvPr>
          <p:cNvSpPr/>
          <p:nvPr/>
        </p:nvSpPr>
        <p:spPr>
          <a:xfrm>
            <a:off x="285402" y="856776"/>
            <a:ext cx="2760951" cy="1534092"/>
          </a:xfrm>
          <a:prstGeom prst="rect">
            <a:avLst/>
          </a:prstGeom>
          <a:solidFill>
            <a:schemeClr val="accent4">
              <a:lumMod val="5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
                <a:prstClr val="white"/>
              </a:buClr>
              <a:buSzPts val="1400"/>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Arial"/>
              <a:cs typeface="Arial"/>
              <a:sym typeface="Arial"/>
            </a:endParaRPr>
          </a:p>
        </p:txBody>
      </p:sp>
      <p:sp>
        <p:nvSpPr>
          <p:cNvPr id="14" name="Rectangle: Diagonal Corners Snipped 13">
            <a:extLst>
              <a:ext uri="{FF2B5EF4-FFF2-40B4-BE49-F238E27FC236}">
                <a16:creationId xmlns:a16="http://schemas.microsoft.com/office/drawing/2014/main" id="{244C0431-88FE-45CF-B038-59074BA88D08}"/>
              </a:ext>
            </a:extLst>
          </p:cNvPr>
          <p:cNvSpPr/>
          <p:nvPr/>
        </p:nvSpPr>
        <p:spPr>
          <a:xfrm>
            <a:off x="285403" y="745080"/>
            <a:ext cx="2378801" cy="332214"/>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ΣΠ1 Μια Εξυπνότερη Ευρώπη</a:t>
            </a:r>
          </a:p>
        </p:txBody>
      </p:sp>
      <p:grpSp>
        <p:nvGrpSpPr>
          <p:cNvPr id="15" name="Group 14">
            <a:extLst>
              <a:ext uri="{FF2B5EF4-FFF2-40B4-BE49-F238E27FC236}">
                <a16:creationId xmlns:a16="http://schemas.microsoft.com/office/drawing/2014/main" id="{457CB8F1-E814-4391-B6C2-504CFDAAC19C}"/>
              </a:ext>
            </a:extLst>
          </p:cNvPr>
          <p:cNvGrpSpPr>
            <a:grpSpLocks noChangeAspect="1"/>
          </p:cNvGrpSpPr>
          <p:nvPr/>
        </p:nvGrpSpPr>
        <p:grpSpPr>
          <a:xfrm>
            <a:off x="363539" y="1376252"/>
            <a:ext cx="503989" cy="502094"/>
            <a:chOff x="4367213" y="3784600"/>
            <a:chExt cx="422275" cy="420688"/>
          </a:xfrm>
          <a:solidFill>
            <a:schemeClr val="bg1"/>
          </a:solidFill>
        </p:grpSpPr>
        <p:sp>
          <p:nvSpPr>
            <p:cNvPr id="16" name="Freeform 124">
              <a:extLst>
                <a:ext uri="{FF2B5EF4-FFF2-40B4-BE49-F238E27FC236}">
                  <a16:creationId xmlns:a16="http://schemas.microsoft.com/office/drawing/2014/main" id="{5BD058FC-2965-464C-93A3-398A2608892D}"/>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125">
              <a:extLst>
                <a:ext uri="{FF2B5EF4-FFF2-40B4-BE49-F238E27FC236}">
                  <a16:creationId xmlns:a16="http://schemas.microsoft.com/office/drawing/2014/main" id="{AE5C2A79-8409-48D3-A9C1-EA258B2D23D1}"/>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26">
              <a:extLst>
                <a:ext uri="{FF2B5EF4-FFF2-40B4-BE49-F238E27FC236}">
                  <a16:creationId xmlns:a16="http://schemas.microsoft.com/office/drawing/2014/main" id="{3254D3E9-1A8F-4495-9D11-D1B09E7D3633}"/>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27">
              <a:extLst>
                <a:ext uri="{FF2B5EF4-FFF2-40B4-BE49-F238E27FC236}">
                  <a16:creationId xmlns:a16="http://schemas.microsoft.com/office/drawing/2014/main" id="{C7834D8F-26C7-47F9-95BF-9496D88AC703}"/>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06FCCB29-BE53-4DEE-9A7F-9513AAAC8B83}"/>
              </a:ext>
            </a:extLst>
          </p:cNvPr>
          <p:cNvSpPr txBox="1"/>
          <p:nvPr/>
        </p:nvSpPr>
        <p:spPr>
          <a:xfrm>
            <a:off x="1023496" y="1104451"/>
            <a:ext cx="1935525" cy="1261884"/>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200" i="0" u="none" strike="noStrike" kern="1200" cap="none" spc="0" normalizeH="0" baseline="0" noProof="0" dirty="0">
                <a:ln>
                  <a:noFill/>
                </a:ln>
                <a:solidFill>
                  <a:prstClr val="white"/>
                </a:solidFill>
                <a:effectLst/>
                <a:uLnTx/>
                <a:uFillTx/>
                <a:latin typeface="Calibri" panose="020F0502020204030204"/>
                <a:ea typeface="+mn-ea"/>
                <a:cs typeface="+mn-cs"/>
              </a:rPr>
              <a:t>Προώθηση καινοτόμου και έξυπνου οικονομικού μετασχηματισμού</a:t>
            </a:r>
            <a:endParaRPr lang="el-GR" sz="1200" kern="1200" dirty="0">
              <a:solidFill>
                <a:prstClr val="white"/>
              </a:solidFill>
              <a:latin typeface="Calibri" panose="020F0502020204030204"/>
              <a:ea typeface="+mn-ea"/>
              <a:cs typeface="+mn-cs"/>
            </a:endParaRPr>
          </a:p>
          <a:p>
            <a:pPr marL="0" marR="0" lvl="0" indent="0" algn="l" defTabSz="914400" rtl="0" eaLnBrk="1" fontAlgn="auto" latinLnBrk="0" hangingPunct="1">
              <a:spcBef>
                <a:spcPts val="0"/>
              </a:spcBef>
              <a:spcAft>
                <a:spcPts val="0"/>
              </a:spcAft>
              <a:buClrTx/>
              <a:buSzTx/>
              <a:buFontTx/>
              <a:buNone/>
              <a:tabLst/>
              <a:defRPr/>
            </a:pPr>
            <a:r>
              <a:rPr kumimoji="0" lang="el-GR" sz="1200" i="0" u="none" strike="noStrike" kern="1200" cap="none" spc="0" normalizeH="0" baseline="0" noProof="0" dirty="0">
                <a:ln>
                  <a:noFill/>
                </a:ln>
                <a:solidFill>
                  <a:prstClr val="white"/>
                </a:solidFill>
                <a:effectLst/>
                <a:uLnTx/>
                <a:uFillTx/>
                <a:latin typeface="Calibri" panose="020F0502020204030204"/>
                <a:ea typeface="+mn-ea"/>
                <a:cs typeface="+mn-cs"/>
              </a:rPr>
              <a:t/>
            </a:r>
            <a:br>
              <a:rPr kumimoji="0" lang="el-GR" sz="1200" i="0" u="none" strike="noStrike" kern="1200" cap="none" spc="0" normalizeH="0" baseline="0" noProof="0" dirty="0">
                <a:ln>
                  <a:noFill/>
                </a:ln>
                <a:solidFill>
                  <a:prstClr val="white"/>
                </a:solidFill>
                <a:effectLst/>
                <a:uLnTx/>
                <a:uFillTx/>
                <a:latin typeface="Calibri" panose="020F0502020204030204"/>
                <a:ea typeface="+mn-ea"/>
                <a:cs typeface="+mn-cs"/>
              </a:rPr>
            </a:br>
            <a:r>
              <a:rPr lang="el-GR" sz="1600" b="1" kern="1200" dirty="0">
                <a:solidFill>
                  <a:prstClr val="white"/>
                </a:solidFill>
                <a:latin typeface="Calibri" panose="020F0502020204030204"/>
                <a:ea typeface="+mn-ea"/>
                <a:cs typeface="+mn-cs"/>
              </a:rPr>
              <a:t>20</a:t>
            </a: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200" b="1" i="0" u="none" strike="noStrike" kern="1200" cap="none" spc="0" normalizeH="0" baseline="0" noProof="0" dirty="0">
                <a:ln>
                  <a:noFill/>
                </a:ln>
                <a:solidFill>
                  <a:prstClr val="white"/>
                </a:solidFill>
                <a:effectLst/>
                <a:uLnTx/>
                <a:uFillTx/>
                <a:latin typeface="Calibri" panose="020F0502020204030204"/>
                <a:ea typeface="+mn-ea"/>
                <a:cs typeface="+mn-cs"/>
              </a:rPr>
              <a:t>των συνολικών</a:t>
            </a:r>
            <a:r>
              <a:rPr lang="el-GR" sz="1200" b="1" kern="1200" dirty="0">
                <a:solidFill>
                  <a:prstClr val="white"/>
                </a:solidFill>
                <a:latin typeface="Calibri" panose="020F0502020204030204"/>
                <a:ea typeface="+mn-ea"/>
                <a:cs typeface="+mn-cs"/>
              </a:rPr>
              <a:t> πόρων</a:t>
            </a:r>
            <a:endParaRPr kumimoji="0" lang="el-G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Google Shape;703;p5">
            <a:extLst>
              <a:ext uri="{FF2B5EF4-FFF2-40B4-BE49-F238E27FC236}">
                <a16:creationId xmlns:a16="http://schemas.microsoft.com/office/drawing/2014/main" id="{9E8597DB-EB33-445D-9964-E50AA9EC7B2A}"/>
              </a:ext>
            </a:extLst>
          </p:cNvPr>
          <p:cNvSpPr/>
          <p:nvPr/>
        </p:nvSpPr>
        <p:spPr>
          <a:xfrm>
            <a:off x="3506207" y="909964"/>
            <a:ext cx="2805597" cy="1471559"/>
          </a:xfrm>
          <a:prstGeom prst="rect">
            <a:avLst/>
          </a:prstGeom>
          <a:solidFill>
            <a:schemeClr val="accent5">
              <a:lumMod val="75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22" name="Freeform 13">
            <a:extLst>
              <a:ext uri="{FF2B5EF4-FFF2-40B4-BE49-F238E27FC236}">
                <a16:creationId xmlns:a16="http://schemas.microsoft.com/office/drawing/2014/main" id="{9BA2D1A9-0DC1-45D0-9F92-D21FCE2B31E3}"/>
              </a:ext>
            </a:extLst>
          </p:cNvPr>
          <p:cNvSpPr>
            <a:spLocks noChangeAspect="1" noEditPoints="1"/>
          </p:cNvSpPr>
          <p:nvPr/>
        </p:nvSpPr>
        <p:spPr bwMode="auto">
          <a:xfrm>
            <a:off x="3588051" y="1376252"/>
            <a:ext cx="510241" cy="510241"/>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115 w 346"/>
              <a:gd name="T11" fmla="*/ 113 h 346"/>
              <a:gd name="T12" fmla="*/ 147 w 346"/>
              <a:gd name="T13" fmla="*/ 85 h 346"/>
              <a:gd name="T14" fmla="*/ 147 w 346"/>
              <a:gd name="T15" fmla="*/ 187 h 346"/>
              <a:gd name="T16" fmla="*/ 94 w 346"/>
              <a:gd name="T17" fmla="*/ 240 h 346"/>
              <a:gd name="T18" fmla="*/ 94 w 346"/>
              <a:gd name="T19" fmla="*/ 136 h 346"/>
              <a:gd name="T20" fmla="*/ 115 w 346"/>
              <a:gd name="T21" fmla="*/ 113 h 346"/>
              <a:gd name="T22" fmla="*/ 318 w 346"/>
              <a:gd name="T23" fmla="*/ 16 h 346"/>
              <a:gd name="T24" fmla="*/ 230 w 346"/>
              <a:gd name="T25" fmla="*/ 104 h 346"/>
              <a:gd name="T26" fmla="*/ 230 w 346"/>
              <a:gd name="T27" fmla="*/ 39 h 346"/>
              <a:gd name="T28" fmla="*/ 318 w 346"/>
              <a:gd name="T29" fmla="*/ 16 h 346"/>
              <a:gd name="T30" fmla="*/ 216 w 346"/>
              <a:gd name="T31" fmla="*/ 119 h 346"/>
              <a:gd name="T32" fmla="*/ 162 w 346"/>
              <a:gd name="T33" fmla="*/ 172 h 346"/>
              <a:gd name="T34" fmla="*/ 162 w 346"/>
              <a:gd name="T35" fmla="*/ 74 h 346"/>
              <a:gd name="T36" fmla="*/ 216 w 346"/>
              <a:gd name="T37" fmla="*/ 45 h 346"/>
              <a:gd name="T38" fmla="*/ 216 w 346"/>
              <a:gd name="T39" fmla="*/ 119 h 346"/>
              <a:gd name="T40" fmla="*/ 79 w 346"/>
              <a:gd name="T41" fmla="*/ 255 h 346"/>
              <a:gd name="T42" fmla="*/ 17 w 346"/>
              <a:gd name="T43" fmla="*/ 318 h 346"/>
              <a:gd name="T44" fmla="*/ 79 w 346"/>
              <a:gd name="T45" fmla="*/ 156 h 346"/>
              <a:gd name="T46" fmla="*/ 79 w 346"/>
              <a:gd name="T47" fmla="*/ 255 h 346"/>
              <a:gd name="T48" fmla="*/ 90 w 346"/>
              <a:gd name="T49" fmla="*/ 266 h 346"/>
              <a:gd name="T50" fmla="*/ 191 w 346"/>
              <a:gd name="T51" fmla="*/ 266 h 346"/>
              <a:gd name="T52" fmla="*/ 26 w 346"/>
              <a:gd name="T53" fmla="*/ 329 h 346"/>
              <a:gd name="T54" fmla="*/ 90 w 346"/>
              <a:gd name="T55" fmla="*/ 266 h 346"/>
              <a:gd name="T56" fmla="*/ 210 w 346"/>
              <a:gd name="T57" fmla="*/ 251 h 346"/>
              <a:gd name="T58" fmla="*/ 105 w 346"/>
              <a:gd name="T59" fmla="*/ 251 h 346"/>
              <a:gd name="T60" fmla="*/ 158 w 346"/>
              <a:gd name="T61" fmla="*/ 198 h 346"/>
              <a:gd name="T62" fmla="*/ 261 w 346"/>
              <a:gd name="T63" fmla="*/ 198 h 346"/>
              <a:gd name="T64" fmla="*/ 231 w 346"/>
              <a:gd name="T65" fmla="*/ 232 h 346"/>
              <a:gd name="T66" fmla="*/ 210 w 346"/>
              <a:gd name="T67" fmla="*/ 251 h 346"/>
              <a:gd name="T68" fmla="*/ 271 w 346"/>
              <a:gd name="T69" fmla="*/ 183 h 346"/>
              <a:gd name="T70" fmla="*/ 173 w 346"/>
              <a:gd name="T71" fmla="*/ 183 h 346"/>
              <a:gd name="T72" fmla="*/ 226 w 346"/>
              <a:gd name="T73" fmla="*/ 130 h 346"/>
              <a:gd name="T74" fmla="*/ 300 w 346"/>
              <a:gd name="T75" fmla="*/ 130 h 346"/>
              <a:gd name="T76" fmla="*/ 271 w 346"/>
              <a:gd name="T77" fmla="*/ 183 h 346"/>
              <a:gd name="T78" fmla="*/ 306 w 346"/>
              <a:gd name="T79" fmla="*/ 115 h 346"/>
              <a:gd name="T80" fmla="*/ 241 w 346"/>
              <a:gd name="T81" fmla="*/ 115 h 346"/>
              <a:gd name="T82" fmla="*/ 330 w 346"/>
              <a:gd name="T83" fmla="*/ 26 h 346"/>
              <a:gd name="T84" fmla="*/ 306 w 346"/>
              <a:gd name="T85" fmla="*/ 115 h 346"/>
              <a:gd name="T86" fmla="*/ 256 w 346"/>
              <a:gd name="T87" fmla="*/ 14 h 346"/>
              <a:gd name="T88" fmla="*/ 105 w 346"/>
              <a:gd name="T89" fmla="*/ 103 h 346"/>
              <a:gd name="T90" fmla="*/ 80 w 346"/>
              <a:gd name="T91" fmla="*/ 130 h 346"/>
              <a:gd name="T92" fmla="*/ 79 w 346"/>
              <a:gd name="T93" fmla="*/ 130 h 346"/>
              <a:gd name="T94" fmla="*/ 79 w 346"/>
              <a:gd name="T95" fmla="*/ 131 h 346"/>
              <a:gd name="T96" fmla="*/ 15 w 346"/>
              <a:gd name="T97" fmla="*/ 257 h 346"/>
              <a:gd name="T98" fmla="*/ 15 w 346"/>
              <a:gd name="T99" fmla="*/ 14 h 346"/>
              <a:gd name="T100" fmla="*/ 256 w 346"/>
              <a:gd name="T101" fmla="*/ 14 h 346"/>
              <a:gd name="T102" fmla="*/ 90 w 346"/>
              <a:gd name="T103" fmla="*/ 331 h 346"/>
              <a:gd name="T104" fmla="*/ 242 w 346"/>
              <a:gd name="T105" fmla="*/ 242 h 346"/>
              <a:gd name="T106" fmla="*/ 331 w 346"/>
              <a:gd name="T107" fmla="*/ 88 h 346"/>
              <a:gd name="T108" fmla="*/ 331 w 346"/>
              <a:gd name="T109" fmla="*/ 331 h 346"/>
              <a:gd name="T110" fmla="*/ 90 w 346"/>
              <a:gd name="T111" fmla="*/ 33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115" y="113"/>
                </a:moveTo>
                <a:cubicBezTo>
                  <a:pt x="126" y="103"/>
                  <a:pt x="136" y="93"/>
                  <a:pt x="147" y="85"/>
                </a:cubicBezTo>
                <a:cubicBezTo>
                  <a:pt x="147" y="187"/>
                  <a:pt x="147" y="187"/>
                  <a:pt x="147" y="187"/>
                </a:cubicBezTo>
                <a:cubicBezTo>
                  <a:pt x="94" y="240"/>
                  <a:pt x="94" y="240"/>
                  <a:pt x="94" y="240"/>
                </a:cubicBezTo>
                <a:cubicBezTo>
                  <a:pt x="94" y="136"/>
                  <a:pt x="94" y="136"/>
                  <a:pt x="94" y="136"/>
                </a:cubicBezTo>
                <a:cubicBezTo>
                  <a:pt x="101" y="129"/>
                  <a:pt x="108" y="121"/>
                  <a:pt x="115" y="113"/>
                </a:cubicBezTo>
                <a:close/>
                <a:moveTo>
                  <a:pt x="318" y="16"/>
                </a:moveTo>
                <a:cubicBezTo>
                  <a:pt x="230" y="104"/>
                  <a:pt x="230" y="104"/>
                  <a:pt x="230" y="104"/>
                </a:cubicBezTo>
                <a:cubicBezTo>
                  <a:pt x="230" y="39"/>
                  <a:pt x="230" y="39"/>
                  <a:pt x="230" y="39"/>
                </a:cubicBezTo>
                <a:cubicBezTo>
                  <a:pt x="267" y="25"/>
                  <a:pt x="299" y="19"/>
                  <a:pt x="318" y="16"/>
                </a:cubicBezTo>
                <a:close/>
                <a:moveTo>
                  <a:pt x="216" y="119"/>
                </a:moveTo>
                <a:cubicBezTo>
                  <a:pt x="162" y="172"/>
                  <a:pt x="162" y="172"/>
                  <a:pt x="162" y="172"/>
                </a:cubicBezTo>
                <a:cubicBezTo>
                  <a:pt x="162" y="74"/>
                  <a:pt x="162" y="74"/>
                  <a:pt x="162" y="74"/>
                </a:cubicBezTo>
                <a:cubicBezTo>
                  <a:pt x="180" y="62"/>
                  <a:pt x="198" y="53"/>
                  <a:pt x="216" y="45"/>
                </a:cubicBezTo>
                <a:lnTo>
                  <a:pt x="216" y="119"/>
                </a:lnTo>
                <a:close/>
                <a:moveTo>
                  <a:pt x="79" y="255"/>
                </a:moveTo>
                <a:cubicBezTo>
                  <a:pt x="17" y="318"/>
                  <a:pt x="17" y="318"/>
                  <a:pt x="17" y="318"/>
                </a:cubicBezTo>
                <a:cubicBezTo>
                  <a:pt x="21" y="285"/>
                  <a:pt x="36" y="218"/>
                  <a:pt x="79" y="156"/>
                </a:cubicBezTo>
                <a:lnTo>
                  <a:pt x="79" y="255"/>
                </a:lnTo>
                <a:close/>
                <a:moveTo>
                  <a:pt x="90" y="266"/>
                </a:moveTo>
                <a:cubicBezTo>
                  <a:pt x="191" y="266"/>
                  <a:pt x="191" y="266"/>
                  <a:pt x="191" y="266"/>
                </a:cubicBezTo>
                <a:cubicBezTo>
                  <a:pt x="127" y="311"/>
                  <a:pt x="59" y="325"/>
                  <a:pt x="26" y="329"/>
                </a:cubicBezTo>
                <a:lnTo>
                  <a:pt x="90" y="266"/>
                </a:lnTo>
                <a:close/>
                <a:moveTo>
                  <a:pt x="210" y="251"/>
                </a:moveTo>
                <a:cubicBezTo>
                  <a:pt x="105" y="251"/>
                  <a:pt x="105" y="251"/>
                  <a:pt x="105" y="251"/>
                </a:cubicBezTo>
                <a:cubicBezTo>
                  <a:pt x="158" y="198"/>
                  <a:pt x="158" y="198"/>
                  <a:pt x="158" y="198"/>
                </a:cubicBezTo>
                <a:cubicBezTo>
                  <a:pt x="261" y="198"/>
                  <a:pt x="261" y="198"/>
                  <a:pt x="261" y="198"/>
                </a:cubicBezTo>
                <a:cubicBezTo>
                  <a:pt x="252" y="209"/>
                  <a:pt x="242" y="221"/>
                  <a:pt x="231" y="232"/>
                </a:cubicBezTo>
                <a:cubicBezTo>
                  <a:pt x="224" y="239"/>
                  <a:pt x="217" y="245"/>
                  <a:pt x="210" y="251"/>
                </a:cubicBezTo>
                <a:close/>
                <a:moveTo>
                  <a:pt x="271" y="183"/>
                </a:moveTo>
                <a:cubicBezTo>
                  <a:pt x="173" y="183"/>
                  <a:pt x="173" y="183"/>
                  <a:pt x="173" y="183"/>
                </a:cubicBezTo>
                <a:cubicBezTo>
                  <a:pt x="226" y="130"/>
                  <a:pt x="226" y="130"/>
                  <a:pt x="226" y="130"/>
                </a:cubicBezTo>
                <a:cubicBezTo>
                  <a:pt x="300" y="130"/>
                  <a:pt x="300" y="130"/>
                  <a:pt x="300" y="130"/>
                </a:cubicBezTo>
                <a:cubicBezTo>
                  <a:pt x="293" y="147"/>
                  <a:pt x="283" y="165"/>
                  <a:pt x="271" y="183"/>
                </a:cubicBezTo>
                <a:close/>
                <a:moveTo>
                  <a:pt x="306" y="115"/>
                </a:moveTo>
                <a:cubicBezTo>
                  <a:pt x="241" y="115"/>
                  <a:pt x="241" y="115"/>
                  <a:pt x="241" y="115"/>
                </a:cubicBezTo>
                <a:cubicBezTo>
                  <a:pt x="330" y="26"/>
                  <a:pt x="330" y="26"/>
                  <a:pt x="330" y="26"/>
                </a:cubicBezTo>
                <a:cubicBezTo>
                  <a:pt x="327" y="45"/>
                  <a:pt x="321" y="78"/>
                  <a:pt x="306" y="115"/>
                </a:cubicBezTo>
                <a:close/>
                <a:moveTo>
                  <a:pt x="256" y="14"/>
                </a:moveTo>
                <a:cubicBezTo>
                  <a:pt x="211" y="28"/>
                  <a:pt x="154" y="53"/>
                  <a:pt x="105" y="103"/>
                </a:cubicBezTo>
                <a:cubicBezTo>
                  <a:pt x="96" y="112"/>
                  <a:pt x="88" y="121"/>
                  <a:pt x="80" y="130"/>
                </a:cubicBezTo>
                <a:cubicBezTo>
                  <a:pt x="79" y="130"/>
                  <a:pt x="79" y="130"/>
                  <a:pt x="79" y="130"/>
                </a:cubicBezTo>
                <a:cubicBezTo>
                  <a:pt x="79" y="131"/>
                  <a:pt x="79" y="131"/>
                  <a:pt x="79" y="131"/>
                </a:cubicBezTo>
                <a:cubicBezTo>
                  <a:pt x="45" y="174"/>
                  <a:pt x="26" y="219"/>
                  <a:pt x="15" y="257"/>
                </a:cubicBezTo>
                <a:cubicBezTo>
                  <a:pt x="15" y="14"/>
                  <a:pt x="15" y="14"/>
                  <a:pt x="15" y="14"/>
                </a:cubicBezTo>
                <a:lnTo>
                  <a:pt x="256" y="14"/>
                </a:lnTo>
                <a:close/>
                <a:moveTo>
                  <a:pt x="90" y="331"/>
                </a:moveTo>
                <a:cubicBezTo>
                  <a:pt x="136" y="317"/>
                  <a:pt x="192" y="292"/>
                  <a:pt x="242" y="242"/>
                </a:cubicBezTo>
                <a:cubicBezTo>
                  <a:pt x="292" y="192"/>
                  <a:pt x="318" y="134"/>
                  <a:pt x="331" y="88"/>
                </a:cubicBezTo>
                <a:cubicBezTo>
                  <a:pt x="331" y="331"/>
                  <a:pt x="331" y="331"/>
                  <a:pt x="331" y="331"/>
                </a:cubicBezTo>
                <a:lnTo>
                  <a:pt x="90" y="331"/>
                </a:lnTo>
                <a:close/>
              </a:path>
            </a:pathLst>
          </a:custGeom>
          <a:solidFill>
            <a:schemeClr val="bg1"/>
          </a:solidFill>
          <a:ln>
            <a:solidFill>
              <a:schemeClr val="bg1"/>
            </a:solidFill>
          </a:ln>
        </p:spPr>
        <p:txBody>
          <a:bodyPr vert="horz" wrap="square" lIns="54650" tIns="27325" rIns="54650" bIns="27325" numCol="1" anchor="t" anchorCtr="0" compatLnSpc="1">
            <a:prstTxWarp prst="textNoShape">
              <a:avLst/>
            </a:prstTxWarp>
          </a:bodyPr>
          <a:lstStyle/>
          <a:p>
            <a:pPr marL="0" marR="0" lvl="0" indent="0" algn="l" defTabSz="728663" rtl="0" eaLnBrk="1" fontAlgn="auto" latinLnBrk="0" hangingPunct="1">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04A02"/>
              </a:solidFill>
              <a:effectLst/>
              <a:uLnTx/>
              <a:uFillTx/>
              <a:latin typeface="Arial" panose="020B0604020202020204" pitchFamily="34" charset="0"/>
              <a:ea typeface="+mn-ea"/>
              <a:cs typeface="Arial" panose="020B0604020202020204" pitchFamily="34" charset="0"/>
            </a:endParaRPr>
          </a:p>
        </p:txBody>
      </p:sp>
      <p:sp>
        <p:nvSpPr>
          <p:cNvPr id="24" name="Rectangle: Diagonal Corners Snipped 23">
            <a:extLst>
              <a:ext uri="{FF2B5EF4-FFF2-40B4-BE49-F238E27FC236}">
                <a16:creationId xmlns:a16="http://schemas.microsoft.com/office/drawing/2014/main" id="{AA46C773-72BD-4CBD-8519-9E9E46E916D7}"/>
              </a:ext>
            </a:extLst>
          </p:cNvPr>
          <p:cNvSpPr/>
          <p:nvPr/>
        </p:nvSpPr>
        <p:spPr>
          <a:xfrm>
            <a:off x="3506208" y="745285"/>
            <a:ext cx="2461651" cy="332214"/>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ΣΠ2 Μια πιο πράσινη Ευρώπη</a:t>
            </a:r>
          </a:p>
        </p:txBody>
      </p:sp>
      <p:sp>
        <p:nvSpPr>
          <p:cNvPr id="25" name="Google Shape;703;p5">
            <a:extLst>
              <a:ext uri="{FF2B5EF4-FFF2-40B4-BE49-F238E27FC236}">
                <a16:creationId xmlns:a16="http://schemas.microsoft.com/office/drawing/2014/main" id="{9DF03D05-26C5-47DD-A0A2-5A7B3C18FD50}"/>
              </a:ext>
            </a:extLst>
          </p:cNvPr>
          <p:cNvSpPr/>
          <p:nvPr/>
        </p:nvSpPr>
        <p:spPr>
          <a:xfrm>
            <a:off x="291518" y="2673276"/>
            <a:ext cx="2754639" cy="1747540"/>
          </a:xfrm>
          <a:prstGeom prst="rect">
            <a:avLst/>
          </a:prstGeom>
          <a:solidFill>
            <a:schemeClr val="accent5">
              <a:lumMod val="60000"/>
              <a:lumOff val="4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Diagonal Corners Snipped 25">
            <a:extLst>
              <a:ext uri="{FF2B5EF4-FFF2-40B4-BE49-F238E27FC236}">
                <a16:creationId xmlns:a16="http://schemas.microsoft.com/office/drawing/2014/main" id="{4C13BA83-FA56-4214-91B3-D727082C9063}"/>
              </a:ext>
            </a:extLst>
          </p:cNvPr>
          <p:cNvSpPr/>
          <p:nvPr/>
        </p:nvSpPr>
        <p:spPr>
          <a:xfrm>
            <a:off x="290841" y="2452562"/>
            <a:ext cx="2373363"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ΣΠ3 Μια πιο διασυνδεδεμένη Ευρώπη</a:t>
            </a:r>
          </a:p>
        </p:txBody>
      </p:sp>
      <p:sp>
        <p:nvSpPr>
          <p:cNvPr id="32" name="Google Shape;703;p5">
            <a:extLst>
              <a:ext uri="{FF2B5EF4-FFF2-40B4-BE49-F238E27FC236}">
                <a16:creationId xmlns:a16="http://schemas.microsoft.com/office/drawing/2014/main" id="{87655D54-B7A5-428C-BEF2-CF40E6B8F240}"/>
              </a:ext>
            </a:extLst>
          </p:cNvPr>
          <p:cNvSpPr/>
          <p:nvPr/>
        </p:nvSpPr>
        <p:spPr>
          <a:xfrm>
            <a:off x="3510375" y="2618961"/>
            <a:ext cx="2801295" cy="1799761"/>
          </a:xfrm>
          <a:prstGeom prst="rect">
            <a:avLst/>
          </a:prstGeom>
          <a:solidFill>
            <a:schemeClr val="accent5">
              <a:lumMod val="20000"/>
              <a:lumOff val="8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Diagonal Corners Snipped 32">
            <a:extLst>
              <a:ext uri="{FF2B5EF4-FFF2-40B4-BE49-F238E27FC236}">
                <a16:creationId xmlns:a16="http://schemas.microsoft.com/office/drawing/2014/main" id="{CA1059E6-411E-4345-B493-9C117721FC81}"/>
              </a:ext>
            </a:extLst>
          </p:cNvPr>
          <p:cNvSpPr/>
          <p:nvPr/>
        </p:nvSpPr>
        <p:spPr>
          <a:xfrm>
            <a:off x="3510191" y="2480760"/>
            <a:ext cx="2413699"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lang="el-GR" b="1" kern="1200" dirty="0">
                <a:solidFill>
                  <a:prstClr val="white"/>
                </a:solidFill>
                <a:latin typeface="Calibri" panose="020F0502020204030204"/>
                <a:ea typeface="+mn-ea"/>
                <a:sym typeface="Georgia"/>
              </a:rPr>
              <a:t>ΣΠ4 Μια πιο κοινωνική Ευρώπη</a:t>
            </a:r>
            <a:endPar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34" name="Freeform 23">
            <a:extLst>
              <a:ext uri="{FF2B5EF4-FFF2-40B4-BE49-F238E27FC236}">
                <a16:creationId xmlns:a16="http://schemas.microsoft.com/office/drawing/2014/main" id="{03ACC9FB-81AB-46E6-9CF7-A4ADCF2C5F1D}"/>
              </a:ext>
            </a:extLst>
          </p:cNvPr>
          <p:cNvSpPr>
            <a:spLocks noChangeAspect="1" noEditPoints="1"/>
          </p:cNvSpPr>
          <p:nvPr/>
        </p:nvSpPr>
        <p:spPr bwMode="auto">
          <a:xfrm>
            <a:off x="3605549" y="3427952"/>
            <a:ext cx="557191" cy="510767"/>
          </a:xfrm>
          <a:custGeom>
            <a:avLst/>
            <a:gdLst>
              <a:gd name="T0" fmla="*/ 346 w 346"/>
              <a:gd name="T1" fmla="*/ 0 h 347"/>
              <a:gd name="T2" fmla="*/ 0 w 346"/>
              <a:gd name="T3" fmla="*/ 0 h 347"/>
              <a:gd name="T4" fmla="*/ 0 w 346"/>
              <a:gd name="T5" fmla="*/ 347 h 347"/>
              <a:gd name="T6" fmla="*/ 346 w 346"/>
              <a:gd name="T7" fmla="*/ 347 h 347"/>
              <a:gd name="T8" fmla="*/ 346 w 346"/>
              <a:gd name="T9" fmla="*/ 347 h 347"/>
              <a:gd name="T10" fmla="*/ 346 w 346"/>
              <a:gd name="T11" fmla="*/ 0 h 347"/>
              <a:gd name="T12" fmla="*/ 14 w 346"/>
              <a:gd name="T13" fmla="*/ 319 h 347"/>
              <a:gd name="T14" fmla="*/ 68 w 346"/>
              <a:gd name="T15" fmla="*/ 265 h 347"/>
              <a:gd name="T16" fmla="*/ 68 w 346"/>
              <a:gd name="T17" fmla="*/ 265 h 347"/>
              <a:gd name="T18" fmla="*/ 103 w 346"/>
              <a:gd name="T19" fmla="*/ 231 h 347"/>
              <a:gd name="T20" fmla="*/ 109 w 346"/>
              <a:gd name="T21" fmla="*/ 228 h 347"/>
              <a:gd name="T22" fmla="*/ 189 w 346"/>
              <a:gd name="T23" fmla="*/ 228 h 347"/>
              <a:gd name="T24" fmla="*/ 198 w 346"/>
              <a:gd name="T25" fmla="*/ 237 h 347"/>
              <a:gd name="T26" fmla="*/ 189 w 346"/>
              <a:gd name="T27" fmla="*/ 246 h 347"/>
              <a:gd name="T28" fmla="*/ 116 w 346"/>
              <a:gd name="T29" fmla="*/ 246 h 347"/>
              <a:gd name="T30" fmla="*/ 116 w 346"/>
              <a:gd name="T31" fmla="*/ 261 h 347"/>
              <a:gd name="T32" fmla="*/ 189 w 346"/>
              <a:gd name="T33" fmla="*/ 261 h 347"/>
              <a:gd name="T34" fmla="*/ 214 w 346"/>
              <a:gd name="T35" fmla="*/ 252 h 347"/>
              <a:gd name="T36" fmla="*/ 280 w 346"/>
              <a:gd name="T37" fmla="*/ 186 h 347"/>
              <a:gd name="T38" fmla="*/ 293 w 346"/>
              <a:gd name="T39" fmla="*/ 185 h 347"/>
              <a:gd name="T40" fmla="*/ 296 w 346"/>
              <a:gd name="T41" fmla="*/ 192 h 347"/>
              <a:gd name="T42" fmla="*/ 293 w 346"/>
              <a:gd name="T43" fmla="*/ 198 h 347"/>
              <a:gd name="T44" fmla="*/ 208 w 346"/>
              <a:gd name="T45" fmla="*/ 284 h 347"/>
              <a:gd name="T46" fmla="*/ 202 w 346"/>
              <a:gd name="T47" fmla="*/ 286 h 347"/>
              <a:gd name="T48" fmla="*/ 125 w 346"/>
              <a:gd name="T49" fmla="*/ 286 h 347"/>
              <a:gd name="T50" fmla="*/ 79 w 346"/>
              <a:gd name="T51" fmla="*/ 332 h 347"/>
              <a:gd name="T52" fmla="*/ 14 w 346"/>
              <a:gd name="T53" fmla="*/ 332 h 347"/>
              <a:gd name="T54" fmla="*/ 14 w 346"/>
              <a:gd name="T55" fmla="*/ 319 h 347"/>
              <a:gd name="T56" fmla="*/ 100 w 346"/>
              <a:gd name="T57" fmla="*/ 332 h 347"/>
              <a:gd name="T58" fmla="*/ 131 w 346"/>
              <a:gd name="T59" fmla="*/ 301 h 347"/>
              <a:gd name="T60" fmla="*/ 202 w 346"/>
              <a:gd name="T61" fmla="*/ 301 h 347"/>
              <a:gd name="T62" fmla="*/ 218 w 346"/>
              <a:gd name="T63" fmla="*/ 294 h 347"/>
              <a:gd name="T64" fmla="*/ 304 w 346"/>
              <a:gd name="T65" fmla="*/ 209 h 347"/>
              <a:gd name="T66" fmla="*/ 311 w 346"/>
              <a:gd name="T67" fmla="*/ 191 h 347"/>
              <a:gd name="T68" fmla="*/ 303 w 346"/>
              <a:gd name="T69" fmla="*/ 174 h 347"/>
              <a:gd name="T70" fmla="*/ 269 w 346"/>
              <a:gd name="T71" fmla="*/ 176 h 347"/>
              <a:gd name="T72" fmla="*/ 212 w 346"/>
              <a:gd name="T73" fmla="*/ 233 h 347"/>
              <a:gd name="T74" fmla="*/ 189 w 346"/>
              <a:gd name="T75" fmla="*/ 214 h 347"/>
              <a:gd name="T76" fmla="*/ 109 w 346"/>
              <a:gd name="T77" fmla="*/ 214 h 347"/>
              <a:gd name="T78" fmla="*/ 92 w 346"/>
              <a:gd name="T79" fmla="*/ 220 h 347"/>
              <a:gd name="T80" fmla="*/ 60 w 346"/>
              <a:gd name="T81" fmla="*/ 253 h 347"/>
              <a:gd name="T82" fmla="*/ 60 w 346"/>
              <a:gd name="T83" fmla="*/ 253 h 347"/>
              <a:gd name="T84" fmla="*/ 14 w 346"/>
              <a:gd name="T85" fmla="*/ 298 h 347"/>
              <a:gd name="T86" fmla="*/ 14 w 346"/>
              <a:gd name="T87" fmla="*/ 15 h 347"/>
              <a:gd name="T88" fmla="*/ 331 w 346"/>
              <a:gd name="T89" fmla="*/ 15 h 347"/>
              <a:gd name="T90" fmla="*/ 331 w 346"/>
              <a:gd name="T91" fmla="*/ 332 h 347"/>
              <a:gd name="T92" fmla="*/ 100 w 346"/>
              <a:gd name="T93" fmla="*/ 332 h 347"/>
              <a:gd name="T94" fmla="*/ 175 w 346"/>
              <a:gd name="T95" fmla="*/ 109 h 347"/>
              <a:gd name="T96" fmla="*/ 216 w 346"/>
              <a:gd name="T97" fmla="*/ 109 h 347"/>
              <a:gd name="T98" fmla="*/ 216 w 346"/>
              <a:gd name="T99" fmla="*/ 124 h 347"/>
              <a:gd name="T100" fmla="*/ 175 w 346"/>
              <a:gd name="T101" fmla="*/ 124 h 347"/>
              <a:gd name="T102" fmla="*/ 175 w 346"/>
              <a:gd name="T103" fmla="*/ 165 h 347"/>
              <a:gd name="T104" fmla="*/ 160 w 346"/>
              <a:gd name="T105" fmla="*/ 165 h 347"/>
              <a:gd name="T106" fmla="*/ 160 w 346"/>
              <a:gd name="T107" fmla="*/ 124 h 347"/>
              <a:gd name="T108" fmla="*/ 120 w 346"/>
              <a:gd name="T109" fmla="*/ 124 h 347"/>
              <a:gd name="T110" fmla="*/ 120 w 346"/>
              <a:gd name="T111" fmla="*/ 109 h 347"/>
              <a:gd name="T112" fmla="*/ 160 w 346"/>
              <a:gd name="T113" fmla="*/ 109 h 347"/>
              <a:gd name="T114" fmla="*/ 160 w 346"/>
              <a:gd name="T115" fmla="*/ 69 h 347"/>
              <a:gd name="T116" fmla="*/ 175 w 346"/>
              <a:gd name="T117" fmla="*/ 69 h 347"/>
              <a:gd name="T118" fmla="*/ 175 w 346"/>
              <a:gd name="T119" fmla="*/ 10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7">
                <a:moveTo>
                  <a:pt x="346" y="0"/>
                </a:moveTo>
                <a:cubicBezTo>
                  <a:pt x="0" y="0"/>
                  <a:pt x="0" y="0"/>
                  <a:pt x="0" y="0"/>
                </a:cubicBezTo>
                <a:cubicBezTo>
                  <a:pt x="0" y="347"/>
                  <a:pt x="0" y="347"/>
                  <a:pt x="0" y="347"/>
                </a:cubicBezTo>
                <a:cubicBezTo>
                  <a:pt x="346" y="347"/>
                  <a:pt x="346" y="347"/>
                  <a:pt x="346" y="347"/>
                </a:cubicBezTo>
                <a:cubicBezTo>
                  <a:pt x="346" y="347"/>
                  <a:pt x="346" y="347"/>
                  <a:pt x="346" y="347"/>
                </a:cubicBezTo>
                <a:cubicBezTo>
                  <a:pt x="346" y="0"/>
                  <a:pt x="346" y="0"/>
                  <a:pt x="346" y="0"/>
                </a:cubicBezTo>
                <a:close/>
                <a:moveTo>
                  <a:pt x="14" y="319"/>
                </a:moveTo>
                <a:cubicBezTo>
                  <a:pt x="68" y="265"/>
                  <a:pt x="68" y="265"/>
                  <a:pt x="68" y="265"/>
                </a:cubicBezTo>
                <a:cubicBezTo>
                  <a:pt x="68" y="265"/>
                  <a:pt x="68" y="265"/>
                  <a:pt x="68" y="265"/>
                </a:cubicBezTo>
                <a:cubicBezTo>
                  <a:pt x="103" y="231"/>
                  <a:pt x="103" y="231"/>
                  <a:pt x="103" y="231"/>
                </a:cubicBezTo>
                <a:cubicBezTo>
                  <a:pt x="104" y="229"/>
                  <a:pt x="107" y="228"/>
                  <a:pt x="109" y="228"/>
                </a:cubicBezTo>
                <a:cubicBezTo>
                  <a:pt x="189" y="228"/>
                  <a:pt x="189" y="228"/>
                  <a:pt x="189" y="228"/>
                </a:cubicBezTo>
                <a:cubicBezTo>
                  <a:pt x="194" y="228"/>
                  <a:pt x="198" y="232"/>
                  <a:pt x="198" y="237"/>
                </a:cubicBezTo>
                <a:cubicBezTo>
                  <a:pt x="198" y="242"/>
                  <a:pt x="194" y="246"/>
                  <a:pt x="189" y="246"/>
                </a:cubicBezTo>
                <a:cubicBezTo>
                  <a:pt x="116" y="246"/>
                  <a:pt x="116" y="246"/>
                  <a:pt x="116" y="246"/>
                </a:cubicBezTo>
                <a:cubicBezTo>
                  <a:pt x="116" y="261"/>
                  <a:pt x="116" y="261"/>
                  <a:pt x="116" y="261"/>
                </a:cubicBezTo>
                <a:cubicBezTo>
                  <a:pt x="189" y="261"/>
                  <a:pt x="189" y="261"/>
                  <a:pt x="189" y="261"/>
                </a:cubicBezTo>
                <a:cubicBezTo>
                  <a:pt x="195" y="261"/>
                  <a:pt x="208" y="259"/>
                  <a:pt x="214" y="252"/>
                </a:cubicBezTo>
                <a:cubicBezTo>
                  <a:pt x="280" y="186"/>
                  <a:pt x="280" y="186"/>
                  <a:pt x="280" y="186"/>
                </a:cubicBezTo>
                <a:cubicBezTo>
                  <a:pt x="284" y="183"/>
                  <a:pt x="289" y="182"/>
                  <a:pt x="293" y="185"/>
                </a:cubicBezTo>
                <a:cubicBezTo>
                  <a:pt x="295" y="187"/>
                  <a:pt x="296" y="189"/>
                  <a:pt x="296" y="192"/>
                </a:cubicBezTo>
                <a:cubicBezTo>
                  <a:pt x="296" y="194"/>
                  <a:pt x="295" y="197"/>
                  <a:pt x="293" y="198"/>
                </a:cubicBezTo>
                <a:cubicBezTo>
                  <a:pt x="208" y="284"/>
                  <a:pt x="208" y="284"/>
                  <a:pt x="208" y="284"/>
                </a:cubicBezTo>
                <a:cubicBezTo>
                  <a:pt x="206" y="285"/>
                  <a:pt x="204" y="286"/>
                  <a:pt x="202" y="286"/>
                </a:cubicBezTo>
                <a:cubicBezTo>
                  <a:pt x="125" y="286"/>
                  <a:pt x="125" y="286"/>
                  <a:pt x="125" y="286"/>
                </a:cubicBezTo>
                <a:cubicBezTo>
                  <a:pt x="79" y="332"/>
                  <a:pt x="79" y="332"/>
                  <a:pt x="79" y="332"/>
                </a:cubicBezTo>
                <a:cubicBezTo>
                  <a:pt x="14" y="332"/>
                  <a:pt x="14" y="332"/>
                  <a:pt x="14" y="332"/>
                </a:cubicBezTo>
                <a:lnTo>
                  <a:pt x="14" y="319"/>
                </a:lnTo>
                <a:close/>
                <a:moveTo>
                  <a:pt x="100" y="332"/>
                </a:moveTo>
                <a:cubicBezTo>
                  <a:pt x="131" y="301"/>
                  <a:pt x="131" y="301"/>
                  <a:pt x="131" y="301"/>
                </a:cubicBezTo>
                <a:cubicBezTo>
                  <a:pt x="202" y="301"/>
                  <a:pt x="202" y="301"/>
                  <a:pt x="202" y="301"/>
                </a:cubicBezTo>
                <a:cubicBezTo>
                  <a:pt x="208" y="301"/>
                  <a:pt x="214" y="299"/>
                  <a:pt x="218" y="294"/>
                </a:cubicBezTo>
                <a:cubicBezTo>
                  <a:pt x="304" y="209"/>
                  <a:pt x="304" y="209"/>
                  <a:pt x="304" y="209"/>
                </a:cubicBezTo>
                <a:cubicBezTo>
                  <a:pt x="308" y="204"/>
                  <a:pt x="311" y="198"/>
                  <a:pt x="311" y="191"/>
                </a:cubicBezTo>
                <a:cubicBezTo>
                  <a:pt x="310" y="185"/>
                  <a:pt x="308" y="179"/>
                  <a:pt x="303" y="174"/>
                </a:cubicBezTo>
                <a:cubicBezTo>
                  <a:pt x="293" y="166"/>
                  <a:pt x="279" y="167"/>
                  <a:pt x="269" y="176"/>
                </a:cubicBezTo>
                <a:cubicBezTo>
                  <a:pt x="212" y="233"/>
                  <a:pt x="212" y="233"/>
                  <a:pt x="212" y="233"/>
                </a:cubicBezTo>
                <a:cubicBezTo>
                  <a:pt x="210" y="222"/>
                  <a:pt x="200" y="214"/>
                  <a:pt x="189" y="214"/>
                </a:cubicBezTo>
                <a:cubicBezTo>
                  <a:pt x="109" y="214"/>
                  <a:pt x="109" y="214"/>
                  <a:pt x="109" y="214"/>
                </a:cubicBezTo>
                <a:cubicBezTo>
                  <a:pt x="103" y="214"/>
                  <a:pt x="97" y="216"/>
                  <a:pt x="92" y="220"/>
                </a:cubicBezTo>
                <a:cubicBezTo>
                  <a:pt x="60" y="253"/>
                  <a:pt x="60" y="253"/>
                  <a:pt x="60" y="253"/>
                </a:cubicBezTo>
                <a:cubicBezTo>
                  <a:pt x="60" y="253"/>
                  <a:pt x="60" y="253"/>
                  <a:pt x="60" y="253"/>
                </a:cubicBezTo>
                <a:cubicBezTo>
                  <a:pt x="14" y="298"/>
                  <a:pt x="14" y="298"/>
                  <a:pt x="14" y="298"/>
                </a:cubicBezTo>
                <a:cubicBezTo>
                  <a:pt x="14" y="15"/>
                  <a:pt x="14" y="15"/>
                  <a:pt x="14" y="15"/>
                </a:cubicBezTo>
                <a:cubicBezTo>
                  <a:pt x="331" y="15"/>
                  <a:pt x="331" y="15"/>
                  <a:pt x="331" y="15"/>
                </a:cubicBezTo>
                <a:cubicBezTo>
                  <a:pt x="331" y="332"/>
                  <a:pt x="331" y="332"/>
                  <a:pt x="331" y="332"/>
                </a:cubicBezTo>
                <a:lnTo>
                  <a:pt x="100" y="332"/>
                </a:lnTo>
                <a:close/>
                <a:moveTo>
                  <a:pt x="175" y="109"/>
                </a:moveTo>
                <a:cubicBezTo>
                  <a:pt x="216" y="109"/>
                  <a:pt x="216" y="109"/>
                  <a:pt x="216" y="109"/>
                </a:cubicBezTo>
                <a:cubicBezTo>
                  <a:pt x="216" y="124"/>
                  <a:pt x="216" y="124"/>
                  <a:pt x="216" y="124"/>
                </a:cubicBezTo>
                <a:cubicBezTo>
                  <a:pt x="175" y="124"/>
                  <a:pt x="175" y="124"/>
                  <a:pt x="175" y="124"/>
                </a:cubicBezTo>
                <a:cubicBezTo>
                  <a:pt x="175" y="165"/>
                  <a:pt x="175" y="165"/>
                  <a:pt x="175" y="165"/>
                </a:cubicBezTo>
                <a:cubicBezTo>
                  <a:pt x="160" y="165"/>
                  <a:pt x="160" y="165"/>
                  <a:pt x="160" y="165"/>
                </a:cubicBezTo>
                <a:cubicBezTo>
                  <a:pt x="160" y="124"/>
                  <a:pt x="160" y="124"/>
                  <a:pt x="160" y="124"/>
                </a:cubicBezTo>
                <a:cubicBezTo>
                  <a:pt x="120" y="124"/>
                  <a:pt x="120" y="124"/>
                  <a:pt x="120" y="124"/>
                </a:cubicBezTo>
                <a:cubicBezTo>
                  <a:pt x="120" y="109"/>
                  <a:pt x="120" y="109"/>
                  <a:pt x="120" y="109"/>
                </a:cubicBezTo>
                <a:cubicBezTo>
                  <a:pt x="160" y="109"/>
                  <a:pt x="160" y="109"/>
                  <a:pt x="160" y="109"/>
                </a:cubicBezTo>
                <a:cubicBezTo>
                  <a:pt x="160" y="69"/>
                  <a:pt x="160" y="69"/>
                  <a:pt x="160" y="69"/>
                </a:cubicBezTo>
                <a:cubicBezTo>
                  <a:pt x="175" y="69"/>
                  <a:pt x="175" y="69"/>
                  <a:pt x="175" y="69"/>
                </a:cubicBezTo>
                <a:lnTo>
                  <a:pt x="175" y="109"/>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04A02"/>
              </a:solidFill>
              <a:effectLst/>
              <a:uLnTx/>
              <a:uFillTx/>
              <a:latin typeface="Calibri" panose="020F0502020204030204"/>
              <a:ea typeface="+mn-ea"/>
              <a:cs typeface="+mn-cs"/>
            </a:endParaRPr>
          </a:p>
        </p:txBody>
      </p:sp>
      <p:sp>
        <p:nvSpPr>
          <p:cNvPr id="41" name="Google Shape;703;p5">
            <a:extLst>
              <a:ext uri="{FF2B5EF4-FFF2-40B4-BE49-F238E27FC236}">
                <a16:creationId xmlns:a16="http://schemas.microsoft.com/office/drawing/2014/main" id="{3E3402E8-6062-46BF-8822-DF2DF03A9BA5}"/>
              </a:ext>
            </a:extLst>
          </p:cNvPr>
          <p:cNvSpPr/>
          <p:nvPr/>
        </p:nvSpPr>
        <p:spPr>
          <a:xfrm>
            <a:off x="257538" y="4699539"/>
            <a:ext cx="2817385" cy="1968824"/>
          </a:xfrm>
          <a:prstGeom prst="rect">
            <a:avLst/>
          </a:prstGeom>
          <a:solidFill>
            <a:schemeClr val="accent6">
              <a:lumMod val="40000"/>
              <a:lumOff val="6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Diagonal Corners Snipped 41">
            <a:extLst>
              <a:ext uri="{FF2B5EF4-FFF2-40B4-BE49-F238E27FC236}">
                <a16:creationId xmlns:a16="http://schemas.microsoft.com/office/drawing/2014/main" id="{7D345545-55D5-47FE-85F4-D7B32C84BD65}"/>
              </a:ext>
            </a:extLst>
          </p:cNvPr>
          <p:cNvSpPr/>
          <p:nvPr/>
        </p:nvSpPr>
        <p:spPr>
          <a:xfrm>
            <a:off x="257538" y="4478860"/>
            <a:ext cx="2409258"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ΣΠ5 Μια Ευρώπη πιο κοντά στους πολίτες της</a:t>
            </a:r>
          </a:p>
        </p:txBody>
      </p:sp>
      <p:grpSp>
        <p:nvGrpSpPr>
          <p:cNvPr id="43" name="Group 42">
            <a:extLst>
              <a:ext uri="{FF2B5EF4-FFF2-40B4-BE49-F238E27FC236}">
                <a16:creationId xmlns:a16="http://schemas.microsoft.com/office/drawing/2014/main" id="{2322E868-AEC3-466A-9FFD-0EE97081A834}"/>
              </a:ext>
            </a:extLst>
          </p:cNvPr>
          <p:cNvGrpSpPr>
            <a:grpSpLocks noChangeAspect="1"/>
          </p:cNvGrpSpPr>
          <p:nvPr/>
        </p:nvGrpSpPr>
        <p:grpSpPr>
          <a:xfrm>
            <a:off x="307923" y="5475769"/>
            <a:ext cx="542775" cy="658637"/>
            <a:chOff x="-1565807" y="9312867"/>
            <a:chExt cx="426447" cy="426447"/>
          </a:xfrm>
          <a:solidFill>
            <a:schemeClr val="tx1"/>
          </a:solidFill>
        </p:grpSpPr>
        <p:sp>
          <p:nvSpPr>
            <p:cNvPr id="44" name="Freeform 43">
              <a:extLst>
                <a:ext uri="{FF2B5EF4-FFF2-40B4-BE49-F238E27FC236}">
                  <a16:creationId xmlns:a16="http://schemas.microsoft.com/office/drawing/2014/main" id="{95D0D914-C7C7-4C21-9F55-C830A14E9AD1}"/>
                </a:ext>
              </a:extLst>
            </p:cNvPr>
            <p:cNvSpPr>
              <a:spLocks noEditPoints="1"/>
            </p:cNvSpPr>
            <p:nvPr/>
          </p:nvSpPr>
          <p:spPr bwMode="auto">
            <a:xfrm>
              <a:off x="-1453953" y="9368794"/>
              <a:ext cx="195745" cy="167781"/>
            </a:xfrm>
            <a:custGeom>
              <a:avLst/>
              <a:gdLst>
                <a:gd name="T0" fmla="*/ 89 w 89"/>
                <a:gd name="T1" fmla="*/ 13 h 76"/>
                <a:gd name="T2" fmla="*/ 68 w 89"/>
                <a:gd name="T3" fmla="*/ 13 h 76"/>
                <a:gd name="T4" fmla="*/ 68 w 89"/>
                <a:gd name="T5" fmla="*/ 4 h 76"/>
                <a:gd name="T6" fmla="*/ 64 w 89"/>
                <a:gd name="T7" fmla="*/ 0 h 76"/>
                <a:gd name="T8" fmla="*/ 25 w 89"/>
                <a:gd name="T9" fmla="*/ 0 h 76"/>
                <a:gd name="T10" fmla="*/ 21 w 89"/>
                <a:gd name="T11" fmla="*/ 4 h 76"/>
                <a:gd name="T12" fmla="*/ 21 w 89"/>
                <a:gd name="T13" fmla="*/ 13 h 76"/>
                <a:gd name="T14" fmla="*/ 0 w 89"/>
                <a:gd name="T15" fmla="*/ 13 h 76"/>
                <a:gd name="T16" fmla="*/ 0 w 89"/>
                <a:gd name="T17" fmla="*/ 76 h 76"/>
                <a:gd name="T18" fmla="*/ 89 w 89"/>
                <a:gd name="T19" fmla="*/ 76 h 76"/>
                <a:gd name="T20" fmla="*/ 89 w 89"/>
                <a:gd name="T21" fmla="*/ 13 h 76"/>
                <a:gd name="T22" fmla="*/ 29 w 89"/>
                <a:gd name="T23" fmla="*/ 8 h 76"/>
                <a:gd name="T24" fmla="*/ 60 w 89"/>
                <a:gd name="T25" fmla="*/ 8 h 76"/>
                <a:gd name="T26" fmla="*/ 60 w 89"/>
                <a:gd name="T27" fmla="*/ 13 h 76"/>
                <a:gd name="T28" fmla="*/ 29 w 89"/>
                <a:gd name="T29" fmla="*/ 13 h 76"/>
                <a:gd name="T30" fmla="*/ 29 w 89"/>
                <a:gd name="T31" fmla="*/ 8 h 76"/>
                <a:gd name="T32" fmla="*/ 25 w 89"/>
                <a:gd name="T33" fmla="*/ 21 h 76"/>
                <a:gd name="T34" fmla="*/ 64 w 89"/>
                <a:gd name="T35" fmla="*/ 21 h 76"/>
                <a:gd name="T36" fmla="*/ 81 w 89"/>
                <a:gd name="T37" fmla="*/ 21 h 76"/>
                <a:gd name="T38" fmla="*/ 81 w 89"/>
                <a:gd name="T39" fmla="*/ 31 h 76"/>
                <a:gd name="T40" fmla="*/ 44 w 89"/>
                <a:gd name="T41" fmla="*/ 41 h 76"/>
                <a:gd name="T42" fmla="*/ 8 w 89"/>
                <a:gd name="T43" fmla="*/ 31 h 76"/>
                <a:gd name="T44" fmla="*/ 8 w 89"/>
                <a:gd name="T45" fmla="*/ 21 h 76"/>
                <a:gd name="T46" fmla="*/ 25 w 89"/>
                <a:gd name="T47" fmla="*/ 21 h 76"/>
                <a:gd name="T48" fmla="*/ 8 w 89"/>
                <a:gd name="T49" fmla="*/ 67 h 76"/>
                <a:gd name="T50" fmla="*/ 8 w 89"/>
                <a:gd name="T51" fmla="*/ 39 h 76"/>
                <a:gd name="T52" fmla="*/ 44 w 89"/>
                <a:gd name="T53" fmla="*/ 50 h 76"/>
                <a:gd name="T54" fmla="*/ 81 w 89"/>
                <a:gd name="T55" fmla="*/ 39 h 76"/>
                <a:gd name="T56" fmla="*/ 81 w 89"/>
                <a:gd name="T57" fmla="*/ 67 h 76"/>
                <a:gd name="T58" fmla="*/ 8 w 89"/>
                <a:gd name="T59"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76">
                  <a:moveTo>
                    <a:pt x="89" y="13"/>
                  </a:moveTo>
                  <a:cubicBezTo>
                    <a:pt x="68" y="13"/>
                    <a:pt x="68" y="13"/>
                    <a:pt x="68" y="13"/>
                  </a:cubicBezTo>
                  <a:cubicBezTo>
                    <a:pt x="68" y="4"/>
                    <a:pt x="68" y="4"/>
                    <a:pt x="68" y="4"/>
                  </a:cubicBezTo>
                  <a:cubicBezTo>
                    <a:pt x="68" y="2"/>
                    <a:pt x="66" y="0"/>
                    <a:pt x="64" y="0"/>
                  </a:cubicBezTo>
                  <a:cubicBezTo>
                    <a:pt x="25" y="0"/>
                    <a:pt x="25" y="0"/>
                    <a:pt x="25" y="0"/>
                  </a:cubicBezTo>
                  <a:cubicBezTo>
                    <a:pt x="23" y="0"/>
                    <a:pt x="21" y="2"/>
                    <a:pt x="21" y="4"/>
                  </a:cubicBezTo>
                  <a:cubicBezTo>
                    <a:pt x="21" y="13"/>
                    <a:pt x="21" y="13"/>
                    <a:pt x="21" y="13"/>
                  </a:cubicBezTo>
                  <a:cubicBezTo>
                    <a:pt x="0" y="13"/>
                    <a:pt x="0" y="13"/>
                    <a:pt x="0" y="13"/>
                  </a:cubicBezTo>
                  <a:cubicBezTo>
                    <a:pt x="0" y="76"/>
                    <a:pt x="0" y="76"/>
                    <a:pt x="0" y="76"/>
                  </a:cubicBezTo>
                  <a:cubicBezTo>
                    <a:pt x="89" y="76"/>
                    <a:pt x="89" y="76"/>
                    <a:pt x="89" y="76"/>
                  </a:cubicBezTo>
                  <a:lnTo>
                    <a:pt x="89" y="13"/>
                  </a:lnTo>
                  <a:close/>
                  <a:moveTo>
                    <a:pt x="29" y="8"/>
                  </a:moveTo>
                  <a:cubicBezTo>
                    <a:pt x="60" y="8"/>
                    <a:pt x="60" y="8"/>
                    <a:pt x="60" y="8"/>
                  </a:cubicBezTo>
                  <a:cubicBezTo>
                    <a:pt x="60" y="13"/>
                    <a:pt x="60" y="13"/>
                    <a:pt x="60" y="13"/>
                  </a:cubicBezTo>
                  <a:cubicBezTo>
                    <a:pt x="29" y="13"/>
                    <a:pt x="29" y="13"/>
                    <a:pt x="29" y="13"/>
                  </a:cubicBezTo>
                  <a:lnTo>
                    <a:pt x="29" y="8"/>
                  </a:lnTo>
                  <a:close/>
                  <a:moveTo>
                    <a:pt x="25" y="21"/>
                  </a:moveTo>
                  <a:cubicBezTo>
                    <a:pt x="64" y="21"/>
                    <a:pt x="64" y="21"/>
                    <a:pt x="64" y="21"/>
                  </a:cubicBezTo>
                  <a:cubicBezTo>
                    <a:pt x="81" y="21"/>
                    <a:pt x="81" y="21"/>
                    <a:pt x="81" y="21"/>
                  </a:cubicBezTo>
                  <a:cubicBezTo>
                    <a:pt x="81" y="31"/>
                    <a:pt x="81" y="31"/>
                    <a:pt x="81" y="31"/>
                  </a:cubicBezTo>
                  <a:cubicBezTo>
                    <a:pt x="44" y="41"/>
                    <a:pt x="44" y="41"/>
                    <a:pt x="44" y="41"/>
                  </a:cubicBezTo>
                  <a:cubicBezTo>
                    <a:pt x="8" y="31"/>
                    <a:pt x="8" y="31"/>
                    <a:pt x="8" y="31"/>
                  </a:cubicBezTo>
                  <a:cubicBezTo>
                    <a:pt x="8" y="21"/>
                    <a:pt x="8" y="21"/>
                    <a:pt x="8" y="21"/>
                  </a:cubicBezTo>
                  <a:lnTo>
                    <a:pt x="25" y="21"/>
                  </a:lnTo>
                  <a:close/>
                  <a:moveTo>
                    <a:pt x="8" y="67"/>
                  </a:moveTo>
                  <a:cubicBezTo>
                    <a:pt x="8" y="39"/>
                    <a:pt x="8" y="39"/>
                    <a:pt x="8" y="39"/>
                  </a:cubicBezTo>
                  <a:cubicBezTo>
                    <a:pt x="44" y="50"/>
                    <a:pt x="44" y="50"/>
                    <a:pt x="44" y="50"/>
                  </a:cubicBezTo>
                  <a:cubicBezTo>
                    <a:pt x="81" y="39"/>
                    <a:pt x="81" y="39"/>
                    <a:pt x="81" y="39"/>
                  </a:cubicBezTo>
                  <a:cubicBezTo>
                    <a:pt x="81" y="67"/>
                    <a:pt x="81" y="67"/>
                    <a:pt x="81" y="67"/>
                  </a:cubicBezTo>
                  <a:lnTo>
                    <a:pt x="8"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5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a:extLst>
                <a:ext uri="{FF2B5EF4-FFF2-40B4-BE49-F238E27FC236}">
                  <a16:creationId xmlns:a16="http://schemas.microsoft.com/office/drawing/2014/main" id="{5C25F6BD-A22E-494B-A4C7-2C7A08A792F2}"/>
                </a:ext>
              </a:extLst>
            </p:cNvPr>
            <p:cNvSpPr>
              <a:spLocks noEditPoints="1"/>
            </p:cNvSpPr>
            <p:nvPr/>
          </p:nvSpPr>
          <p:spPr bwMode="auto">
            <a:xfrm>
              <a:off x="-1565807" y="9312867"/>
              <a:ext cx="426447" cy="426447"/>
            </a:xfrm>
            <a:custGeom>
              <a:avLst/>
              <a:gdLst>
                <a:gd name="T0" fmla="*/ 192 w 192"/>
                <a:gd name="T1" fmla="*/ 0 h 192"/>
                <a:gd name="T2" fmla="*/ 0 w 192"/>
                <a:gd name="T3" fmla="*/ 0 h 192"/>
                <a:gd name="T4" fmla="*/ 0 w 192"/>
                <a:gd name="T5" fmla="*/ 192 h 192"/>
                <a:gd name="T6" fmla="*/ 53 w 192"/>
                <a:gd name="T7" fmla="*/ 192 h 192"/>
                <a:gd name="T8" fmla="*/ 53 w 192"/>
                <a:gd name="T9" fmla="*/ 192 h 192"/>
                <a:gd name="T10" fmla="*/ 53 w 192"/>
                <a:gd name="T11" fmla="*/ 192 h 192"/>
                <a:gd name="T12" fmla="*/ 192 w 192"/>
                <a:gd name="T13" fmla="*/ 192 h 192"/>
                <a:gd name="T14" fmla="*/ 192 w 192"/>
                <a:gd name="T15" fmla="*/ 0 h 192"/>
                <a:gd name="T16" fmla="*/ 8 w 192"/>
                <a:gd name="T17" fmla="*/ 182 h 192"/>
                <a:gd name="T18" fmla="*/ 60 w 192"/>
                <a:gd name="T19" fmla="*/ 131 h 192"/>
                <a:gd name="T20" fmla="*/ 62 w 192"/>
                <a:gd name="T21" fmla="*/ 129 h 192"/>
                <a:gd name="T22" fmla="*/ 66 w 192"/>
                <a:gd name="T23" fmla="*/ 126 h 192"/>
                <a:gd name="T24" fmla="*/ 107 w 192"/>
                <a:gd name="T25" fmla="*/ 126 h 192"/>
                <a:gd name="T26" fmla="*/ 108 w 192"/>
                <a:gd name="T27" fmla="*/ 126 h 192"/>
                <a:gd name="T28" fmla="*/ 115 w 192"/>
                <a:gd name="T29" fmla="*/ 128 h 192"/>
                <a:gd name="T30" fmla="*/ 115 w 192"/>
                <a:gd name="T31" fmla="*/ 135 h 192"/>
                <a:gd name="T32" fmla="*/ 113 w 192"/>
                <a:gd name="T33" fmla="*/ 136 h 192"/>
                <a:gd name="T34" fmla="*/ 108 w 192"/>
                <a:gd name="T35" fmla="*/ 137 h 192"/>
                <a:gd name="T36" fmla="*/ 107 w 192"/>
                <a:gd name="T37" fmla="*/ 136 h 192"/>
                <a:gd name="T38" fmla="*/ 70 w 192"/>
                <a:gd name="T39" fmla="*/ 136 h 192"/>
                <a:gd name="T40" fmla="*/ 70 w 192"/>
                <a:gd name="T41" fmla="*/ 145 h 192"/>
                <a:gd name="T42" fmla="*/ 107 w 192"/>
                <a:gd name="T43" fmla="*/ 145 h 192"/>
                <a:gd name="T44" fmla="*/ 108 w 192"/>
                <a:gd name="T45" fmla="*/ 145 h 192"/>
                <a:gd name="T46" fmla="*/ 112 w 192"/>
                <a:gd name="T47" fmla="*/ 145 h 192"/>
                <a:gd name="T48" fmla="*/ 117 w 192"/>
                <a:gd name="T49" fmla="*/ 144 h 192"/>
                <a:gd name="T50" fmla="*/ 133 w 192"/>
                <a:gd name="T51" fmla="*/ 132 h 192"/>
                <a:gd name="T52" fmla="*/ 161 w 192"/>
                <a:gd name="T53" fmla="*/ 104 h 192"/>
                <a:gd name="T54" fmla="*/ 162 w 192"/>
                <a:gd name="T55" fmla="*/ 103 h 192"/>
                <a:gd name="T56" fmla="*/ 167 w 192"/>
                <a:gd name="T57" fmla="*/ 101 h 192"/>
                <a:gd name="T58" fmla="*/ 169 w 192"/>
                <a:gd name="T59" fmla="*/ 103 h 192"/>
                <a:gd name="T60" fmla="*/ 169 w 192"/>
                <a:gd name="T61" fmla="*/ 110 h 192"/>
                <a:gd name="T62" fmla="*/ 155 w 192"/>
                <a:gd name="T63" fmla="*/ 124 h 192"/>
                <a:gd name="T64" fmla="*/ 126 w 192"/>
                <a:gd name="T65" fmla="*/ 153 h 192"/>
                <a:gd name="T66" fmla="*/ 125 w 192"/>
                <a:gd name="T67" fmla="*/ 153 h 192"/>
                <a:gd name="T68" fmla="*/ 113 w 192"/>
                <a:gd name="T69" fmla="*/ 159 h 192"/>
                <a:gd name="T70" fmla="*/ 75 w 192"/>
                <a:gd name="T71" fmla="*/ 159 h 192"/>
                <a:gd name="T72" fmla="*/ 50 w 192"/>
                <a:gd name="T73" fmla="*/ 184 h 192"/>
                <a:gd name="T74" fmla="*/ 8 w 192"/>
                <a:gd name="T75" fmla="*/ 184 h 192"/>
                <a:gd name="T76" fmla="*/ 8 w 192"/>
                <a:gd name="T77" fmla="*/ 182 h 192"/>
                <a:gd name="T78" fmla="*/ 184 w 192"/>
                <a:gd name="T79" fmla="*/ 184 h 192"/>
                <a:gd name="T80" fmla="*/ 62 w 192"/>
                <a:gd name="T81" fmla="*/ 184 h 192"/>
                <a:gd name="T82" fmla="*/ 79 w 192"/>
                <a:gd name="T83" fmla="*/ 167 h 192"/>
                <a:gd name="T84" fmla="*/ 113 w 192"/>
                <a:gd name="T85" fmla="*/ 167 h 192"/>
                <a:gd name="T86" fmla="*/ 131 w 192"/>
                <a:gd name="T87" fmla="*/ 158 h 192"/>
                <a:gd name="T88" fmla="*/ 132 w 192"/>
                <a:gd name="T89" fmla="*/ 158 h 192"/>
                <a:gd name="T90" fmla="*/ 161 w 192"/>
                <a:gd name="T91" fmla="*/ 130 h 192"/>
                <a:gd name="T92" fmla="*/ 175 w 192"/>
                <a:gd name="T93" fmla="*/ 116 h 192"/>
                <a:gd name="T94" fmla="*/ 176 w 192"/>
                <a:gd name="T95" fmla="*/ 97 h 192"/>
                <a:gd name="T96" fmla="*/ 167 w 192"/>
                <a:gd name="T97" fmla="*/ 93 h 192"/>
                <a:gd name="T98" fmla="*/ 156 w 192"/>
                <a:gd name="T99" fmla="*/ 97 h 192"/>
                <a:gd name="T100" fmla="*/ 155 w 192"/>
                <a:gd name="T101" fmla="*/ 98 h 192"/>
                <a:gd name="T102" fmla="*/ 127 w 192"/>
                <a:gd name="T103" fmla="*/ 126 h 192"/>
                <a:gd name="T104" fmla="*/ 124 w 192"/>
                <a:gd name="T105" fmla="*/ 129 h 192"/>
                <a:gd name="T106" fmla="*/ 122 w 192"/>
                <a:gd name="T107" fmla="*/ 124 h 192"/>
                <a:gd name="T108" fmla="*/ 107 w 192"/>
                <a:gd name="T109" fmla="*/ 118 h 192"/>
                <a:gd name="T110" fmla="*/ 66 w 192"/>
                <a:gd name="T111" fmla="*/ 118 h 192"/>
                <a:gd name="T112" fmla="*/ 56 w 192"/>
                <a:gd name="T113" fmla="*/ 123 h 192"/>
                <a:gd name="T114" fmla="*/ 54 w 192"/>
                <a:gd name="T115" fmla="*/ 125 h 192"/>
                <a:gd name="T116" fmla="*/ 8 w 192"/>
                <a:gd name="T117" fmla="*/ 171 h 192"/>
                <a:gd name="T118" fmla="*/ 8 w 192"/>
                <a:gd name="T119" fmla="*/ 8 h 192"/>
                <a:gd name="T120" fmla="*/ 184 w 192"/>
                <a:gd name="T121" fmla="*/ 8 h 192"/>
                <a:gd name="T122" fmla="*/ 184 w 192"/>
                <a:gd name="T123"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192">
                  <a:moveTo>
                    <a:pt x="192" y="0"/>
                  </a:moveTo>
                  <a:cubicBezTo>
                    <a:pt x="0" y="0"/>
                    <a:pt x="0" y="0"/>
                    <a:pt x="0" y="0"/>
                  </a:cubicBezTo>
                  <a:cubicBezTo>
                    <a:pt x="0" y="192"/>
                    <a:pt x="0" y="192"/>
                    <a:pt x="0" y="192"/>
                  </a:cubicBezTo>
                  <a:cubicBezTo>
                    <a:pt x="53" y="192"/>
                    <a:pt x="53" y="192"/>
                    <a:pt x="53" y="192"/>
                  </a:cubicBezTo>
                  <a:cubicBezTo>
                    <a:pt x="53" y="192"/>
                    <a:pt x="53" y="192"/>
                    <a:pt x="53" y="192"/>
                  </a:cubicBezTo>
                  <a:cubicBezTo>
                    <a:pt x="53" y="192"/>
                    <a:pt x="53" y="192"/>
                    <a:pt x="53" y="192"/>
                  </a:cubicBezTo>
                  <a:cubicBezTo>
                    <a:pt x="192" y="192"/>
                    <a:pt x="192" y="192"/>
                    <a:pt x="192" y="192"/>
                  </a:cubicBezTo>
                  <a:lnTo>
                    <a:pt x="192" y="0"/>
                  </a:lnTo>
                  <a:close/>
                  <a:moveTo>
                    <a:pt x="8" y="182"/>
                  </a:moveTo>
                  <a:cubicBezTo>
                    <a:pt x="15" y="175"/>
                    <a:pt x="56" y="135"/>
                    <a:pt x="60" y="131"/>
                  </a:cubicBezTo>
                  <a:cubicBezTo>
                    <a:pt x="60" y="130"/>
                    <a:pt x="61" y="129"/>
                    <a:pt x="62" y="129"/>
                  </a:cubicBezTo>
                  <a:cubicBezTo>
                    <a:pt x="64" y="126"/>
                    <a:pt x="64" y="126"/>
                    <a:pt x="66" y="126"/>
                  </a:cubicBezTo>
                  <a:cubicBezTo>
                    <a:pt x="107" y="126"/>
                    <a:pt x="107" y="126"/>
                    <a:pt x="107" y="126"/>
                  </a:cubicBezTo>
                  <a:cubicBezTo>
                    <a:pt x="108" y="126"/>
                    <a:pt x="108" y="126"/>
                    <a:pt x="108" y="126"/>
                  </a:cubicBezTo>
                  <a:cubicBezTo>
                    <a:pt x="108" y="126"/>
                    <a:pt x="113" y="125"/>
                    <a:pt x="115" y="128"/>
                  </a:cubicBezTo>
                  <a:cubicBezTo>
                    <a:pt x="116" y="130"/>
                    <a:pt x="116" y="133"/>
                    <a:pt x="115" y="135"/>
                  </a:cubicBezTo>
                  <a:cubicBezTo>
                    <a:pt x="114" y="135"/>
                    <a:pt x="114" y="136"/>
                    <a:pt x="113" y="136"/>
                  </a:cubicBezTo>
                  <a:cubicBezTo>
                    <a:pt x="111" y="137"/>
                    <a:pt x="110" y="137"/>
                    <a:pt x="108" y="137"/>
                  </a:cubicBezTo>
                  <a:cubicBezTo>
                    <a:pt x="108" y="136"/>
                    <a:pt x="107" y="136"/>
                    <a:pt x="107" y="136"/>
                  </a:cubicBezTo>
                  <a:cubicBezTo>
                    <a:pt x="70" y="136"/>
                    <a:pt x="70" y="136"/>
                    <a:pt x="70" y="136"/>
                  </a:cubicBezTo>
                  <a:cubicBezTo>
                    <a:pt x="70" y="145"/>
                    <a:pt x="70" y="145"/>
                    <a:pt x="70" y="145"/>
                  </a:cubicBezTo>
                  <a:cubicBezTo>
                    <a:pt x="107" y="145"/>
                    <a:pt x="107" y="145"/>
                    <a:pt x="107" y="145"/>
                  </a:cubicBezTo>
                  <a:cubicBezTo>
                    <a:pt x="107" y="145"/>
                    <a:pt x="107" y="145"/>
                    <a:pt x="108" y="145"/>
                  </a:cubicBezTo>
                  <a:cubicBezTo>
                    <a:pt x="109" y="145"/>
                    <a:pt x="111" y="145"/>
                    <a:pt x="112" y="145"/>
                  </a:cubicBezTo>
                  <a:cubicBezTo>
                    <a:pt x="114" y="145"/>
                    <a:pt x="115" y="144"/>
                    <a:pt x="117" y="144"/>
                  </a:cubicBezTo>
                  <a:cubicBezTo>
                    <a:pt x="121" y="142"/>
                    <a:pt x="126" y="139"/>
                    <a:pt x="133" y="132"/>
                  </a:cubicBezTo>
                  <a:cubicBezTo>
                    <a:pt x="144" y="119"/>
                    <a:pt x="156" y="108"/>
                    <a:pt x="161" y="104"/>
                  </a:cubicBezTo>
                  <a:cubicBezTo>
                    <a:pt x="162" y="103"/>
                    <a:pt x="162" y="103"/>
                    <a:pt x="162" y="103"/>
                  </a:cubicBezTo>
                  <a:cubicBezTo>
                    <a:pt x="163" y="102"/>
                    <a:pt x="165" y="101"/>
                    <a:pt x="167" y="101"/>
                  </a:cubicBezTo>
                  <a:cubicBezTo>
                    <a:pt x="168" y="101"/>
                    <a:pt x="169" y="102"/>
                    <a:pt x="169" y="103"/>
                  </a:cubicBezTo>
                  <a:cubicBezTo>
                    <a:pt x="172" y="106"/>
                    <a:pt x="169" y="110"/>
                    <a:pt x="169" y="110"/>
                  </a:cubicBezTo>
                  <a:cubicBezTo>
                    <a:pt x="168" y="111"/>
                    <a:pt x="162" y="117"/>
                    <a:pt x="155" y="124"/>
                  </a:cubicBezTo>
                  <a:cubicBezTo>
                    <a:pt x="143" y="135"/>
                    <a:pt x="128" y="150"/>
                    <a:pt x="126" y="153"/>
                  </a:cubicBezTo>
                  <a:cubicBezTo>
                    <a:pt x="125" y="153"/>
                    <a:pt x="125" y="153"/>
                    <a:pt x="125" y="153"/>
                  </a:cubicBezTo>
                  <a:cubicBezTo>
                    <a:pt x="123" y="155"/>
                    <a:pt x="120" y="159"/>
                    <a:pt x="113" y="159"/>
                  </a:cubicBezTo>
                  <a:cubicBezTo>
                    <a:pt x="75" y="159"/>
                    <a:pt x="75" y="159"/>
                    <a:pt x="75" y="159"/>
                  </a:cubicBezTo>
                  <a:cubicBezTo>
                    <a:pt x="50" y="184"/>
                    <a:pt x="50" y="184"/>
                    <a:pt x="50" y="184"/>
                  </a:cubicBezTo>
                  <a:cubicBezTo>
                    <a:pt x="8" y="184"/>
                    <a:pt x="8" y="184"/>
                    <a:pt x="8" y="184"/>
                  </a:cubicBezTo>
                  <a:lnTo>
                    <a:pt x="8" y="182"/>
                  </a:lnTo>
                  <a:close/>
                  <a:moveTo>
                    <a:pt x="184" y="184"/>
                  </a:moveTo>
                  <a:cubicBezTo>
                    <a:pt x="62" y="184"/>
                    <a:pt x="62" y="184"/>
                    <a:pt x="62" y="184"/>
                  </a:cubicBezTo>
                  <a:cubicBezTo>
                    <a:pt x="79" y="167"/>
                    <a:pt x="79" y="167"/>
                    <a:pt x="79" y="167"/>
                  </a:cubicBezTo>
                  <a:cubicBezTo>
                    <a:pt x="113" y="167"/>
                    <a:pt x="113" y="167"/>
                    <a:pt x="113" y="167"/>
                  </a:cubicBezTo>
                  <a:cubicBezTo>
                    <a:pt x="123" y="167"/>
                    <a:pt x="129" y="161"/>
                    <a:pt x="131" y="158"/>
                  </a:cubicBezTo>
                  <a:cubicBezTo>
                    <a:pt x="132" y="158"/>
                    <a:pt x="132" y="158"/>
                    <a:pt x="132" y="158"/>
                  </a:cubicBezTo>
                  <a:cubicBezTo>
                    <a:pt x="134" y="156"/>
                    <a:pt x="149" y="141"/>
                    <a:pt x="161" y="130"/>
                  </a:cubicBezTo>
                  <a:cubicBezTo>
                    <a:pt x="168" y="123"/>
                    <a:pt x="174" y="117"/>
                    <a:pt x="175" y="116"/>
                  </a:cubicBezTo>
                  <a:cubicBezTo>
                    <a:pt x="178" y="112"/>
                    <a:pt x="181" y="104"/>
                    <a:pt x="176" y="97"/>
                  </a:cubicBezTo>
                  <a:cubicBezTo>
                    <a:pt x="174" y="95"/>
                    <a:pt x="171" y="93"/>
                    <a:pt x="167" y="93"/>
                  </a:cubicBezTo>
                  <a:cubicBezTo>
                    <a:pt x="163" y="93"/>
                    <a:pt x="158" y="95"/>
                    <a:pt x="156" y="97"/>
                  </a:cubicBezTo>
                  <a:cubicBezTo>
                    <a:pt x="155" y="98"/>
                    <a:pt x="155" y="98"/>
                    <a:pt x="155" y="98"/>
                  </a:cubicBezTo>
                  <a:cubicBezTo>
                    <a:pt x="150" y="102"/>
                    <a:pt x="138" y="114"/>
                    <a:pt x="127" y="126"/>
                  </a:cubicBezTo>
                  <a:cubicBezTo>
                    <a:pt x="126" y="127"/>
                    <a:pt x="125" y="128"/>
                    <a:pt x="124" y="129"/>
                  </a:cubicBezTo>
                  <a:cubicBezTo>
                    <a:pt x="123" y="128"/>
                    <a:pt x="123" y="126"/>
                    <a:pt x="122" y="124"/>
                  </a:cubicBezTo>
                  <a:cubicBezTo>
                    <a:pt x="119" y="118"/>
                    <a:pt x="111" y="117"/>
                    <a:pt x="107" y="118"/>
                  </a:cubicBezTo>
                  <a:cubicBezTo>
                    <a:pt x="66" y="118"/>
                    <a:pt x="66" y="118"/>
                    <a:pt x="66" y="118"/>
                  </a:cubicBezTo>
                  <a:cubicBezTo>
                    <a:pt x="61" y="118"/>
                    <a:pt x="58" y="120"/>
                    <a:pt x="56" y="123"/>
                  </a:cubicBezTo>
                  <a:cubicBezTo>
                    <a:pt x="55" y="124"/>
                    <a:pt x="55" y="124"/>
                    <a:pt x="54" y="125"/>
                  </a:cubicBezTo>
                  <a:cubicBezTo>
                    <a:pt x="51" y="128"/>
                    <a:pt x="22" y="157"/>
                    <a:pt x="8" y="171"/>
                  </a:cubicBezTo>
                  <a:cubicBezTo>
                    <a:pt x="8" y="8"/>
                    <a:pt x="8" y="8"/>
                    <a:pt x="8" y="8"/>
                  </a:cubicBezTo>
                  <a:cubicBezTo>
                    <a:pt x="184" y="8"/>
                    <a:pt x="184" y="8"/>
                    <a:pt x="184" y="8"/>
                  </a:cubicBezTo>
                  <a:lnTo>
                    <a:pt x="18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5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7" name="Google Shape;703;p5">
            <a:extLst>
              <a:ext uri="{FF2B5EF4-FFF2-40B4-BE49-F238E27FC236}">
                <a16:creationId xmlns:a16="http://schemas.microsoft.com/office/drawing/2014/main" id="{9D92C814-D0C6-46A1-B677-20AACB282B58}"/>
              </a:ext>
            </a:extLst>
          </p:cNvPr>
          <p:cNvSpPr/>
          <p:nvPr/>
        </p:nvSpPr>
        <p:spPr>
          <a:xfrm>
            <a:off x="3506207" y="4635742"/>
            <a:ext cx="2871043" cy="1968824"/>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Diagonal Corners Snipped 47">
            <a:extLst>
              <a:ext uri="{FF2B5EF4-FFF2-40B4-BE49-F238E27FC236}">
                <a16:creationId xmlns:a16="http://schemas.microsoft.com/office/drawing/2014/main" id="{1E41FE18-4F24-4254-90FA-ABFB358C5428}"/>
              </a:ext>
            </a:extLst>
          </p:cNvPr>
          <p:cNvSpPr/>
          <p:nvPr/>
        </p:nvSpPr>
        <p:spPr>
          <a:xfrm>
            <a:off x="3482683" y="4484613"/>
            <a:ext cx="2438012"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Ειδικός στόχος Δίκαιη</a:t>
            </a:r>
            <a:r>
              <a:rPr lang="el-GR" b="1" kern="1200" dirty="0">
                <a:solidFill>
                  <a:prstClr val="white"/>
                </a:solidFill>
                <a:latin typeface="Calibri" panose="020F0502020204030204"/>
                <a:ea typeface="+mn-ea"/>
                <a:sym typeface="Georgia"/>
              </a:rPr>
              <a:t> Μετάβαση</a:t>
            </a:r>
            <a:endPar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54" name="TextBox 53">
            <a:extLst>
              <a:ext uri="{FF2B5EF4-FFF2-40B4-BE49-F238E27FC236}">
                <a16:creationId xmlns:a16="http://schemas.microsoft.com/office/drawing/2014/main" id="{B2DB5DF8-9D7D-468D-B3E2-836E68DAD9CF}"/>
              </a:ext>
            </a:extLst>
          </p:cNvPr>
          <p:cNvSpPr txBox="1"/>
          <p:nvPr/>
        </p:nvSpPr>
        <p:spPr>
          <a:xfrm>
            <a:off x="941480" y="5190502"/>
            <a:ext cx="2089739" cy="1292662"/>
          </a:xfrm>
          <a:prstGeom prst="rect">
            <a:avLst/>
          </a:prstGeom>
          <a:noFill/>
        </p:spPr>
        <p:txBody>
          <a:bodyPr wrap="square" rtlCol="0">
            <a:spAutoFit/>
          </a:bodyPr>
          <a:lstStyle/>
          <a:p>
            <a:pPr lvl="0">
              <a:buClrTx/>
              <a:defRPr/>
            </a:pPr>
            <a:r>
              <a:rPr lang="el-GR" sz="1200" kern="1200" dirty="0">
                <a:solidFill>
                  <a:schemeClr val="tx1"/>
                </a:solidFill>
                <a:latin typeface="Calibri" panose="020F0502020204030204"/>
                <a:ea typeface="+mn-ea"/>
                <a:cs typeface="+mn-cs"/>
              </a:rPr>
              <a:t>Προώθηση βιώσιμης και ολοκληρωμένης ανάπτυξης, μέσω της στήριξης τοπικών πρωτοβουλιών</a:t>
            </a:r>
          </a:p>
          <a:p>
            <a:pPr lvl="0">
              <a:buClrTx/>
              <a:defRPr/>
            </a:pPr>
            <a:endParaRPr lang="el-GR" sz="1200" b="1" kern="1200" dirty="0">
              <a:solidFill>
                <a:schemeClr val="tx1"/>
              </a:solidFill>
              <a:latin typeface="Calibri" panose="020F0502020204030204"/>
              <a:ea typeface="+mn-ea"/>
              <a:cs typeface="+mn-cs"/>
            </a:endParaRPr>
          </a:p>
          <a:p>
            <a:pPr lvl="0">
              <a:buClrTx/>
              <a:defRPr/>
            </a:pPr>
            <a:r>
              <a:rPr lang="el-GR" sz="1600" b="1" kern="1200" dirty="0">
                <a:solidFill>
                  <a:schemeClr val="tx1"/>
                </a:solidFill>
                <a:latin typeface="Calibri" panose="020F0502020204030204"/>
                <a:ea typeface="+mn-ea"/>
                <a:cs typeface="+mn-cs"/>
              </a:rPr>
              <a:t>6% </a:t>
            </a:r>
            <a:r>
              <a:rPr lang="el-GR" sz="1200" b="1" kern="1200" dirty="0">
                <a:solidFill>
                  <a:schemeClr val="tx1"/>
                </a:solidFill>
                <a:latin typeface="Calibri" panose="020F0502020204030204"/>
                <a:ea typeface="+mn-ea"/>
                <a:cs typeface="+mn-cs"/>
              </a:rPr>
              <a:t>των συνολικών πόρων</a:t>
            </a:r>
          </a:p>
        </p:txBody>
      </p:sp>
      <p:sp>
        <p:nvSpPr>
          <p:cNvPr id="55" name="TextBox 54">
            <a:extLst>
              <a:ext uri="{FF2B5EF4-FFF2-40B4-BE49-F238E27FC236}">
                <a16:creationId xmlns:a16="http://schemas.microsoft.com/office/drawing/2014/main" id="{56A373E2-F5DF-418E-9FF8-F8BB6FE87BD4}"/>
              </a:ext>
            </a:extLst>
          </p:cNvPr>
          <p:cNvSpPr txBox="1"/>
          <p:nvPr/>
        </p:nvSpPr>
        <p:spPr>
          <a:xfrm>
            <a:off x="920138" y="3041891"/>
            <a:ext cx="2126020" cy="1261884"/>
          </a:xfrm>
          <a:prstGeom prst="rect">
            <a:avLst/>
          </a:prstGeom>
          <a:noFill/>
        </p:spPr>
        <p:txBody>
          <a:bodyPr wrap="square" rtlCol="0">
            <a:spAutoFit/>
          </a:bodyPr>
          <a:lstStyle/>
          <a:p>
            <a:pPr lvl="0">
              <a:buClrTx/>
              <a:defRPr/>
            </a:pPr>
            <a:r>
              <a:rPr lang="el-GR" sz="1200" kern="1200" dirty="0">
                <a:solidFill>
                  <a:schemeClr val="tx1"/>
                </a:solidFill>
                <a:latin typeface="Calibri" panose="020F0502020204030204"/>
                <a:ea typeface="+mn-ea"/>
                <a:cs typeface="+mn-cs"/>
              </a:rPr>
              <a:t>Ανάπτυξη προσβάσιμων, υψηλής ποιότητας, </a:t>
            </a:r>
            <a:r>
              <a:rPr lang="el-GR" sz="1200" kern="1200" dirty="0" err="1">
                <a:solidFill>
                  <a:schemeClr val="tx1"/>
                </a:solidFill>
                <a:latin typeface="Calibri" panose="020F0502020204030204"/>
                <a:ea typeface="+mn-ea"/>
                <a:cs typeface="+mn-cs"/>
              </a:rPr>
              <a:t>πολυτροπικών</a:t>
            </a:r>
            <a:r>
              <a:rPr lang="el-GR" sz="1200" kern="1200" dirty="0">
                <a:solidFill>
                  <a:schemeClr val="tx1"/>
                </a:solidFill>
                <a:latin typeface="Calibri" panose="020F0502020204030204"/>
                <a:ea typeface="+mn-ea"/>
                <a:cs typeface="+mn-cs"/>
              </a:rPr>
              <a:t>, έξυπνων και βιώσιμων υποδομών και συστημάτων μεταφορών</a:t>
            </a:r>
          </a:p>
          <a:p>
            <a:pPr lvl="0">
              <a:buClrTx/>
              <a:defRPr/>
            </a:pPr>
            <a:r>
              <a:rPr lang="el-GR" sz="1600" b="1" kern="1200" dirty="0">
                <a:solidFill>
                  <a:schemeClr val="tx1"/>
                </a:solidFill>
                <a:latin typeface="Calibri" panose="020F0502020204030204"/>
                <a:ea typeface="+mn-ea"/>
                <a:cs typeface="+mn-cs"/>
              </a:rPr>
              <a:t>8% </a:t>
            </a:r>
            <a:r>
              <a:rPr lang="el-GR" sz="1200" b="1" kern="1200" dirty="0">
                <a:solidFill>
                  <a:schemeClr val="tx1"/>
                </a:solidFill>
                <a:latin typeface="Calibri" panose="020F0502020204030204"/>
                <a:ea typeface="+mn-ea"/>
                <a:cs typeface="+mn-cs"/>
              </a:rPr>
              <a:t>των συνολικών πόρων</a:t>
            </a:r>
          </a:p>
        </p:txBody>
      </p:sp>
      <p:sp>
        <p:nvSpPr>
          <p:cNvPr id="56" name="TextBox 55">
            <a:extLst>
              <a:ext uri="{FF2B5EF4-FFF2-40B4-BE49-F238E27FC236}">
                <a16:creationId xmlns:a16="http://schemas.microsoft.com/office/drawing/2014/main" id="{0AA25522-0FC8-4400-8389-6CA997CB2A53}"/>
              </a:ext>
            </a:extLst>
          </p:cNvPr>
          <p:cNvSpPr txBox="1"/>
          <p:nvPr/>
        </p:nvSpPr>
        <p:spPr>
          <a:xfrm>
            <a:off x="4139763" y="3125370"/>
            <a:ext cx="2171908" cy="1261884"/>
          </a:xfrm>
          <a:prstGeom prst="rect">
            <a:avLst/>
          </a:prstGeom>
          <a:noFill/>
        </p:spPr>
        <p:txBody>
          <a:bodyPr wrap="square" rtlCol="0">
            <a:spAutoFit/>
          </a:bodyPr>
          <a:lstStyle/>
          <a:p>
            <a:pPr lvl="0">
              <a:buClrTx/>
              <a:defRPr/>
            </a:pPr>
            <a:r>
              <a:rPr lang="el-GR" sz="1200" kern="1200" dirty="0">
                <a:solidFill>
                  <a:schemeClr val="tx1"/>
                </a:solidFill>
                <a:latin typeface="Calibri" panose="020F0502020204030204"/>
                <a:ea typeface="+mn-ea"/>
                <a:cs typeface="+mn-cs"/>
              </a:rPr>
              <a:t>Επένδυση σε ανθρώπινο δυναμικό και διασφάλιση ισότιμης πρόσβασης σε ποιοτικές υπηρεσίες και αγαθά</a:t>
            </a:r>
          </a:p>
          <a:p>
            <a:pPr lvl="0">
              <a:buClrTx/>
              <a:defRPr/>
            </a:pPr>
            <a:endParaRPr lang="el-GR" sz="1200" b="1" kern="1200" dirty="0">
              <a:solidFill>
                <a:schemeClr val="tx1"/>
              </a:solidFill>
              <a:latin typeface="Calibri" panose="020F0502020204030204"/>
              <a:ea typeface="+mn-ea"/>
              <a:cs typeface="+mn-cs"/>
            </a:endParaRPr>
          </a:p>
          <a:p>
            <a:pPr lvl="0">
              <a:buClrTx/>
              <a:defRPr/>
            </a:pPr>
            <a:r>
              <a:rPr lang="el-GR" sz="1600" b="1" kern="1200" dirty="0">
                <a:solidFill>
                  <a:schemeClr val="tx1"/>
                </a:solidFill>
                <a:latin typeface="Calibri" panose="020F0502020204030204"/>
                <a:ea typeface="+mn-ea"/>
                <a:cs typeface="+mn-cs"/>
              </a:rPr>
              <a:t>30% </a:t>
            </a:r>
            <a:r>
              <a:rPr lang="el-GR" sz="1200" b="1" kern="1200" dirty="0">
                <a:solidFill>
                  <a:schemeClr val="tx1"/>
                </a:solidFill>
                <a:latin typeface="Calibri" panose="020F0502020204030204"/>
                <a:ea typeface="+mn-ea"/>
                <a:cs typeface="+mn-cs"/>
              </a:rPr>
              <a:t>των συνολικών πόρων</a:t>
            </a:r>
          </a:p>
        </p:txBody>
      </p:sp>
      <p:sp>
        <p:nvSpPr>
          <p:cNvPr id="57" name="TextBox 56">
            <a:extLst>
              <a:ext uri="{FF2B5EF4-FFF2-40B4-BE49-F238E27FC236}">
                <a16:creationId xmlns:a16="http://schemas.microsoft.com/office/drawing/2014/main" id="{35BBD46B-8DDE-4264-98DE-6AB36E2899D8}"/>
              </a:ext>
            </a:extLst>
          </p:cNvPr>
          <p:cNvSpPr txBox="1"/>
          <p:nvPr/>
        </p:nvSpPr>
        <p:spPr>
          <a:xfrm>
            <a:off x="4130622" y="1039945"/>
            <a:ext cx="2181048" cy="1261884"/>
          </a:xfrm>
          <a:prstGeom prst="rect">
            <a:avLst/>
          </a:prstGeom>
          <a:noFill/>
        </p:spPr>
        <p:txBody>
          <a:bodyPr wrap="square" rtlCol="0">
            <a:spAutoFit/>
          </a:bodyPr>
          <a:lstStyle/>
          <a:p>
            <a:pPr lvl="0">
              <a:buClrTx/>
              <a:defRPr/>
            </a:pPr>
            <a:r>
              <a:rPr lang="el-GR" sz="1200" kern="1200" dirty="0">
                <a:solidFill>
                  <a:prstClr val="white"/>
                </a:solidFill>
                <a:latin typeface="Calibri" panose="020F0502020204030204"/>
                <a:ea typeface="+mn-ea"/>
                <a:cs typeface="+mn-cs"/>
              </a:rPr>
              <a:t>Προώθησης καθαρής και δίκαιης ενεργειακής μετάβασης, των πράσινων και γαλάζιων επενδύσεων</a:t>
            </a:r>
          </a:p>
          <a:p>
            <a:pPr lvl="0">
              <a:buClrTx/>
              <a:defRPr/>
            </a:pPr>
            <a:endParaRPr lang="el-GR" sz="1200" b="1" kern="1200" dirty="0">
              <a:solidFill>
                <a:prstClr val="white"/>
              </a:solidFill>
              <a:latin typeface="Calibri" panose="020F0502020204030204"/>
              <a:ea typeface="+mn-ea"/>
              <a:cs typeface="+mn-cs"/>
            </a:endParaRPr>
          </a:p>
          <a:p>
            <a:pPr lvl="0">
              <a:buClrTx/>
              <a:defRPr/>
            </a:pPr>
            <a:r>
              <a:rPr lang="el-GR" sz="1600" b="1" kern="1200" dirty="0">
                <a:solidFill>
                  <a:prstClr val="white"/>
                </a:solidFill>
                <a:latin typeface="Calibri" panose="020F0502020204030204"/>
                <a:ea typeface="+mn-ea"/>
                <a:cs typeface="+mn-cs"/>
              </a:rPr>
              <a:t>27%</a:t>
            </a:r>
            <a:r>
              <a:rPr lang="el-GR" sz="1200" b="1" kern="1200" dirty="0">
                <a:solidFill>
                  <a:prstClr val="white"/>
                </a:solidFill>
                <a:latin typeface="Calibri" panose="020F0502020204030204"/>
                <a:ea typeface="+mn-ea"/>
                <a:cs typeface="+mn-cs"/>
              </a:rPr>
              <a:t> των συνολικών πόρων</a:t>
            </a:r>
          </a:p>
        </p:txBody>
      </p:sp>
      <p:sp>
        <p:nvSpPr>
          <p:cNvPr id="58" name="TextBox 57">
            <a:extLst>
              <a:ext uri="{FF2B5EF4-FFF2-40B4-BE49-F238E27FC236}">
                <a16:creationId xmlns:a16="http://schemas.microsoft.com/office/drawing/2014/main" id="{9C553E9E-8345-42F3-814E-90695CCC3D2F}"/>
              </a:ext>
            </a:extLst>
          </p:cNvPr>
          <p:cNvSpPr txBox="1"/>
          <p:nvPr/>
        </p:nvSpPr>
        <p:spPr>
          <a:xfrm>
            <a:off x="4223534" y="5126136"/>
            <a:ext cx="2161108" cy="1446550"/>
          </a:xfrm>
          <a:prstGeom prst="rect">
            <a:avLst/>
          </a:prstGeom>
          <a:noFill/>
        </p:spPr>
        <p:txBody>
          <a:bodyPr wrap="square" rtlCol="0">
            <a:spAutoFit/>
          </a:bodyPr>
          <a:lstStyle/>
          <a:p>
            <a:pPr lvl="0">
              <a:buClrTx/>
              <a:defRPr/>
            </a:pPr>
            <a:r>
              <a:rPr lang="el-GR" sz="1200" kern="1200" dirty="0" err="1">
                <a:solidFill>
                  <a:schemeClr val="tx1"/>
                </a:solidFill>
                <a:latin typeface="Calibri" panose="020F0502020204030204"/>
                <a:ea typeface="+mn-ea"/>
                <a:cs typeface="+mn-cs"/>
              </a:rPr>
              <a:t>Στοχευμένες</a:t>
            </a:r>
            <a:r>
              <a:rPr lang="el-GR" sz="1200" kern="1200" dirty="0">
                <a:solidFill>
                  <a:schemeClr val="tx1"/>
                </a:solidFill>
                <a:latin typeface="Calibri" panose="020F0502020204030204"/>
                <a:ea typeface="+mn-ea"/>
                <a:cs typeface="+mn-cs"/>
              </a:rPr>
              <a:t> δράσεις για την απεξάρτηση από το λιγνίτη στις περιοχές της Δυτικής Μακεδονίας, τη Μεγαλόπολη και τα νησιά</a:t>
            </a:r>
          </a:p>
          <a:p>
            <a:pPr lvl="0">
              <a:buClrTx/>
              <a:defRPr/>
            </a:pPr>
            <a:endParaRPr lang="el-GR" sz="1200" b="1" kern="1200" dirty="0">
              <a:solidFill>
                <a:schemeClr val="tx1"/>
              </a:solidFill>
              <a:latin typeface="Calibri" panose="020F0502020204030204"/>
              <a:ea typeface="+mn-ea"/>
              <a:cs typeface="+mn-cs"/>
            </a:endParaRPr>
          </a:p>
          <a:p>
            <a:pPr lvl="0">
              <a:buClrTx/>
              <a:defRPr/>
            </a:pPr>
            <a:r>
              <a:rPr lang="el-GR" sz="1600" b="1" kern="1200" dirty="0">
                <a:solidFill>
                  <a:schemeClr val="tx1"/>
                </a:solidFill>
                <a:latin typeface="Calibri" panose="020F0502020204030204"/>
                <a:ea typeface="+mn-ea"/>
                <a:cs typeface="+mn-cs"/>
              </a:rPr>
              <a:t>7% </a:t>
            </a:r>
            <a:r>
              <a:rPr lang="el-GR" sz="1200" b="1" kern="1200" dirty="0">
                <a:solidFill>
                  <a:schemeClr val="tx1"/>
                </a:solidFill>
                <a:latin typeface="Calibri" panose="020F0502020204030204"/>
                <a:ea typeface="+mn-ea"/>
                <a:cs typeface="+mn-cs"/>
              </a:rPr>
              <a:t>των συνολικών πόρων</a:t>
            </a:r>
            <a:endParaRPr kumimoji="0" lang="el-GR" sz="12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44737F16-A341-4761-8534-78A6DB92DBD8}"/>
              </a:ext>
            </a:extLst>
          </p:cNvPr>
          <p:cNvGrpSpPr>
            <a:grpSpLocks noChangeAspect="1"/>
          </p:cNvGrpSpPr>
          <p:nvPr/>
        </p:nvGrpSpPr>
        <p:grpSpPr>
          <a:xfrm>
            <a:off x="350132" y="3484085"/>
            <a:ext cx="571500" cy="571500"/>
            <a:chOff x="4287838" y="1854201"/>
            <a:chExt cx="149225" cy="149225"/>
          </a:xfrm>
          <a:solidFill>
            <a:schemeClr val="tx1"/>
          </a:solidFill>
        </p:grpSpPr>
        <p:sp>
          <p:nvSpPr>
            <p:cNvPr id="60" name="Freeform 159">
              <a:extLst>
                <a:ext uri="{FF2B5EF4-FFF2-40B4-BE49-F238E27FC236}">
                  <a16:creationId xmlns:a16="http://schemas.microsoft.com/office/drawing/2014/main" id="{E61E5938-08DE-4A9C-BADC-FD93D4D3D04B}"/>
                </a:ext>
              </a:extLst>
            </p:cNvPr>
            <p:cNvSpPr>
              <a:spLocks noEditPoints="1"/>
            </p:cNvSpPr>
            <p:nvPr/>
          </p:nvSpPr>
          <p:spPr bwMode="auto">
            <a:xfrm>
              <a:off x="4287838" y="1854201"/>
              <a:ext cx="149225" cy="149225"/>
            </a:xfrm>
            <a:custGeom>
              <a:avLst/>
              <a:gdLst>
                <a:gd name="T0" fmla="*/ 0 w 94"/>
                <a:gd name="T1" fmla="*/ 0 h 94"/>
                <a:gd name="T2" fmla="*/ 0 w 94"/>
                <a:gd name="T3" fmla="*/ 94 h 94"/>
                <a:gd name="T4" fmla="*/ 94 w 94"/>
                <a:gd name="T5" fmla="*/ 94 h 94"/>
                <a:gd name="T6" fmla="*/ 94 w 94"/>
                <a:gd name="T7" fmla="*/ 0 h 94"/>
                <a:gd name="T8" fmla="*/ 0 w 94"/>
                <a:gd name="T9" fmla="*/ 0 h 94"/>
                <a:gd name="T10" fmla="*/ 90 w 94"/>
                <a:gd name="T11" fmla="*/ 90 h 94"/>
                <a:gd name="T12" fmla="*/ 4 w 94"/>
                <a:gd name="T13" fmla="*/ 90 h 94"/>
                <a:gd name="T14" fmla="*/ 4 w 94"/>
                <a:gd name="T15" fmla="*/ 4 h 94"/>
                <a:gd name="T16" fmla="*/ 90 w 94"/>
                <a:gd name="T17" fmla="*/ 4 h 94"/>
                <a:gd name="T18" fmla="*/ 90 w 94"/>
                <a:gd name="T1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0" y="0"/>
                  </a:moveTo>
                  <a:lnTo>
                    <a:pt x="0" y="94"/>
                  </a:lnTo>
                  <a:lnTo>
                    <a:pt x="94" y="94"/>
                  </a:lnTo>
                  <a:lnTo>
                    <a:pt x="94" y="0"/>
                  </a:lnTo>
                  <a:lnTo>
                    <a:pt x="0" y="0"/>
                  </a:lnTo>
                  <a:close/>
                  <a:moveTo>
                    <a:pt x="90" y="90"/>
                  </a:moveTo>
                  <a:lnTo>
                    <a:pt x="4" y="90"/>
                  </a:lnTo>
                  <a:lnTo>
                    <a:pt x="4" y="4"/>
                  </a:lnTo>
                  <a:lnTo>
                    <a:pt x="90" y="4"/>
                  </a:lnTo>
                  <a:lnTo>
                    <a:pt x="9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Line 160">
              <a:extLst>
                <a:ext uri="{FF2B5EF4-FFF2-40B4-BE49-F238E27FC236}">
                  <a16:creationId xmlns:a16="http://schemas.microsoft.com/office/drawing/2014/main" id="{31706CA2-0D0F-484C-A1E1-16B97FD69929}"/>
                </a:ext>
              </a:extLst>
            </p:cNvPr>
            <p:cNvSpPr>
              <a:spLocks noChangeShapeType="1"/>
            </p:cNvSpPr>
            <p:nvPr/>
          </p:nvSpPr>
          <p:spPr bwMode="auto">
            <a:xfrm>
              <a:off x="4375150" y="18843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Line 161">
              <a:extLst>
                <a:ext uri="{FF2B5EF4-FFF2-40B4-BE49-F238E27FC236}">
                  <a16:creationId xmlns:a16="http://schemas.microsoft.com/office/drawing/2014/main" id="{C412E4F8-A319-4B93-ADC0-631D76A8EC37}"/>
                </a:ext>
              </a:extLst>
            </p:cNvPr>
            <p:cNvSpPr>
              <a:spLocks noChangeShapeType="1"/>
            </p:cNvSpPr>
            <p:nvPr/>
          </p:nvSpPr>
          <p:spPr bwMode="auto">
            <a:xfrm>
              <a:off x="4375150" y="18843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62">
              <a:extLst>
                <a:ext uri="{FF2B5EF4-FFF2-40B4-BE49-F238E27FC236}">
                  <a16:creationId xmlns:a16="http://schemas.microsoft.com/office/drawing/2014/main" id="{5C5CBC0E-AF49-4C17-8C29-2194793133E6}"/>
                </a:ext>
              </a:extLst>
            </p:cNvPr>
            <p:cNvSpPr>
              <a:spLocks noEditPoints="1"/>
            </p:cNvSpPr>
            <p:nvPr/>
          </p:nvSpPr>
          <p:spPr bwMode="auto">
            <a:xfrm>
              <a:off x="4308475" y="1881188"/>
              <a:ext cx="101600" cy="96838"/>
            </a:xfrm>
            <a:custGeom>
              <a:avLst/>
              <a:gdLst>
                <a:gd name="T0" fmla="*/ 94 w 131"/>
                <a:gd name="T1" fmla="*/ 106 h 125"/>
                <a:gd name="T2" fmla="*/ 112 w 131"/>
                <a:gd name="T3" fmla="*/ 125 h 125"/>
                <a:gd name="T4" fmla="*/ 131 w 131"/>
                <a:gd name="T5" fmla="*/ 106 h 125"/>
                <a:gd name="T6" fmla="*/ 112 w 131"/>
                <a:gd name="T7" fmla="*/ 87 h 125"/>
                <a:gd name="T8" fmla="*/ 97 w 131"/>
                <a:gd name="T9" fmla="*/ 95 h 125"/>
                <a:gd name="T10" fmla="*/ 97 w 131"/>
                <a:gd name="T11" fmla="*/ 96 h 125"/>
                <a:gd name="T12" fmla="*/ 38 w 131"/>
                <a:gd name="T13" fmla="*/ 65 h 125"/>
                <a:gd name="T14" fmla="*/ 38 w 131"/>
                <a:gd name="T15" fmla="*/ 64 h 125"/>
                <a:gd name="T16" fmla="*/ 38 w 131"/>
                <a:gd name="T17" fmla="*/ 62 h 125"/>
                <a:gd name="T18" fmla="*/ 38 w 131"/>
                <a:gd name="T19" fmla="*/ 60 h 125"/>
                <a:gd name="T20" fmla="*/ 38 w 131"/>
                <a:gd name="T21" fmla="*/ 60 h 125"/>
                <a:gd name="T22" fmla="*/ 97 w 131"/>
                <a:gd name="T23" fmla="*/ 29 h 125"/>
                <a:gd name="T24" fmla="*/ 97 w 131"/>
                <a:gd name="T25" fmla="*/ 29 h 125"/>
                <a:gd name="T26" fmla="*/ 112 w 131"/>
                <a:gd name="T27" fmla="*/ 37 h 125"/>
                <a:gd name="T28" fmla="*/ 131 w 131"/>
                <a:gd name="T29" fmla="*/ 18 h 125"/>
                <a:gd name="T30" fmla="*/ 112 w 131"/>
                <a:gd name="T31" fmla="*/ 0 h 125"/>
                <a:gd name="T32" fmla="*/ 94 w 131"/>
                <a:gd name="T33" fmla="*/ 18 h 125"/>
                <a:gd name="T34" fmla="*/ 94 w 131"/>
                <a:gd name="T35" fmla="*/ 21 h 125"/>
                <a:gd name="T36" fmla="*/ 94 w 131"/>
                <a:gd name="T37" fmla="*/ 21 h 125"/>
                <a:gd name="T38" fmla="*/ 35 w 131"/>
                <a:gd name="T39" fmla="*/ 52 h 125"/>
                <a:gd name="T40" fmla="*/ 34 w 131"/>
                <a:gd name="T41" fmla="*/ 52 h 125"/>
                <a:gd name="T42" fmla="*/ 19 w 131"/>
                <a:gd name="T43" fmla="*/ 44 h 125"/>
                <a:gd name="T44" fmla="*/ 0 w 131"/>
                <a:gd name="T45" fmla="*/ 62 h 125"/>
                <a:gd name="T46" fmla="*/ 19 w 131"/>
                <a:gd name="T47" fmla="*/ 81 h 125"/>
                <a:gd name="T48" fmla="*/ 34 w 131"/>
                <a:gd name="T49" fmla="*/ 73 h 125"/>
                <a:gd name="T50" fmla="*/ 35 w 131"/>
                <a:gd name="T51" fmla="*/ 73 h 125"/>
                <a:gd name="T52" fmla="*/ 94 w 131"/>
                <a:gd name="T53" fmla="*/ 104 h 125"/>
                <a:gd name="T54" fmla="*/ 94 w 131"/>
                <a:gd name="T55" fmla="*/ 104 h 125"/>
                <a:gd name="T56" fmla="*/ 94 w 131"/>
                <a:gd name="T57" fmla="*/ 106 h 125"/>
                <a:gd name="T58" fmla="*/ 112 w 131"/>
                <a:gd name="T59" fmla="*/ 96 h 125"/>
                <a:gd name="T60" fmla="*/ 123 w 131"/>
                <a:gd name="T61" fmla="*/ 106 h 125"/>
                <a:gd name="T62" fmla="*/ 112 w 131"/>
                <a:gd name="T63" fmla="*/ 117 h 125"/>
                <a:gd name="T64" fmla="*/ 102 w 131"/>
                <a:gd name="T65" fmla="*/ 106 h 125"/>
                <a:gd name="T66" fmla="*/ 112 w 131"/>
                <a:gd name="T67" fmla="*/ 96 h 125"/>
                <a:gd name="T68" fmla="*/ 112 w 131"/>
                <a:gd name="T69" fmla="*/ 8 h 125"/>
                <a:gd name="T70" fmla="*/ 123 w 131"/>
                <a:gd name="T71" fmla="*/ 18 h 125"/>
                <a:gd name="T72" fmla="*/ 112 w 131"/>
                <a:gd name="T73" fmla="*/ 29 h 125"/>
                <a:gd name="T74" fmla="*/ 102 w 131"/>
                <a:gd name="T75" fmla="*/ 18 h 125"/>
                <a:gd name="T76" fmla="*/ 112 w 131"/>
                <a:gd name="T77" fmla="*/ 8 h 125"/>
                <a:gd name="T78" fmla="*/ 19 w 131"/>
                <a:gd name="T79" fmla="*/ 73 h 125"/>
                <a:gd name="T80" fmla="*/ 9 w 131"/>
                <a:gd name="T81" fmla="*/ 62 h 125"/>
                <a:gd name="T82" fmla="*/ 19 w 131"/>
                <a:gd name="T83" fmla="*/ 52 h 125"/>
                <a:gd name="T84" fmla="*/ 30 w 131"/>
                <a:gd name="T85" fmla="*/ 62 h 125"/>
                <a:gd name="T86" fmla="*/ 19 w 131"/>
                <a:gd name="T87"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 h="125">
                  <a:moveTo>
                    <a:pt x="94" y="106"/>
                  </a:moveTo>
                  <a:cubicBezTo>
                    <a:pt x="94" y="117"/>
                    <a:pt x="102" y="125"/>
                    <a:pt x="112" y="125"/>
                  </a:cubicBezTo>
                  <a:cubicBezTo>
                    <a:pt x="123" y="125"/>
                    <a:pt x="131" y="117"/>
                    <a:pt x="131" y="106"/>
                  </a:cubicBezTo>
                  <a:cubicBezTo>
                    <a:pt x="131" y="96"/>
                    <a:pt x="123" y="87"/>
                    <a:pt x="112" y="87"/>
                  </a:cubicBezTo>
                  <a:cubicBezTo>
                    <a:pt x="106" y="87"/>
                    <a:pt x="101" y="90"/>
                    <a:pt x="97" y="95"/>
                  </a:cubicBezTo>
                  <a:cubicBezTo>
                    <a:pt x="97" y="96"/>
                    <a:pt x="97" y="96"/>
                    <a:pt x="97" y="96"/>
                  </a:cubicBezTo>
                  <a:cubicBezTo>
                    <a:pt x="38" y="65"/>
                    <a:pt x="38" y="65"/>
                    <a:pt x="38" y="65"/>
                  </a:cubicBezTo>
                  <a:cubicBezTo>
                    <a:pt x="38" y="64"/>
                    <a:pt x="38" y="64"/>
                    <a:pt x="38" y="64"/>
                  </a:cubicBezTo>
                  <a:cubicBezTo>
                    <a:pt x="38" y="64"/>
                    <a:pt x="38" y="63"/>
                    <a:pt x="38" y="62"/>
                  </a:cubicBezTo>
                  <a:cubicBezTo>
                    <a:pt x="38" y="62"/>
                    <a:pt x="38" y="61"/>
                    <a:pt x="38" y="60"/>
                  </a:cubicBezTo>
                  <a:cubicBezTo>
                    <a:pt x="38" y="60"/>
                    <a:pt x="38" y="60"/>
                    <a:pt x="38" y="60"/>
                  </a:cubicBezTo>
                  <a:cubicBezTo>
                    <a:pt x="97" y="29"/>
                    <a:pt x="97" y="29"/>
                    <a:pt x="97" y="29"/>
                  </a:cubicBezTo>
                  <a:cubicBezTo>
                    <a:pt x="97" y="29"/>
                    <a:pt x="97" y="29"/>
                    <a:pt x="97" y="29"/>
                  </a:cubicBezTo>
                  <a:cubicBezTo>
                    <a:pt x="101" y="34"/>
                    <a:pt x="106" y="37"/>
                    <a:pt x="112" y="37"/>
                  </a:cubicBezTo>
                  <a:cubicBezTo>
                    <a:pt x="123" y="37"/>
                    <a:pt x="131" y="29"/>
                    <a:pt x="131" y="18"/>
                  </a:cubicBezTo>
                  <a:cubicBezTo>
                    <a:pt x="131" y="8"/>
                    <a:pt x="123" y="0"/>
                    <a:pt x="112" y="0"/>
                  </a:cubicBezTo>
                  <a:cubicBezTo>
                    <a:pt x="102" y="0"/>
                    <a:pt x="94" y="8"/>
                    <a:pt x="94" y="18"/>
                  </a:cubicBezTo>
                  <a:cubicBezTo>
                    <a:pt x="94" y="19"/>
                    <a:pt x="94" y="20"/>
                    <a:pt x="94" y="21"/>
                  </a:cubicBezTo>
                  <a:cubicBezTo>
                    <a:pt x="94" y="21"/>
                    <a:pt x="94" y="21"/>
                    <a:pt x="94" y="21"/>
                  </a:cubicBezTo>
                  <a:cubicBezTo>
                    <a:pt x="35" y="52"/>
                    <a:pt x="35" y="52"/>
                    <a:pt x="35" y="52"/>
                  </a:cubicBezTo>
                  <a:cubicBezTo>
                    <a:pt x="34" y="52"/>
                    <a:pt x="34" y="52"/>
                    <a:pt x="34" y="52"/>
                  </a:cubicBezTo>
                  <a:cubicBezTo>
                    <a:pt x="31" y="47"/>
                    <a:pt x="25" y="44"/>
                    <a:pt x="19" y="44"/>
                  </a:cubicBezTo>
                  <a:cubicBezTo>
                    <a:pt x="9" y="44"/>
                    <a:pt x="0" y="52"/>
                    <a:pt x="0" y="62"/>
                  </a:cubicBezTo>
                  <a:cubicBezTo>
                    <a:pt x="0" y="73"/>
                    <a:pt x="9" y="81"/>
                    <a:pt x="19" y="81"/>
                  </a:cubicBezTo>
                  <a:cubicBezTo>
                    <a:pt x="25" y="81"/>
                    <a:pt x="31" y="78"/>
                    <a:pt x="34" y="73"/>
                  </a:cubicBezTo>
                  <a:cubicBezTo>
                    <a:pt x="35" y="73"/>
                    <a:pt x="35" y="73"/>
                    <a:pt x="35" y="73"/>
                  </a:cubicBezTo>
                  <a:cubicBezTo>
                    <a:pt x="94" y="104"/>
                    <a:pt x="94" y="104"/>
                    <a:pt x="94" y="104"/>
                  </a:cubicBezTo>
                  <a:cubicBezTo>
                    <a:pt x="94" y="104"/>
                    <a:pt x="94" y="104"/>
                    <a:pt x="94" y="104"/>
                  </a:cubicBezTo>
                  <a:cubicBezTo>
                    <a:pt x="94" y="105"/>
                    <a:pt x="94" y="106"/>
                    <a:pt x="94" y="106"/>
                  </a:cubicBezTo>
                  <a:close/>
                  <a:moveTo>
                    <a:pt x="112" y="96"/>
                  </a:moveTo>
                  <a:cubicBezTo>
                    <a:pt x="118" y="96"/>
                    <a:pt x="123" y="100"/>
                    <a:pt x="123" y="106"/>
                  </a:cubicBezTo>
                  <a:cubicBezTo>
                    <a:pt x="123" y="112"/>
                    <a:pt x="118" y="117"/>
                    <a:pt x="112" y="117"/>
                  </a:cubicBezTo>
                  <a:cubicBezTo>
                    <a:pt x="107" y="117"/>
                    <a:pt x="102" y="112"/>
                    <a:pt x="102" y="106"/>
                  </a:cubicBezTo>
                  <a:cubicBezTo>
                    <a:pt x="102" y="100"/>
                    <a:pt x="107" y="96"/>
                    <a:pt x="112" y="96"/>
                  </a:cubicBezTo>
                  <a:close/>
                  <a:moveTo>
                    <a:pt x="112" y="8"/>
                  </a:moveTo>
                  <a:cubicBezTo>
                    <a:pt x="118" y="8"/>
                    <a:pt x="123" y="13"/>
                    <a:pt x="123" y="18"/>
                  </a:cubicBezTo>
                  <a:cubicBezTo>
                    <a:pt x="123" y="24"/>
                    <a:pt x="118" y="29"/>
                    <a:pt x="112" y="29"/>
                  </a:cubicBezTo>
                  <a:cubicBezTo>
                    <a:pt x="107" y="29"/>
                    <a:pt x="102" y="24"/>
                    <a:pt x="102" y="18"/>
                  </a:cubicBezTo>
                  <a:cubicBezTo>
                    <a:pt x="102" y="13"/>
                    <a:pt x="107" y="8"/>
                    <a:pt x="112" y="8"/>
                  </a:cubicBezTo>
                  <a:close/>
                  <a:moveTo>
                    <a:pt x="19" y="73"/>
                  </a:moveTo>
                  <a:cubicBezTo>
                    <a:pt x="13" y="73"/>
                    <a:pt x="9" y="68"/>
                    <a:pt x="9" y="62"/>
                  </a:cubicBezTo>
                  <a:cubicBezTo>
                    <a:pt x="9" y="57"/>
                    <a:pt x="13" y="52"/>
                    <a:pt x="19" y="52"/>
                  </a:cubicBezTo>
                  <a:cubicBezTo>
                    <a:pt x="25" y="52"/>
                    <a:pt x="30" y="57"/>
                    <a:pt x="30" y="62"/>
                  </a:cubicBezTo>
                  <a:cubicBezTo>
                    <a:pt x="30" y="68"/>
                    <a:pt x="25" y="73"/>
                    <a:pt x="1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 name="Freeform 20">
            <a:extLst>
              <a:ext uri="{FF2B5EF4-FFF2-40B4-BE49-F238E27FC236}">
                <a16:creationId xmlns:a16="http://schemas.microsoft.com/office/drawing/2014/main" id="{29865E69-4051-4399-A2AA-BA7661A8E9F4}"/>
              </a:ext>
            </a:extLst>
          </p:cNvPr>
          <p:cNvSpPr>
            <a:spLocks noChangeAspect="1" noEditPoints="1"/>
          </p:cNvSpPr>
          <p:nvPr/>
        </p:nvSpPr>
        <p:spPr bwMode="auto">
          <a:xfrm>
            <a:off x="3628509" y="5477689"/>
            <a:ext cx="571500" cy="5715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04A02"/>
              </a:solidFill>
              <a:effectLst/>
              <a:uLnTx/>
              <a:uFillTx/>
              <a:latin typeface="Calibri" panose="020F0502020204030204"/>
              <a:ea typeface="+mn-ea"/>
              <a:cs typeface="+mn-cs"/>
            </a:endParaRPr>
          </a:p>
        </p:txBody>
      </p:sp>
      <p:graphicFrame>
        <p:nvGraphicFramePr>
          <p:cNvPr id="72" name="Chart 71">
            <a:extLst>
              <a:ext uri="{FF2B5EF4-FFF2-40B4-BE49-F238E27FC236}">
                <a16:creationId xmlns:a16="http://schemas.microsoft.com/office/drawing/2014/main" id="{5518D66E-B93E-4F3D-A35A-6A7BABC1F24B}"/>
              </a:ext>
            </a:extLst>
          </p:cNvPr>
          <p:cNvGraphicFramePr/>
          <p:nvPr>
            <p:custDataLst>
              <p:tags r:id="rId4"/>
            </p:custDataLst>
            <p:extLst>
              <p:ext uri="{D42A27DB-BD31-4B8C-83A1-F6EECF244321}">
                <p14:modId xmlns:p14="http://schemas.microsoft.com/office/powerpoint/2010/main" val="57333187"/>
              </p:ext>
            </p:extLst>
          </p:nvPr>
        </p:nvGraphicFramePr>
        <p:xfrm>
          <a:off x="7732713" y="1104900"/>
          <a:ext cx="3956050" cy="5457825"/>
        </p:xfrm>
        <a:graphic>
          <a:graphicData uri="http://schemas.openxmlformats.org/drawingml/2006/chart">
            <c:chart xmlns:c="http://schemas.openxmlformats.org/drawingml/2006/chart" xmlns:r="http://schemas.openxmlformats.org/officeDocument/2006/relationships" r:id="rId24"/>
          </a:graphicData>
        </a:graphic>
      </p:graphicFrame>
      <p:sp>
        <p:nvSpPr>
          <p:cNvPr id="92" name="Text Placeholder 2">
            <a:extLst>
              <a:ext uri="{FF2B5EF4-FFF2-40B4-BE49-F238E27FC236}">
                <a16:creationId xmlns:a16="http://schemas.microsoft.com/office/drawing/2014/main" id="{297EC225-9A9A-4C81-8AD8-2D453540A7AC}"/>
              </a:ext>
            </a:extLst>
          </p:cNvPr>
          <p:cNvSpPr>
            <a:spLocks noGrp="1"/>
          </p:cNvSpPr>
          <p:nvPr>
            <p:custDataLst>
              <p:tags r:id="rId5"/>
            </p:custDataLst>
          </p:nvPr>
        </p:nvSpPr>
        <p:spPr bwMode="gray">
          <a:xfrm>
            <a:off x="11287125" y="2238375"/>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303876B-2ABC-43AA-8CE8-BE9941AB35CE}" type="datetime'''''''''''5.''''''''''6''''''''''''5''''''''''''''''''5'''">
              <a:rPr lang="el-GR" altLang="en-US" sz="1200" b="1" smtClean="0">
                <a:latin typeface="+mn-lt"/>
                <a:cs typeface="+mn-cs"/>
              </a:rPr>
              <a:pPr marL="0" indent="0">
                <a:spcBef>
                  <a:spcPct val="0"/>
                </a:spcBef>
                <a:spcAft>
                  <a:spcPct val="0"/>
                </a:spcAft>
                <a:buNone/>
              </a:pPr>
              <a:t>5.655</a:t>
            </a:fld>
            <a:endParaRPr lang="el-GR" sz="1200" b="1" dirty="0">
              <a:latin typeface="+mn-lt"/>
              <a:cs typeface="+mn-cs"/>
            </a:endParaRPr>
          </a:p>
        </p:txBody>
      </p:sp>
      <p:sp>
        <p:nvSpPr>
          <p:cNvPr id="67" name="Text Placeholder 2">
            <a:extLst>
              <a:ext uri="{FF2B5EF4-FFF2-40B4-BE49-F238E27FC236}">
                <a16:creationId xmlns:a16="http://schemas.microsoft.com/office/drawing/2014/main" id="{85A94816-80CF-4A15-94EF-E03FE12AF3B4}"/>
              </a:ext>
            </a:extLst>
          </p:cNvPr>
          <p:cNvSpPr>
            <a:spLocks noGrp="1"/>
          </p:cNvSpPr>
          <p:nvPr>
            <p:custDataLst>
              <p:tags r:id="rId6"/>
            </p:custDataLst>
          </p:nvPr>
        </p:nvSpPr>
        <p:spPr bwMode="auto">
          <a:xfrm>
            <a:off x="7381875" y="4505325"/>
            <a:ext cx="280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A8DB67D-B1C0-4E6B-B6C9-3487C1F51865}" type="datetime'''Σ''''''''''''''''''''''''''''''''''''''Π''''5'''''''' '''">
              <a:rPr lang="el-GR" altLang="en-US" sz="1200" b="1" smtClean="0">
                <a:latin typeface="+mn-lt"/>
                <a:cs typeface="+mn-cs"/>
              </a:rPr>
              <a:pPr/>
              <a:t>ΣΠ5 </a:t>
            </a:fld>
            <a:endParaRPr lang="el-GR" sz="1200" b="1" dirty="0">
              <a:latin typeface="+mn-lt"/>
              <a:cs typeface="+mn-cs"/>
            </a:endParaRPr>
          </a:p>
        </p:txBody>
      </p:sp>
      <p:sp>
        <p:nvSpPr>
          <p:cNvPr id="66" name="Text Placeholder 2">
            <a:extLst>
              <a:ext uri="{FF2B5EF4-FFF2-40B4-BE49-F238E27FC236}">
                <a16:creationId xmlns:a16="http://schemas.microsoft.com/office/drawing/2014/main" id="{594CEAA2-BC96-475C-9D12-815BD370E2A7}"/>
              </a:ext>
            </a:extLst>
          </p:cNvPr>
          <p:cNvSpPr>
            <a:spLocks noGrp="1"/>
          </p:cNvSpPr>
          <p:nvPr>
            <p:custDataLst>
              <p:tags r:id="rId7"/>
            </p:custDataLst>
          </p:nvPr>
        </p:nvSpPr>
        <p:spPr bwMode="auto">
          <a:xfrm>
            <a:off x="7416800" y="3749675"/>
            <a:ext cx="2460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BE2E7E6-9D03-4F12-AC2D-74F202257A73}" type="datetime'Σ''''''''''''''''''''''''Π''''4'''''''''''''''">
              <a:rPr lang="el-GR" altLang="en-US" sz="1200" b="1" smtClean="0">
                <a:latin typeface="+mn-lt"/>
                <a:cs typeface="+mn-cs"/>
              </a:rPr>
              <a:pPr/>
              <a:t>ΣΠ4</a:t>
            </a:fld>
            <a:endParaRPr lang="el-GR" sz="1200" b="1" dirty="0">
              <a:latin typeface="+mn-lt"/>
              <a:cs typeface="+mn-cs"/>
            </a:endParaRPr>
          </a:p>
        </p:txBody>
      </p:sp>
      <p:sp>
        <p:nvSpPr>
          <p:cNvPr id="50" name="Text Placeholder 2">
            <a:extLst>
              <a:ext uri="{FF2B5EF4-FFF2-40B4-BE49-F238E27FC236}">
                <a16:creationId xmlns:a16="http://schemas.microsoft.com/office/drawing/2014/main" id="{2E5D21EB-AAB7-4B9E-B020-F22261B540AB}"/>
              </a:ext>
            </a:extLst>
          </p:cNvPr>
          <p:cNvSpPr>
            <a:spLocks noGrp="1"/>
          </p:cNvSpPr>
          <p:nvPr>
            <p:custDataLst>
              <p:tags r:id="rId8"/>
            </p:custDataLst>
          </p:nvPr>
        </p:nvSpPr>
        <p:spPr bwMode="auto">
          <a:xfrm>
            <a:off x="7381875" y="1481138"/>
            <a:ext cx="280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9517685-5099-4E0F-A9A5-955B435B506D}" type="datetime'''''ΣΠ''''1'''' '''''''''''''''''''''''''''''''">
              <a:rPr lang="el-GR" altLang="en-US" sz="1200" b="1" smtClean="0">
                <a:latin typeface="+mn-lt"/>
                <a:cs typeface="+mn-cs"/>
              </a:rPr>
              <a:pPr/>
              <a:t>ΣΠ1 </a:t>
            </a:fld>
            <a:endParaRPr lang="el-GR" sz="1200" b="1" dirty="0">
              <a:latin typeface="+mn-lt"/>
              <a:cs typeface="+mn-cs"/>
            </a:endParaRPr>
          </a:p>
        </p:txBody>
      </p:sp>
      <p:sp>
        <p:nvSpPr>
          <p:cNvPr id="51" name="Text Placeholder 2">
            <a:extLst>
              <a:ext uri="{FF2B5EF4-FFF2-40B4-BE49-F238E27FC236}">
                <a16:creationId xmlns:a16="http://schemas.microsoft.com/office/drawing/2014/main" id="{5D947938-2C22-4AD8-915D-4102853CDBFF}"/>
              </a:ext>
            </a:extLst>
          </p:cNvPr>
          <p:cNvSpPr>
            <a:spLocks noGrp="1"/>
          </p:cNvSpPr>
          <p:nvPr>
            <p:custDataLst>
              <p:tags r:id="rId9"/>
            </p:custDataLst>
          </p:nvPr>
        </p:nvSpPr>
        <p:spPr bwMode="auto">
          <a:xfrm>
            <a:off x="7381875" y="2238375"/>
            <a:ext cx="280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85554FF-005B-4E17-8655-24A6BAEBF279}" type="datetime'''''Σ''''''Π2'' '''''''''''''''">
              <a:rPr lang="el-GR" altLang="en-US" sz="1200" b="1" smtClean="0">
                <a:latin typeface="+mn-lt"/>
                <a:cs typeface="+mn-cs"/>
              </a:rPr>
              <a:pPr/>
              <a:t>ΣΠ2 </a:t>
            </a:fld>
            <a:endParaRPr lang="el-GR" sz="1200" b="1" dirty="0">
              <a:latin typeface="+mn-lt"/>
              <a:cs typeface="+mn-cs"/>
            </a:endParaRPr>
          </a:p>
        </p:txBody>
      </p:sp>
      <p:sp>
        <p:nvSpPr>
          <p:cNvPr id="90" name="Text Placeholder 2">
            <a:extLst>
              <a:ext uri="{FF2B5EF4-FFF2-40B4-BE49-F238E27FC236}">
                <a16:creationId xmlns:a16="http://schemas.microsoft.com/office/drawing/2014/main" id="{FF7555FF-96B8-44A4-897E-1E19530DED24}"/>
              </a:ext>
            </a:extLst>
          </p:cNvPr>
          <p:cNvSpPr>
            <a:spLocks noGrp="1"/>
          </p:cNvSpPr>
          <p:nvPr>
            <p:custDataLst>
              <p:tags r:id="rId10"/>
            </p:custDataLst>
          </p:nvPr>
        </p:nvSpPr>
        <p:spPr bwMode="gray">
          <a:xfrm>
            <a:off x="10325100" y="1481138"/>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204D841-DD8A-4F71-B5CA-EF04D8403950}" type="datetime'''''''''''''''''''''''''''4.''''07''''''''''7'''">
              <a:rPr lang="el-GR" altLang="en-US" sz="1200" b="1" smtClean="0">
                <a:latin typeface="+mn-lt"/>
                <a:cs typeface="+mn-cs"/>
              </a:rPr>
              <a:pPr/>
              <a:t>4.077</a:t>
            </a:fld>
            <a:endParaRPr lang="el-GR" sz="1200" b="1" dirty="0">
              <a:latin typeface="+mn-lt"/>
              <a:cs typeface="+mn-cs"/>
            </a:endParaRPr>
          </a:p>
        </p:txBody>
      </p:sp>
      <p:sp>
        <p:nvSpPr>
          <p:cNvPr id="69" name="Text Placeholder 2">
            <a:extLst>
              <a:ext uri="{FF2B5EF4-FFF2-40B4-BE49-F238E27FC236}">
                <a16:creationId xmlns:a16="http://schemas.microsoft.com/office/drawing/2014/main" id="{631FA31F-01E5-4A40-ACB5-E9D950238D6A}"/>
              </a:ext>
            </a:extLst>
          </p:cNvPr>
          <p:cNvSpPr>
            <a:spLocks noGrp="1"/>
          </p:cNvSpPr>
          <p:nvPr>
            <p:custDataLst>
              <p:tags r:id="rId11"/>
            </p:custDataLst>
          </p:nvPr>
        </p:nvSpPr>
        <p:spPr bwMode="auto">
          <a:xfrm>
            <a:off x="6607175" y="6018213"/>
            <a:ext cx="10556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C8753AB-09F2-4C40-BD64-FAB7F26D2212}" type="datetime'''Τ''''εχ''''''ν''''ι''''''κή'' Βο''''''''ήθε''ι''α'''">
              <a:rPr lang="el-GR" altLang="en-US" sz="1200" b="1" smtClean="0">
                <a:latin typeface="+mn-lt"/>
                <a:cs typeface="+mn-cs"/>
              </a:rPr>
              <a:pPr/>
              <a:t>Τεχνική Βοήθεια</a:t>
            </a:fld>
            <a:endParaRPr lang="el-GR" sz="1200" b="1" dirty="0">
              <a:latin typeface="+mn-lt"/>
              <a:cs typeface="+mn-cs"/>
            </a:endParaRPr>
          </a:p>
        </p:txBody>
      </p:sp>
      <p:sp>
        <p:nvSpPr>
          <p:cNvPr id="97" name="Text Placeholder 2">
            <a:extLst>
              <a:ext uri="{FF2B5EF4-FFF2-40B4-BE49-F238E27FC236}">
                <a16:creationId xmlns:a16="http://schemas.microsoft.com/office/drawing/2014/main" id="{D28B7A00-07F5-44E5-BE30-BE6761FBF3B2}"/>
              </a:ext>
            </a:extLst>
          </p:cNvPr>
          <p:cNvSpPr>
            <a:spLocks noGrp="1"/>
          </p:cNvSpPr>
          <p:nvPr>
            <p:custDataLst>
              <p:tags r:id="rId12"/>
            </p:custDataLst>
          </p:nvPr>
        </p:nvSpPr>
        <p:spPr bwMode="gray">
          <a:xfrm>
            <a:off x="8297863" y="6018213"/>
            <a:ext cx="2841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9216854-7A47-49E9-8792-8233558818BD}" type="datetime'''''''''''''7''''''''''5''0'''''''''''''''''''''">
              <a:rPr lang="el-GR" altLang="en-US" sz="1200" b="1" smtClean="0">
                <a:latin typeface="+mn-lt"/>
                <a:cs typeface="+mn-cs"/>
              </a:rPr>
              <a:pPr marL="0" indent="0">
                <a:spcBef>
                  <a:spcPct val="0"/>
                </a:spcBef>
                <a:spcAft>
                  <a:spcPct val="0"/>
                </a:spcAft>
                <a:buNone/>
              </a:pPr>
              <a:t>750</a:t>
            </a:fld>
            <a:endParaRPr lang="el-GR" sz="1200" b="1" dirty="0">
              <a:latin typeface="+mn-lt"/>
              <a:cs typeface="+mn-cs"/>
            </a:endParaRPr>
          </a:p>
        </p:txBody>
      </p:sp>
      <p:sp>
        <p:nvSpPr>
          <p:cNvPr id="52" name="Text Placeholder 2">
            <a:extLst>
              <a:ext uri="{FF2B5EF4-FFF2-40B4-BE49-F238E27FC236}">
                <a16:creationId xmlns:a16="http://schemas.microsoft.com/office/drawing/2014/main" id="{E229DFEC-BAAC-4863-A05D-F7B845680C4B}"/>
              </a:ext>
            </a:extLst>
          </p:cNvPr>
          <p:cNvSpPr>
            <a:spLocks noGrp="1"/>
          </p:cNvSpPr>
          <p:nvPr>
            <p:custDataLst>
              <p:tags r:id="rId13"/>
            </p:custDataLst>
          </p:nvPr>
        </p:nvSpPr>
        <p:spPr bwMode="auto">
          <a:xfrm>
            <a:off x="7381875" y="2994025"/>
            <a:ext cx="280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3033586-F3B7-4F16-B995-911401D990A2}" type="datetime'''Σ''''''''Π''''''3'''''''''''''''''''''''''' '''''''''">
              <a:rPr lang="el-GR" altLang="en-US" sz="1200" b="1" smtClean="0">
                <a:latin typeface="+mn-lt"/>
                <a:cs typeface="+mn-cs"/>
              </a:rPr>
              <a:pPr/>
              <a:t>ΣΠ3 </a:t>
            </a:fld>
            <a:endParaRPr lang="el-GR" sz="1200" b="1" dirty="0">
              <a:latin typeface="+mn-lt"/>
              <a:cs typeface="+mn-cs"/>
            </a:endParaRPr>
          </a:p>
        </p:txBody>
      </p:sp>
      <p:sp>
        <p:nvSpPr>
          <p:cNvPr id="93" name="Text Placeholder 2">
            <a:extLst>
              <a:ext uri="{FF2B5EF4-FFF2-40B4-BE49-F238E27FC236}">
                <a16:creationId xmlns:a16="http://schemas.microsoft.com/office/drawing/2014/main" id="{5CA9EAC8-89B2-4BFF-B6AD-2731106DA5B7}"/>
              </a:ext>
            </a:extLst>
          </p:cNvPr>
          <p:cNvSpPr>
            <a:spLocks noGrp="1"/>
          </p:cNvSpPr>
          <p:nvPr>
            <p:custDataLst>
              <p:tags r:id="rId14"/>
            </p:custDataLst>
          </p:nvPr>
        </p:nvSpPr>
        <p:spPr bwMode="gray">
          <a:xfrm>
            <a:off x="8839200" y="2994025"/>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4E3E88D-92B7-422D-84D6-D7205B9579D3}" type="datetime'''''''''''''''''''1''''''''''''''''''''.''''''637'">
              <a:rPr lang="el-GR" altLang="en-US" sz="1200" b="1" smtClean="0">
                <a:latin typeface="+mn-lt"/>
                <a:cs typeface="+mn-cs"/>
              </a:rPr>
              <a:pPr marL="0" indent="0">
                <a:spcBef>
                  <a:spcPct val="0"/>
                </a:spcBef>
                <a:spcAft>
                  <a:spcPct val="0"/>
                </a:spcAft>
                <a:buNone/>
              </a:pPr>
              <a:t>1.637</a:t>
            </a:fld>
            <a:endParaRPr lang="el-GR" sz="1200" b="1" dirty="0">
              <a:latin typeface="+mn-lt"/>
              <a:cs typeface="+mn-cs"/>
            </a:endParaRPr>
          </a:p>
        </p:txBody>
      </p:sp>
      <p:sp>
        <p:nvSpPr>
          <p:cNvPr id="94" name="Text Placeholder 2">
            <a:extLst>
              <a:ext uri="{FF2B5EF4-FFF2-40B4-BE49-F238E27FC236}">
                <a16:creationId xmlns:a16="http://schemas.microsoft.com/office/drawing/2014/main" id="{E119E285-F126-4B4F-9595-4DCB15561F89}"/>
              </a:ext>
            </a:extLst>
          </p:cNvPr>
          <p:cNvSpPr>
            <a:spLocks noGrp="1"/>
          </p:cNvSpPr>
          <p:nvPr>
            <p:custDataLst>
              <p:tags r:id="rId15"/>
            </p:custDataLst>
          </p:nvPr>
        </p:nvSpPr>
        <p:spPr bwMode="gray">
          <a:xfrm>
            <a:off x="11631613" y="3749675"/>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5883053-CB0E-45CE-AF8B-5A8CDFC3017D}" type="datetime'''''''6''''''''''''''''''.2''''''''''''''1''''''''9'''''''''">
              <a:rPr lang="el-GR" altLang="en-US" sz="1200" b="1" smtClean="0">
                <a:latin typeface="+mn-lt"/>
                <a:cs typeface="+mn-cs"/>
              </a:rPr>
              <a:pPr marL="0" indent="0">
                <a:spcBef>
                  <a:spcPct val="0"/>
                </a:spcBef>
                <a:spcAft>
                  <a:spcPct val="0"/>
                </a:spcAft>
                <a:buNone/>
              </a:pPr>
              <a:t>6.219</a:t>
            </a:fld>
            <a:endParaRPr lang="el-GR" sz="1200" b="1" dirty="0">
              <a:latin typeface="+mn-lt"/>
              <a:cs typeface="+mn-cs"/>
            </a:endParaRPr>
          </a:p>
        </p:txBody>
      </p:sp>
      <p:sp>
        <p:nvSpPr>
          <p:cNvPr id="95" name="Text Placeholder 2">
            <a:extLst>
              <a:ext uri="{FF2B5EF4-FFF2-40B4-BE49-F238E27FC236}">
                <a16:creationId xmlns:a16="http://schemas.microsoft.com/office/drawing/2014/main" id="{5CE4C7FD-A75E-4817-902B-174F1FDB8CFF}"/>
              </a:ext>
            </a:extLst>
          </p:cNvPr>
          <p:cNvSpPr>
            <a:spLocks noGrp="1"/>
          </p:cNvSpPr>
          <p:nvPr>
            <p:custDataLst>
              <p:tags r:id="rId16"/>
            </p:custDataLst>
          </p:nvPr>
        </p:nvSpPr>
        <p:spPr bwMode="gray">
          <a:xfrm>
            <a:off x="8566150" y="4505325"/>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DB6D9D9-EAF9-4EC4-97DD-D8DD272E5C23}" type="datetime'''''''''''''''''1''''.''''''''''''''1''9''''''''0'''''">
              <a:rPr lang="el-GR" altLang="en-US" sz="1200" b="1" smtClean="0">
                <a:latin typeface="+mn-lt"/>
                <a:cs typeface="+mn-cs"/>
              </a:rPr>
              <a:pPr marL="0" indent="0">
                <a:spcBef>
                  <a:spcPct val="0"/>
                </a:spcBef>
                <a:spcAft>
                  <a:spcPct val="0"/>
                </a:spcAft>
                <a:buNone/>
              </a:pPr>
              <a:t>1.190</a:t>
            </a:fld>
            <a:endParaRPr lang="el-GR" sz="1200" b="1" dirty="0">
              <a:latin typeface="+mn-lt"/>
              <a:cs typeface="+mn-cs"/>
            </a:endParaRPr>
          </a:p>
        </p:txBody>
      </p:sp>
      <p:sp>
        <p:nvSpPr>
          <p:cNvPr id="96" name="Text Placeholder 2">
            <a:extLst>
              <a:ext uri="{FF2B5EF4-FFF2-40B4-BE49-F238E27FC236}">
                <a16:creationId xmlns:a16="http://schemas.microsoft.com/office/drawing/2014/main" id="{61FFF750-9585-4E59-8412-E350B25B244D}"/>
              </a:ext>
            </a:extLst>
          </p:cNvPr>
          <p:cNvSpPr>
            <a:spLocks noGrp="1"/>
          </p:cNvSpPr>
          <p:nvPr>
            <p:custDataLst>
              <p:tags r:id="rId17"/>
            </p:custDataLst>
          </p:nvPr>
        </p:nvSpPr>
        <p:spPr bwMode="gray">
          <a:xfrm>
            <a:off x="8678863" y="5262563"/>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914AF67-78CA-4DAD-8B4A-A783D899DEA5}" type="datetime'''''''''''''''''''1''''''''.3''''''''''7''''5'''">
              <a:rPr lang="el-GR" altLang="en-US" sz="1200" b="1" smtClean="0">
                <a:latin typeface="+mn-lt"/>
                <a:cs typeface="+mn-cs"/>
              </a:rPr>
              <a:pPr marL="0" indent="0">
                <a:spcBef>
                  <a:spcPct val="0"/>
                </a:spcBef>
                <a:spcAft>
                  <a:spcPct val="0"/>
                </a:spcAft>
                <a:buNone/>
              </a:pPr>
              <a:t>1.375</a:t>
            </a:fld>
            <a:endParaRPr lang="el-GR" sz="1200" b="1" dirty="0">
              <a:latin typeface="+mn-lt"/>
              <a:cs typeface="+mn-cs"/>
            </a:endParaRPr>
          </a:p>
        </p:txBody>
      </p:sp>
      <p:sp>
        <p:nvSpPr>
          <p:cNvPr id="2" name="Rectangle 1">
            <a:extLst>
              <a:ext uri="{FF2B5EF4-FFF2-40B4-BE49-F238E27FC236}">
                <a16:creationId xmlns:a16="http://schemas.microsoft.com/office/drawing/2014/main" id="{78B257AA-E69C-4254-A2AA-910981B2804C}"/>
              </a:ext>
            </a:extLst>
          </p:cNvPr>
          <p:cNvSpPr/>
          <p:nvPr/>
        </p:nvSpPr>
        <p:spPr>
          <a:xfrm>
            <a:off x="7145185" y="700990"/>
            <a:ext cx="2781531" cy="307777"/>
          </a:xfrm>
          <a:prstGeom prst="rect">
            <a:avLst/>
          </a:prstGeom>
        </p:spPr>
        <p:txBody>
          <a:bodyPr wrap="none">
            <a:spAutoFit/>
          </a:bodyPr>
          <a:lstStyle/>
          <a:p>
            <a:r>
              <a:rPr lang="el-GR" b="1" dirty="0" err="1">
                <a:latin typeface="+mn-lt"/>
              </a:rPr>
              <a:t>Ενωσιακή</a:t>
            </a:r>
            <a:r>
              <a:rPr lang="el-GR" b="1" dirty="0">
                <a:latin typeface="+mn-lt"/>
              </a:rPr>
              <a:t> Στήριξη, Ποσά σε Εκατ.€</a:t>
            </a:r>
          </a:p>
        </p:txBody>
      </p:sp>
      <p:sp>
        <p:nvSpPr>
          <p:cNvPr id="65" name="Google Shape;1111;p22">
            <a:extLst>
              <a:ext uri="{FF2B5EF4-FFF2-40B4-BE49-F238E27FC236}">
                <a16:creationId xmlns:a16="http://schemas.microsoft.com/office/drawing/2014/main" id="{045B367A-1C0D-488B-B6F4-F657797EF4A6}"/>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10</a:t>
            </a:fld>
            <a:endParaRPr lang="el-GR" sz="1000">
              <a:solidFill>
                <a:schemeClr val="tx1"/>
              </a:solidFill>
              <a:latin typeface="Calibri "/>
            </a:endParaRPr>
          </a:p>
        </p:txBody>
      </p:sp>
    </p:spTree>
    <p:extLst>
      <p:ext uri="{BB962C8B-B14F-4D97-AF65-F5344CB8AC3E}">
        <p14:creationId xmlns:p14="http://schemas.microsoft.com/office/powerpoint/2010/main" val="396829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4009749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51"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b="1" dirty="0">
                <a:solidFill>
                  <a:schemeClr val="bg1"/>
                </a:solidFill>
                <a:latin typeface="Calibri" panose="020F0502020204030204" pitchFamily="34" charset="0"/>
              </a:rPr>
              <a:t>ΣΠ1 «Μια εξυπνότερη Ευρώπη»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id="{23262E58-AC8E-46B6-A9DE-B81B0B84C776}"/>
              </a:ext>
            </a:extLst>
          </p:cNvPr>
          <p:cNvSpPr/>
          <p:nvPr/>
        </p:nvSpPr>
        <p:spPr>
          <a:xfrm>
            <a:off x="523967" y="1285474"/>
            <a:ext cx="2545849" cy="5011215"/>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4">
              <a:lumMod val="50000"/>
            </a:schemeClr>
          </a:solidFill>
          <a:ln>
            <a:noFill/>
          </a:ln>
        </p:spPr>
        <p:txBody>
          <a:bodyPr spcFirstLastPara="1" wrap="square" lIns="108000" tIns="1296000" rIns="72000" bIns="36000" anchor="t" anchorCtr="0">
            <a:noAutofit/>
          </a:bodyPr>
          <a:lstStyle/>
          <a:p>
            <a:pPr marL="171450" indent="-171450">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της καινοτόμου επιχειρηματικότητας και της επιχειρηματικής καινοτομίας με την παροχή κινήτρων για αξιοποίηση ερευνητικών αποτελεσμάτων και νέων ιδεών από υφιστάμενες και νεοφυείς επιχειρήσεις </a:t>
            </a:r>
          </a:p>
          <a:p>
            <a:pPr marL="171450" indent="-171450">
              <a:spcBef>
                <a:spcPts val="600"/>
              </a:spcBef>
              <a:spcAft>
                <a:spcPts val="600"/>
              </a:spcAft>
              <a:buClr>
                <a:schemeClr val="bg1"/>
              </a:buClr>
              <a:buFont typeface="Wingdings" panose="05000000000000000000" pitchFamily="2" charset="2"/>
              <a:buChar char="ü"/>
            </a:pPr>
            <a:r>
              <a:rPr lang="el-GR" sz="1200" dirty="0">
                <a:solidFill>
                  <a:schemeClr val="bg1"/>
                </a:solidFill>
                <a:latin typeface="+mn-lt"/>
              </a:rPr>
              <a:t>Στρατηγική επένδυση στο τουριστικό οικοσύστημα με βάση την εθνική και τις συμπληρωματικές περιφερειακές στρατηγικές για τον τουρισμό</a:t>
            </a:r>
          </a:p>
          <a:p>
            <a:pPr marL="171450" indent="-171450">
              <a:spcBef>
                <a:spcPts val="600"/>
              </a:spcBef>
              <a:spcAft>
                <a:spcPts val="600"/>
              </a:spcAft>
              <a:buClr>
                <a:schemeClr val="bg1"/>
              </a:buClr>
              <a:buFont typeface="Wingdings" panose="05000000000000000000" pitchFamily="2" charset="2"/>
              <a:buChar char="ü"/>
            </a:pPr>
            <a:endParaRPr lang="en-US"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id="{AAC27F50-9977-4ED7-93D9-3AB17C1B5B90}"/>
              </a:ext>
            </a:extLst>
          </p:cNvPr>
          <p:cNvSpPr/>
          <p:nvPr/>
        </p:nvSpPr>
        <p:spPr>
          <a:xfrm>
            <a:off x="523968" y="1068841"/>
            <a:ext cx="2186526" cy="565735"/>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b="1" dirty="0">
                <a:solidFill>
                  <a:prstClr val="white"/>
                </a:solidFill>
                <a:latin typeface="+mn-lt"/>
                <a:sym typeface="Georgia"/>
              </a:rPr>
              <a:t>Επιχειρηματικότητα</a:t>
            </a:r>
            <a:endParaRPr lang="el-GR" b="1" dirty="0">
              <a:solidFill>
                <a:prstClr val="white"/>
              </a:solidFill>
              <a:latin typeface="+mn-lt"/>
              <a:cs typeface="Arial"/>
              <a:sym typeface="Georgia"/>
            </a:endParaRPr>
          </a:p>
        </p:txBody>
      </p:sp>
      <p:sp>
        <p:nvSpPr>
          <p:cNvPr id="37" name="Freeform 74">
            <a:extLst>
              <a:ext uri="{FF2B5EF4-FFF2-40B4-BE49-F238E27FC236}">
                <a16:creationId xmlns:a16="http://schemas.microsoft.com/office/drawing/2014/main" id="{7E5BE1B6-0E9C-44AB-969F-8275F557459E}"/>
              </a:ext>
            </a:extLst>
          </p:cNvPr>
          <p:cNvSpPr>
            <a:spLocks noEditPoints="1"/>
          </p:cNvSpPr>
          <p:nvPr/>
        </p:nvSpPr>
        <p:spPr bwMode="auto">
          <a:xfrm>
            <a:off x="3471977" y="2406749"/>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id="{EEE4F2E2-4783-437D-AF9E-FBC9D3945986}"/>
              </a:ext>
            </a:extLst>
          </p:cNvPr>
          <p:cNvSpPr/>
          <p:nvPr/>
        </p:nvSpPr>
        <p:spPr>
          <a:xfrm>
            <a:off x="3390376" y="1285474"/>
            <a:ext cx="2490631" cy="5011215"/>
          </a:xfrm>
          <a:prstGeom prst="rect">
            <a:avLst/>
          </a:prstGeom>
          <a:solidFill>
            <a:schemeClr val="accent4">
              <a:lumMod val="50000"/>
            </a:schemeClr>
          </a:solidFill>
          <a:ln>
            <a:noFill/>
          </a:ln>
        </p:spPr>
        <p:txBody>
          <a:bodyPr spcFirstLastPara="1" wrap="square" lIns="108000" tIns="1296000" rIns="72000" bIns="36000" anchor="t" anchorCtr="0">
            <a:noAutofit/>
          </a:bodyPr>
          <a:lstStyle/>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παραγωγικών επενδύσεων με έμφαση στον ψηφιακό μετασχηματισμό (Industry 4.0) και σε φιλικές προς το περιβάλλον διαδικασίες και προϊόντα</a:t>
            </a:r>
          </a:p>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της συνδεσιμότητας με </a:t>
            </a:r>
            <a:r>
              <a:rPr lang="el-GR" altLang="en-US" sz="1200" dirty="0" err="1">
                <a:solidFill>
                  <a:schemeClr val="bg1"/>
                </a:solidFill>
                <a:latin typeface="+mn-lt"/>
                <a:cs typeface="Arial" panose="020B0604020202020204" pitchFamily="34" charset="0"/>
              </a:rPr>
              <a:t>ευρυζωνική</a:t>
            </a:r>
            <a:r>
              <a:rPr lang="el-GR" altLang="en-US" sz="1200" dirty="0">
                <a:solidFill>
                  <a:schemeClr val="bg1"/>
                </a:solidFill>
                <a:latin typeface="+mn-lt"/>
                <a:cs typeface="Arial" panose="020B0604020202020204" pitchFamily="34" charset="0"/>
              </a:rPr>
              <a:t> πρόσβαση υψηλών ταχυτήτων</a:t>
            </a:r>
          </a:p>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Ψηφιακός μετασχηματισμός δημόσιου και ιδιωτικού τομέα και επέκταση ψηφιακών υπηρεσιών προς πολίτες και επιχειρήσεις μέσω εργαλείων της ΕΕ και την υιοθέτηση βέλτιστων πρακτικών σε όλα τα στάδια υλοποίησης</a:t>
            </a:r>
            <a:endParaRPr lang="el-GR" altLang="en-US" sz="1400" dirty="0">
              <a:solidFill>
                <a:schemeClr val="bg1"/>
              </a:solidFill>
              <a:latin typeface="+mn-lt"/>
              <a:cs typeface="Arial" panose="020B0604020202020204" pitchFamily="34" charset="0"/>
            </a:endParaRPr>
          </a:p>
        </p:txBody>
      </p:sp>
      <p:sp>
        <p:nvSpPr>
          <p:cNvPr id="45" name="Google Shape;703;p5">
            <a:extLst>
              <a:ext uri="{FF2B5EF4-FFF2-40B4-BE49-F238E27FC236}">
                <a16:creationId xmlns:a16="http://schemas.microsoft.com/office/drawing/2014/main" id="{F2D55660-2E8D-4AAD-964B-5BF2F0DFD10D}"/>
              </a:ext>
            </a:extLst>
          </p:cNvPr>
          <p:cNvSpPr/>
          <p:nvPr/>
        </p:nvSpPr>
        <p:spPr>
          <a:xfrm>
            <a:off x="6201566" y="1286539"/>
            <a:ext cx="2532519" cy="5011215"/>
          </a:xfrm>
          <a:prstGeom prst="rect">
            <a:avLst/>
          </a:prstGeom>
          <a:solidFill>
            <a:schemeClr val="accent4">
              <a:lumMod val="50000"/>
            </a:schemeClr>
          </a:solidFill>
          <a:ln>
            <a:noFill/>
          </a:ln>
        </p:spPr>
        <p:txBody>
          <a:bodyPr spcFirstLastPara="1" wrap="square" lIns="108000" tIns="1296000" rIns="72000" bIns="36000" anchor="t" anchorCtr="0">
            <a:noAutofit/>
          </a:bodyPr>
          <a:lstStyle/>
          <a:p>
            <a:pPr marL="179388" indent="-179388">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Προσαρμογή δεξιοτήτων ανθρώπινου δυναμικού στο πλαίσιο της Στρατηγικής Έξυπνης Εξειδίκευσης</a:t>
            </a:r>
            <a:r>
              <a:rPr lang="en-US" altLang="en-US" sz="1200" dirty="0">
                <a:solidFill>
                  <a:schemeClr val="bg1"/>
                </a:solidFill>
                <a:latin typeface="+mn-lt"/>
                <a:cs typeface="Arial" panose="020B0604020202020204" pitchFamily="34" charset="0"/>
              </a:rPr>
              <a:t>.</a:t>
            </a:r>
            <a:endParaRPr lang="el-GR" altLang="en-US" sz="1200" dirty="0">
              <a:solidFill>
                <a:schemeClr val="bg1"/>
              </a:solidFill>
              <a:latin typeface="+mn-lt"/>
              <a:cs typeface="Arial" panose="020B0604020202020204" pitchFamily="34" charset="0"/>
            </a:endParaRPr>
          </a:p>
          <a:p>
            <a:pPr marL="179388" indent="-179388">
              <a:spcBef>
                <a:spcPts val="600"/>
              </a:spcBef>
              <a:spcAft>
                <a:spcPts val="300"/>
              </a:spcAft>
              <a:buClr>
                <a:schemeClr val="bg1"/>
              </a:buClr>
              <a:buFont typeface="Wingdings" panose="05000000000000000000" pitchFamily="2" charset="2"/>
              <a:buChar char="ü"/>
            </a:pPr>
            <a:r>
              <a:rPr lang="el-GR" altLang="en-US" sz="1200" dirty="0" smtClean="0">
                <a:solidFill>
                  <a:schemeClr val="bg1"/>
                </a:solidFill>
                <a:latin typeface="+mn-lt"/>
                <a:cs typeface="Arial" panose="020B0604020202020204" pitchFamily="34" charset="0"/>
              </a:rPr>
              <a:t>Στήριξη </a:t>
            </a:r>
            <a:r>
              <a:rPr lang="el-GR" altLang="en-US" sz="1200" dirty="0">
                <a:solidFill>
                  <a:schemeClr val="bg1"/>
                </a:solidFill>
                <a:latin typeface="+mn-lt"/>
                <a:cs typeface="Arial" panose="020B0604020202020204" pitchFamily="34" charset="0"/>
              </a:rPr>
              <a:t>της επιχειρηματικής καινοτομίας, της βιομηχανικής μετάβασης, ψηφιακού μετασχηματισμού και της κυκλικής οικονομίας</a:t>
            </a:r>
            <a:endParaRPr lang="en-US" altLang="en-US" sz="1200" dirty="0">
              <a:solidFill>
                <a:schemeClr val="bg1"/>
              </a:solidFill>
              <a:latin typeface="+mn-lt"/>
              <a:cs typeface="Arial" panose="020B0604020202020204" pitchFamily="34" charset="0"/>
            </a:endParaRP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Δημιουργία υποδομών και μηχανισμών στήριξης της καινοτομίας και της επιχειρηματικότητας (π.χ. Innovation Agency)</a:t>
            </a:r>
            <a:endParaRPr lang="el-GR" altLang="en-US" sz="1200" dirty="0">
              <a:solidFill>
                <a:schemeClr val="bg1"/>
              </a:solidFill>
              <a:latin typeface="+mn-lt"/>
              <a:cs typeface="Arial" panose="020B0604020202020204" pitchFamily="34" charset="0"/>
            </a:endParaRP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Αύξηση του μέσου μεγέθους των ελληνικών επιχειρήσεων, προώθηση συνεργασιών (</a:t>
            </a:r>
            <a:r>
              <a:rPr lang="el-GR" sz="1200" dirty="0" err="1">
                <a:solidFill>
                  <a:schemeClr val="bg1"/>
                </a:solidFill>
                <a:latin typeface="+mn-lt"/>
              </a:rPr>
              <a:t>clusters</a:t>
            </a:r>
            <a:r>
              <a:rPr lang="el-GR" sz="1200" dirty="0">
                <a:solidFill>
                  <a:schemeClr val="bg1"/>
                </a:solidFill>
                <a:latin typeface="+mn-lt"/>
              </a:rPr>
              <a:t>)</a:t>
            </a:r>
          </a:p>
          <a:p>
            <a:pPr marL="179388" indent="-179388">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285750" indent="-285750">
              <a:spcBef>
                <a:spcPts val="600"/>
              </a:spcBef>
              <a:spcAft>
                <a:spcPts val="300"/>
              </a:spcAft>
              <a:buClr>
                <a:schemeClr val="bg1"/>
              </a:buClr>
              <a:buFont typeface="Wingdings" panose="05000000000000000000" pitchFamily="2" charset="2"/>
              <a:buChar char="ü"/>
            </a:pPr>
            <a:endParaRPr lang="el-GR" altLang="en-US" sz="1400" dirty="0">
              <a:solidFill>
                <a:schemeClr val="bg1"/>
              </a:solidFill>
              <a:latin typeface="+mn-lt"/>
              <a:cs typeface="Arial" panose="020B0604020202020204" pitchFamily="34" charset="0"/>
            </a:endParaRPr>
          </a:p>
        </p:txBody>
      </p:sp>
      <p:sp>
        <p:nvSpPr>
          <p:cNvPr id="25" name="Rectangle: Diagonal Corners Snipped 24">
            <a:extLst>
              <a:ext uri="{FF2B5EF4-FFF2-40B4-BE49-F238E27FC236}">
                <a16:creationId xmlns:a16="http://schemas.microsoft.com/office/drawing/2014/main" id="{D0E5D249-26CB-4751-B709-B497D57A91BD}"/>
              </a:ext>
            </a:extLst>
          </p:cNvPr>
          <p:cNvSpPr/>
          <p:nvPr/>
        </p:nvSpPr>
        <p:spPr>
          <a:xfrm>
            <a:off x="6201567" y="1045248"/>
            <a:ext cx="2160000"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cs typeface="Arial"/>
                <a:sym typeface="Georgia"/>
              </a:rPr>
              <a:t>Διασύνδεση επιχειρήσεων </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17" name="Rectangle: Diagonal Corners Snipped 16">
            <a:extLst>
              <a:ext uri="{FF2B5EF4-FFF2-40B4-BE49-F238E27FC236}">
                <a16:creationId xmlns:a16="http://schemas.microsoft.com/office/drawing/2014/main" id="{678035A9-F54F-40BD-9F96-51CB3B71D29F}"/>
              </a:ext>
            </a:extLst>
          </p:cNvPr>
          <p:cNvSpPr/>
          <p:nvPr/>
        </p:nvSpPr>
        <p:spPr>
          <a:xfrm>
            <a:off x="3390376" y="1068842"/>
            <a:ext cx="2183561"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kumimoji="0" lang="el-GR" b="1" i="0" u="none" strike="noStrike" kern="1200" cap="none" spc="0" normalizeH="0" baseline="0" noProof="0" dirty="0">
                <a:ln>
                  <a:noFill/>
                </a:ln>
                <a:solidFill>
                  <a:prstClr val="white"/>
                </a:solidFill>
                <a:effectLst/>
                <a:uLnTx/>
                <a:uFillTx/>
                <a:latin typeface="Calibri" panose="020F0502020204030204"/>
                <a:ea typeface="+mn-ea"/>
                <a:sym typeface="Georgia"/>
              </a:rPr>
              <a:t>Ψηφιακός Μετασχηματισμός</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50" name="Google Shape;703;p5">
            <a:extLst>
              <a:ext uri="{FF2B5EF4-FFF2-40B4-BE49-F238E27FC236}">
                <a16:creationId xmlns:a16="http://schemas.microsoft.com/office/drawing/2014/main" id="{06BD16F7-F07E-44CE-A9BB-D01B20EDF75E}"/>
              </a:ext>
            </a:extLst>
          </p:cNvPr>
          <p:cNvSpPr/>
          <p:nvPr/>
        </p:nvSpPr>
        <p:spPr>
          <a:xfrm>
            <a:off x="9022247" y="1285473"/>
            <a:ext cx="2435414" cy="5011215"/>
          </a:xfrm>
          <a:prstGeom prst="rect">
            <a:avLst/>
          </a:prstGeom>
          <a:solidFill>
            <a:schemeClr val="accent4">
              <a:lumMod val="50000"/>
            </a:schemeClr>
          </a:solidFill>
          <a:ln>
            <a:noFill/>
          </a:ln>
        </p:spPr>
        <p:txBody>
          <a:bodyPr spcFirstLastPara="1" wrap="square" lIns="108000" tIns="1296000" rIns="72000" bIns="36000" anchor="t" anchorCtr="0">
            <a:noAutofit/>
          </a:bodyPr>
          <a:lstStyle/>
          <a:p>
            <a:pPr marL="179388" indent="-179388">
              <a:spcBef>
                <a:spcPts val="600"/>
              </a:spcBef>
              <a:spcAft>
                <a:spcPts val="600"/>
              </a:spcAft>
              <a:buClr>
                <a:schemeClr val="bg1"/>
              </a:buClr>
              <a:buFont typeface="Wingdings" panose="05000000000000000000" pitchFamily="2" charset="2"/>
              <a:buChar char="ü"/>
            </a:pPr>
            <a:r>
              <a:rPr lang="el-GR" sz="1200" dirty="0">
                <a:solidFill>
                  <a:schemeClr val="bg1"/>
                </a:solidFill>
                <a:latin typeface="+mn-lt"/>
              </a:rPr>
              <a:t>Παρεμβάσεις σε δημόσιες υπηρεσίες με βάση τις αρχές του Σχεδίου Δράσης της Επιτροπής Ηλεκτρονικής Διακυβέρνησης</a:t>
            </a:r>
          </a:p>
          <a:p>
            <a:pPr marL="179388" indent="-179388">
              <a:spcBef>
                <a:spcPts val="600"/>
              </a:spcBef>
              <a:spcAft>
                <a:spcPts val="600"/>
              </a:spcAft>
              <a:buClr>
                <a:schemeClr val="bg1"/>
              </a:buClr>
              <a:buFont typeface="Wingdings" panose="05000000000000000000" pitchFamily="2" charset="2"/>
              <a:buChar char="ü"/>
            </a:pPr>
            <a:r>
              <a:rPr lang="el-GR" sz="1200" dirty="0">
                <a:solidFill>
                  <a:schemeClr val="bg1"/>
                </a:solidFill>
                <a:latin typeface="+mn-lt"/>
              </a:rPr>
              <a:t>Υπηρεσίες ψηφιακές που παρέχονται σύμφωνα με την αρχή </a:t>
            </a:r>
            <a:r>
              <a:rPr lang="el-GR" sz="1200" dirty="0" err="1">
                <a:solidFill>
                  <a:schemeClr val="bg1"/>
                </a:solidFill>
                <a:latin typeface="+mn-lt"/>
              </a:rPr>
              <a:t>once-only</a:t>
            </a:r>
            <a:r>
              <a:rPr lang="el-GR" sz="1200" dirty="0">
                <a:solidFill>
                  <a:schemeClr val="bg1"/>
                </a:solidFill>
                <a:latin typeface="+mn-lt"/>
              </a:rPr>
              <a:t> </a:t>
            </a:r>
            <a:r>
              <a:rPr lang="el-GR" sz="1200" dirty="0" err="1">
                <a:solidFill>
                  <a:schemeClr val="bg1"/>
                </a:solidFill>
                <a:latin typeface="+mn-lt"/>
              </a:rPr>
              <a:t>principle</a:t>
            </a:r>
            <a:r>
              <a:rPr lang="el-GR" sz="1200" dirty="0">
                <a:solidFill>
                  <a:schemeClr val="bg1"/>
                </a:solidFill>
                <a:latin typeface="+mn-lt"/>
              </a:rPr>
              <a:t>, </a:t>
            </a:r>
            <a:r>
              <a:rPr lang="el-GR" sz="1200" dirty="0" err="1">
                <a:solidFill>
                  <a:schemeClr val="bg1"/>
                </a:solidFill>
                <a:latin typeface="+mn-lt"/>
              </a:rPr>
              <a:t>προσβάσιμες</a:t>
            </a:r>
            <a:r>
              <a:rPr lang="el-GR" sz="1200" dirty="0">
                <a:solidFill>
                  <a:schemeClr val="bg1"/>
                </a:solidFill>
                <a:latin typeface="+mn-lt"/>
              </a:rPr>
              <a:t>, ανοιχτές και διαφανείς, διασυνοριακές, </a:t>
            </a:r>
            <a:r>
              <a:rPr lang="el-GR" sz="1200" dirty="0" err="1">
                <a:solidFill>
                  <a:schemeClr val="bg1"/>
                </a:solidFill>
                <a:latin typeface="+mn-lt"/>
              </a:rPr>
              <a:t>διαλειτουργικές</a:t>
            </a:r>
            <a:r>
              <a:rPr lang="el-GR" sz="1200" dirty="0">
                <a:solidFill>
                  <a:schemeClr val="bg1"/>
                </a:solidFill>
                <a:latin typeface="+mn-lt"/>
              </a:rPr>
              <a:t>, αξιόπιστες και ασφαλείς</a:t>
            </a:r>
          </a:p>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Ενδυνάμωση του οικοσυστήματος έρευνας και καινοτομίας Στρατηγικής Έξυπνης Εξειδίκευσης </a:t>
            </a:r>
          </a:p>
          <a:p>
            <a:pPr marL="179388" indent="-179388">
              <a:spcBef>
                <a:spcPts val="600"/>
              </a:spcBef>
              <a:spcAft>
                <a:spcPts val="6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p:txBody>
      </p:sp>
      <p:sp>
        <p:nvSpPr>
          <p:cNvPr id="20" name="Rectangle: Diagonal Corners Snipped 19">
            <a:extLst>
              <a:ext uri="{FF2B5EF4-FFF2-40B4-BE49-F238E27FC236}">
                <a16:creationId xmlns:a16="http://schemas.microsoft.com/office/drawing/2014/main" id="{531B82E8-38E3-4048-B8E1-726A6E0AF9EA}"/>
              </a:ext>
            </a:extLst>
          </p:cNvPr>
          <p:cNvSpPr/>
          <p:nvPr/>
        </p:nvSpPr>
        <p:spPr>
          <a:xfrm>
            <a:off x="9022247" y="1045248"/>
            <a:ext cx="2160000"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dirty="0">
                <a:solidFill>
                  <a:prstClr val="white"/>
                </a:solidFill>
                <a:latin typeface="+mn-lt"/>
                <a:cs typeface="Arial"/>
                <a:sym typeface="Georgia"/>
              </a:rPr>
              <a:t>Υποστήριξη δημόσιων υπηρεσιών</a:t>
            </a:r>
            <a:endParaRPr kumimoji="0" lang="el-GR" b="1" i="0" u="none" strike="noStrike" kern="1200" cap="none" spc="0" normalizeH="0" baseline="0" noProof="0" dirty="0">
              <a:ln>
                <a:noFill/>
              </a:ln>
              <a:solidFill>
                <a:prstClr val="white"/>
              </a:solidFill>
              <a:effectLst/>
              <a:uLnTx/>
              <a:uFillTx/>
              <a:latin typeface="+mn-lt"/>
              <a:ea typeface="+mn-ea"/>
              <a:cs typeface="Arial"/>
              <a:sym typeface="Georgia"/>
            </a:endParaRPr>
          </a:p>
        </p:txBody>
      </p:sp>
      <p:grpSp>
        <p:nvGrpSpPr>
          <p:cNvPr id="52" name="Group 51">
            <a:extLst>
              <a:ext uri="{FF2B5EF4-FFF2-40B4-BE49-F238E27FC236}">
                <a16:creationId xmlns:a16="http://schemas.microsoft.com/office/drawing/2014/main" id="{4D19F74B-2F0E-475F-951F-B00F6ECB5877}"/>
              </a:ext>
            </a:extLst>
          </p:cNvPr>
          <p:cNvGrpSpPr>
            <a:grpSpLocks noChangeAspect="1"/>
          </p:cNvGrpSpPr>
          <p:nvPr/>
        </p:nvGrpSpPr>
        <p:grpSpPr>
          <a:xfrm>
            <a:off x="3620477" y="1880413"/>
            <a:ext cx="571500" cy="571500"/>
            <a:chOff x="4894608" y="4046399"/>
            <a:chExt cx="422275" cy="422275"/>
          </a:xfrm>
          <a:solidFill>
            <a:schemeClr val="bg1"/>
          </a:solidFill>
        </p:grpSpPr>
        <p:sp>
          <p:nvSpPr>
            <p:cNvPr id="53" name="Freeform 164">
              <a:extLst>
                <a:ext uri="{FF2B5EF4-FFF2-40B4-BE49-F238E27FC236}">
                  <a16:creationId xmlns:a16="http://schemas.microsoft.com/office/drawing/2014/main" id="{9D6761ED-D042-412D-805F-A00D31B16DD6}"/>
                </a:ext>
              </a:extLst>
            </p:cNvPr>
            <p:cNvSpPr>
              <a:spLocks noEditPoints="1"/>
            </p:cNvSpPr>
            <p:nvPr/>
          </p:nvSpPr>
          <p:spPr bwMode="auto">
            <a:xfrm>
              <a:off x="4894608" y="4046399"/>
              <a:ext cx="422275" cy="422275"/>
            </a:xfrm>
            <a:custGeom>
              <a:avLst/>
              <a:gdLst>
                <a:gd name="T0" fmla="*/ 256 w 266"/>
                <a:gd name="T1" fmla="*/ 97 h 266"/>
                <a:gd name="T2" fmla="*/ 241 w 266"/>
                <a:gd name="T3" fmla="*/ 97 h 266"/>
                <a:gd name="T4" fmla="*/ 241 w 266"/>
                <a:gd name="T5" fmla="*/ 25 h 266"/>
                <a:gd name="T6" fmla="*/ 26 w 266"/>
                <a:gd name="T7" fmla="*/ 25 h 266"/>
                <a:gd name="T8" fmla="*/ 26 w 266"/>
                <a:gd name="T9" fmla="*/ 173 h 266"/>
                <a:gd name="T10" fmla="*/ 160 w 266"/>
                <a:gd name="T11" fmla="*/ 173 h 266"/>
                <a:gd name="T12" fmla="*/ 160 w 266"/>
                <a:gd name="T13" fmla="*/ 187 h 266"/>
                <a:gd name="T14" fmla="*/ 12 w 266"/>
                <a:gd name="T15" fmla="*/ 187 h 266"/>
                <a:gd name="T16" fmla="*/ 12 w 266"/>
                <a:gd name="T17" fmla="*/ 12 h 266"/>
                <a:gd name="T18" fmla="*/ 256 w 266"/>
                <a:gd name="T19" fmla="*/ 12 h 266"/>
                <a:gd name="T20" fmla="*/ 256 w 266"/>
                <a:gd name="T21" fmla="*/ 97 h 266"/>
                <a:gd name="T22" fmla="*/ 254 w 266"/>
                <a:gd name="T23" fmla="*/ 118 h 266"/>
                <a:gd name="T24" fmla="*/ 171 w 266"/>
                <a:gd name="T25" fmla="*/ 118 h 266"/>
                <a:gd name="T26" fmla="*/ 171 w 266"/>
                <a:gd name="T27" fmla="*/ 108 h 266"/>
                <a:gd name="T28" fmla="*/ 254 w 266"/>
                <a:gd name="T29" fmla="*/ 108 h 266"/>
                <a:gd name="T30" fmla="*/ 254 w 266"/>
                <a:gd name="T31" fmla="*/ 118 h 266"/>
                <a:gd name="T32" fmla="*/ 254 w 266"/>
                <a:gd name="T33" fmla="*/ 219 h 266"/>
                <a:gd name="T34" fmla="*/ 171 w 266"/>
                <a:gd name="T35" fmla="*/ 219 h 266"/>
                <a:gd name="T36" fmla="*/ 171 w 266"/>
                <a:gd name="T37" fmla="*/ 127 h 266"/>
                <a:gd name="T38" fmla="*/ 254 w 266"/>
                <a:gd name="T39" fmla="*/ 127 h 266"/>
                <a:gd name="T40" fmla="*/ 254 w 266"/>
                <a:gd name="T41" fmla="*/ 219 h 266"/>
                <a:gd name="T42" fmla="*/ 254 w 266"/>
                <a:gd name="T43" fmla="*/ 255 h 266"/>
                <a:gd name="T44" fmla="*/ 171 w 266"/>
                <a:gd name="T45" fmla="*/ 255 h 266"/>
                <a:gd name="T46" fmla="*/ 171 w 266"/>
                <a:gd name="T47" fmla="*/ 230 h 266"/>
                <a:gd name="T48" fmla="*/ 254 w 266"/>
                <a:gd name="T49" fmla="*/ 230 h 266"/>
                <a:gd name="T50" fmla="*/ 254 w 266"/>
                <a:gd name="T51" fmla="*/ 255 h 266"/>
                <a:gd name="T52" fmla="*/ 160 w 266"/>
                <a:gd name="T53" fmla="*/ 163 h 266"/>
                <a:gd name="T54" fmla="*/ 37 w 266"/>
                <a:gd name="T55" fmla="*/ 163 h 266"/>
                <a:gd name="T56" fmla="*/ 37 w 266"/>
                <a:gd name="T57" fmla="*/ 36 h 266"/>
                <a:gd name="T58" fmla="*/ 230 w 266"/>
                <a:gd name="T59" fmla="*/ 36 h 266"/>
                <a:gd name="T60" fmla="*/ 230 w 266"/>
                <a:gd name="T61" fmla="*/ 97 h 266"/>
                <a:gd name="T62" fmla="*/ 160 w 266"/>
                <a:gd name="T63" fmla="*/ 97 h 266"/>
                <a:gd name="T64" fmla="*/ 160 w 266"/>
                <a:gd name="T65" fmla="*/ 163 h 266"/>
                <a:gd name="T66" fmla="*/ 160 w 266"/>
                <a:gd name="T67" fmla="*/ 209 h 266"/>
                <a:gd name="T68" fmla="*/ 105 w 266"/>
                <a:gd name="T69" fmla="*/ 209 h 266"/>
                <a:gd name="T70" fmla="*/ 105 w 266"/>
                <a:gd name="T71" fmla="*/ 198 h 266"/>
                <a:gd name="T72" fmla="*/ 160 w 266"/>
                <a:gd name="T73" fmla="*/ 198 h 266"/>
                <a:gd name="T74" fmla="*/ 160 w 266"/>
                <a:gd name="T75" fmla="*/ 209 h 266"/>
                <a:gd name="T76" fmla="*/ 160 w 266"/>
                <a:gd name="T77" fmla="*/ 232 h 266"/>
                <a:gd name="T78" fmla="*/ 12 w 266"/>
                <a:gd name="T79" fmla="*/ 232 h 266"/>
                <a:gd name="T80" fmla="*/ 12 w 266"/>
                <a:gd name="T81" fmla="*/ 221 h 266"/>
                <a:gd name="T82" fmla="*/ 160 w 266"/>
                <a:gd name="T83" fmla="*/ 221 h 266"/>
                <a:gd name="T84" fmla="*/ 160 w 266"/>
                <a:gd name="T85" fmla="*/ 232 h 266"/>
                <a:gd name="T86" fmla="*/ 266 w 266"/>
                <a:gd name="T87" fmla="*/ 0 h 266"/>
                <a:gd name="T88" fmla="*/ 0 w 266"/>
                <a:gd name="T89" fmla="*/ 0 h 266"/>
                <a:gd name="T90" fmla="*/ 0 w 266"/>
                <a:gd name="T91" fmla="*/ 198 h 266"/>
                <a:gd name="T92" fmla="*/ 94 w 266"/>
                <a:gd name="T93" fmla="*/ 198 h 266"/>
                <a:gd name="T94" fmla="*/ 94 w 266"/>
                <a:gd name="T95" fmla="*/ 209 h 266"/>
                <a:gd name="T96" fmla="*/ 0 w 266"/>
                <a:gd name="T97" fmla="*/ 209 h 266"/>
                <a:gd name="T98" fmla="*/ 0 w 266"/>
                <a:gd name="T99" fmla="*/ 245 h 266"/>
                <a:gd name="T100" fmla="*/ 160 w 266"/>
                <a:gd name="T101" fmla="*/ 245 h 266"/>
                <a:gd name="T102" fmla="*/ 160 w 266"/>
                <a:gd name="T103" fmla="*/ 266 h 266"/>
                <a:gd name="T104" fmla="*/ 266 w 266"/>
                <a:gd name="T105" fmla="*/ 266 h 266"/>
                <a:gd name="T106" fmla="*/ 266 w 266"/>
                <a:gd name="T10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266">
                  <a:moveTo>
                    <a:pt x="256" y="97"/>
                  </a:moveTo>
                  <a:lnTo>
                    <a:pt x="241" y="97"/>
                  </a:lnTo>
                  <a:lnTo>
                    <a:pt x="241" y="25"/>
                  </a:lnTo>
                  <a:lnTo>
                    <a:pt x="26" y="25"/>
                  </a:lnTo>
                  <a:lnTo>
                    <a:pt x="26" y="173"/>
                  </a:lnTo>
                  <a:lnTo>
                    <a:pt x="160" y="173"/>
                  </a:lnTo>
                  <a:lnTo>
                    <a:pt x="160" y="187"/>
                  </a:lnTo>
                  <a:lnTo>
                    <a:pt x="12" y="187"/>
                  </a:lnTo>
                  <a:lnTo>
                    <a:pt x="12" y="12"/>
                  </a:lnTo>
                  <a:lnTo>
                    <a:pt x="256" y="12"/>
                  </a:lnTo>
                  <a:lnTo>
                    <a:pt x="256" y="97"/>
                  </a:lnTo>
                  <a:close/>
                  <a:moveTo>
                    <a:pt x="254" y="118"/>
                  </a:moveTo>
                  <a:lnTo>
                    <a:pt x="171" y="118"/>
                  </a:lnTo>
                  <a:lnTo>
                    <a:pt x="171" y="108"/>
                  </a:lnTo>
                  <a:lnTo>
                    <a:pt x="254" y="108"/>
                  </a:lnTo>
                  <a:lnTo>
                    <a:pt x="254" y="118"/>
                  </a:lnTo>
                  <a:close/>
                  <a:moveTo>
                    <a:pt x="254" y="219"/>
                  </a:moveTo>
                  <a:lnTo>
                    <a:pt x="171" y="219"/>
                  </a:lnTo>
                  <a:lnTo>
                    <a:pt x="171" y="127"/>
                  </a:lnTo>
                  <a:lnTo>
                    <a:pt x="254" y="127"/>
                  </a:lnTo>
                  <a:lnTo>
                    <a:pt x="254" y="219"/>
                  </a:lnTo>
                  <a:close/>
                  <a:moveTo>
                    <a:pt x="254" y="255"/>
                  </a:moveTo>
                  <a:lnTo>
                    <a:pt x="171" y="255"/>
                  </a:lnTo>
                  <a:lnTo>
                    <a:pt x="171" y="230"/>
                  </a:lnTo>
                  <a:lnTo>
                    <a:pt x="254" y="230"/>
                  </a:lnTo>
                  <a:lnTo>
                    <a:pt x="254" y="255"/>
                  </a:lnTo>
                  <a:close/>
                  <a:moveTo>
                    <a:pt x="160" y="163"/>
                  </a:moveTo>
                  <a:lnTo>
                    <a:pt x="37" y="163"/>
                  </a:lnTo>
                  <a:lnTo>
                    <a:pt x="37" y="36"/>
                  </a:lnTo>
                  <a:lnTo>
                    <a:pt x="230" y="36"/>
                  </a:lnTo>
                  <a:lnTo>
                    <a:pt x="230" y="97"/>
                  </a:lnTo>
                  <a:lnTo>
                    <a:pt x="160" y="97"/>
                  </a:lnTo>
                  <a:lnTo>
                    <a:pt x="160" y="163"/>
                  </a:lnTo>
                  <a:close/>
                  <a:moveTo>
                    <a:pt x="160" y="209"/>
                  </a:moveTo>
                  <a:lnTo>
                    <a:pt x="105" y="209"/>
                  </a:lnTo>
                  <a:lnTo>
                    <a:pt x="105" y="198"/>
                  </a:lnTo>
                  <a:lnTo>
                    <a:pt x="160" y="198"/>
                  </a:lnTo>
                  <a:lnTo>
                    <a:pt x="160" y="209"/>
                  </a:lnTo>
                  <a:close/>
                  <a:moveTo>
                    <a:pt x="160" y="232"/>
                  </a:moveTo>
                  <a:lnTo>
                    <a:pt x="12" y="232"/>
                  </a:lnTo>
                  <a:lnTo>
                    <a:pt x="12" y="221"/>
                  </a:lnTo>
                  <a:lnTo>
                    <a:pt x="160" y="221"/>
                  </a:lnTo>
                  <a:lnTo>
                    <a:pt x="160" y="232"/>
                  </a:lnTo>
                  <a:close/>
                  <a:moveTo>
                    <a:pt x="266" y="0"/>
                  </a:moveTo>
                  <a:lnTo>
                    <a:pt x="0" y="0"/>
                  </a:lnTo>
                  <a:lnTo>
                    <a:pt x="0" y="198"/>
                  </a:lnTo>
                  <a:lnTo>
                    <a:pt x="94" y="198"/>
                  </a:lnTo>
                  <a:lnTo>
                    <a:pt x="94" y="209"/>
                  </a:lnTo>
                  <a:lnTo>
                    <a:pt x="0" y="209"/>
                  </a:lnTo>
                  <a:lnTo>
                    <a:pt x="0" y="245"/>
                  </a:lnTo>
                  <a:lnTo>
                    <a:pt x="160" y="245"/>
                  </a:lnTo>
                  <a:lnTo>
                    <a:pt x="160" y="266"/>
                  </a:lnTo>
                  <a:lnTo>
                    <a:pt x="266" y="266"/>
                  </a:lnTo>
                  <a:lnTo>
                    <a:pt x="2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Rectangle 165">
              <a:extLst>
                <a:ext uri="{FF2B5EF4-FFF2-40B4-BE49-F238E27FC236}">
                  <a16:creationId xmlns:a16="http://schemas.microsoft.com/office/drawing/2014/main" id="{399A5FCE-F9AC-46A1-90E7-BF4FE096A8DC}"/>
                </a:ext>
              </a:extLst>
            </p:cNvPr>
            <p:cNvSpPr>
              <a:spLocks noChangeArrowheads="1"/>
            </p:cNvSpPr>
            <p:nvPr/>
          </p:nvSpPr>
          <p:spPr bwMode="auto">
            <a:xfrm>
              <a:off x="5223221" y="4422636"/>
              <a:ext cx="1746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2F8E3249-E9B5-4944-B23C-C277815447CC}"/>
              </a:ext>
            </a:extLst>
          </p:cNvPr>
          <p:cNvGrpSpPr>
            <a:grpSpLocks noChangeAspect="1"/>
          </p:cNvGrpSpPr>
          <p:nvPr/>
        </p:nvGrpSpPr>
        <p:grpSpPr>
          <a:xfrm>
            <a:off x="690271" y="1848514"/>
            <a:ext cx="571500" cy="571500"/>
            <a:chOff x="1684338" y="3436938"/>
            <a:chExt cx="123825" cy="123825"/>
          </a:xfrm>
          <a:solidFill>
            <a:schemeClr val="bg1"/>
          </a:solidFill>
        </p:grpSpPr>
        <p:sp>
          <p:nvSpPr>
            <p:cNvPr id="56" name="Freeform 204">
              <a:extLst>
                <a:ext uri="{FF2B5EF4-FFF2-40B4-BE49-F238E27FC236}">
                  <a16:creationId xmlns:a16="http://schemas.microsoft.com/office/drawing/2014/main" id="{B07CC20F-13FC-4354-A5D3-58764540BD01}"/>
                </a:ext>
              </a:extLst>
            </p:cNvPr>
            <p:cNvSpPr>
              <a:spLocks noEditPoints="1"/>
            </p:cNvSpPr>
            <p:nvPr/>
          </p:nvSpPr>
          <p:spPr bwMode="auto">
            <a:xfrm>
              <a:off x="1684338" y="3436938"/>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205">
              <a:extLst>
                <a:ext uri="{FF2B5EF4-FFF2-40B4-BE49-F238E27FC236}">
                  <a16:creationId xmlns:a16="http://schemas.microsoft.com/office/drawing/2014/main" id="{8DCEA8B8-D3D2-4A5C-9F28-7EA4AAAFA748}"/>
                </a:ext>
              </a:extLst>
            </p:cNvPr>
            <p:cNvSpPr>
              <a:spLocks noEditPoints="1"/>
            </p:cNvSpPr>
            <p:nvPr/>
          </p:nvSpPr>
          <p:spPr bwMode="auto">
            <a:xfrm>
              <a:off x="1695450" y="3502025"/>
              <a:ext cx="22225" cy="44450"/>
            </a:xfrm>
            <a:custGeom>
              <a:avLst/>
              <a:gdLst>
                <a:gd name="T0" fmla="*/ 14 w 14"/>
                <a:gd name="T1" fmla="*/ 0 h 28"/>
                <a:gd name="T2" fmla="*/ 0 w 14"/>
                <a:gd name="T3" fmla="*/ 0 h 28"/>
                <a:gd name="T4" fmla="*/ 0 w 14"/>
                <a:gd name="T5" fmla="*/ 28 h 28"/>
                <a:gd name="T6" fmla="*/ 14 w 14"/>
                <a:gd name="T7" fmla="*/ 28 h 28"/>
                <a:gd name="T8" fmla="*/ 14 w 14"/>
                <a:gd name="T9" fmla="*/ 0 h 28"/>
                <a:gd name="T10" fmla="*/ 11 w 14"/>
                <a:gd name="T11" fmla="*/ 25 h 28"/>
                <a:gd name="T12" fmla="*/ 3 w 14"/>
                <a:gd name="T13" fmla="*/ 25 h 28"/>
                <a:gd name="T14" fmla="*/ 3 w 14"/>
                <a:gd name="T15" fmla="*/ 4 h 28"/>
                <a:gd name="T16" fmla="*/ 11 w 14"/>
                <a:gd name="T17" fmla="*/ 4 h 28"/>
                <a:gd name="T18" fmla="*/ 11 w 14"/>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8">
                  <a:moveTo>
                    <a:pt x="14" y="0"/>
                  </a:moveTo>
                  <a:lnTo>
                    <a:pt x="0" y="0"/>
                  </a:lnTo>
                  <a:lnTo>
                    <a:pt x="0" y="28"/>
                  </a:lnTo>
                  <a:lnTo>
                    <a:pt x="14" y="28"/>
                  </a:lnTo>
                  <a:lnTo>
                    <a:pt x="14" y="0"/>
                  </a:lnTo>
                  <a:close/>
                  <a:moveTo>
                    <a:pt x="11" y="25"/>
                  </a:moveTo>
                  <a:lnTo>
                    <a:pt x="3" y="25"/>
                  </a:lnTo>
                  <a:lnTo>
                    <a:pt x="3" y="4"/>
                  </a:lnTo>
                  <a:lnTo>
                    <a:pt x="11" y="4"/>
                  </a:lnTo>
                  <a:lnTo>
                    <a:pt x="1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206">
              <a:extLst>
                <a:ext uri="{FF2B5EF4-FFF2-40B4-BE49-F238E27FC236}">
                  <a16:creationId xmlns:a16="http://schemas.microsoft.com/office/drawing/2014/main" id="{593BB395-F77F-491D-8281-EA4ADB836700}"/>
                </a:ext>
              </a:extLst>
            </p:cNvPr>
            <p:cNvSpPr>
              <a:spLocks noEditPoints="1"/>
            </p:cNvSpPr>
            <p:nvPr/>
          </p:nvSpPr>
          <p:spPr bwMode="auto">
            <a:xfrm>
              <a:off x="1722438" y="3487738"/>
              <a:ext cx="22225" cy="58738"/>
            </a:xfrm>
            <a:custGeom>
              <a:avLst/>
              <a:gdLst>
                <a:gd name="T0" fmla="*/ 14 w 14"/>
                <a:gd name="T1" fmla="*/ 0 h 37"/>
                <a:gd name="T2" fmla="*/ 0 w 14"/>
                <a:gd name="T3" fmla="*/ 0 h 37"/>
                <a:gd name="T4" fmla="*/ 0 w 14"/>
                <a:gd name="T5" fmla="*/ 37 h 37"/>
                <a:gd name="T6" fmla="*/ 14 w 14"/>
                <a:gd name="T7" fmla="*/ 37 h 37"/>
                <a:gd name="T8" fmla="*/ 14 w 14"/>
                <a:gd name="T9" fmla="*/ 0 h 37"/>
                <a:gd name="T10" fmla="*/ 10 w 14"/>
                <a:gd name="T11" fmla="*/ 34 h 37"/>
                <a:gd name="T12" fmla="*/ 3 w 14"/>
                <a:gd name="T13" fmla="*/ 34 h 37"/>
                <a:gd name="T14" fmla="*/ 3 w 14"/>
                <a:gd name="T15" fmla="*/ 3 h 37"/>
                <a:gd name="T16" fmla="*/ 10 w 14"/>
                <a:gd name="T17" fmla="*/ 3 h 37"/>
                <a:gd name="T18" fmla="*/ 10 w 14"/>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7">
                  <a:moveTo>
                    <a:pt x="14" y="0"/>
                  </a:moveTo>
                  <a:lnTo>
                    <a:pt x="0" y="0"/>
                  </a:lnTo>
                  <a:lnTo>
                    <a:pt x="0" y="37"/>
                  </a:lnTo>
                  <a:lnTo>
                    <a:pt x="14" y="37"/>
                  </a:lnTo>
                  <a:lnTo>
                    <a:pt x="14" y="0"/>
                  </a:lnTo>
                  <a:close/>
                  <a:moveTo>
                    <a:pt x="10" y="34"/>
                  </a:moveTo>
                  <a:lnTo>
                    <a:pt x="3" y="34"/>
                  </a:lnTo>
                  <a:lnTo>
                    <a:pt x="3" y="3"/>
                  </a:lnTo>
                  <a:lnTo>
                    <a:pt x="10" y="3"/>
                  </a:lnTo>
                  <a:lnTo>
                    <a:pt x="1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207">
              <a:extLst>
                <a:ext uri="{FF2B5EF4-FFF2-40B4-BE49-F238E27FC236}">
                  <a16:creationId xmlns:a16="http://schemas.microsoft.com/office/drawing/2014/main" id="{85111168-9687-4FEA-AB5F-AB3B7A7D845E}"/>
                </a:ext>
              </a:extLst>
            </p:cNvPr>
            <p:cNvSpPr>
              <a:spLocks noEditPoints="1"/>
            </p:cNvSpPr>
            <p:nvPr/>
          </p:nvSpPr>
          <p:spPr bwMode="auto">
            <a:xfrm>
              <a:off x="1747838" y="3494088"/>
              <a:ext cx="22225" cy="52388"/>
            </a:xfrm>
            <a:custGeom>
              <a:avLst/>
              <a:gdLst>
                <a:gd name="T0" fmla="*/ 14 w 14"/>
                <a:gd name="T1" fmla="*/ 0 h 33"/>
                <a:gd name="T2" fmla="*/ 0 w 14"/>
                <a:gd name="T3" fmla="*/ 0 h 33"/>
                <a:gd name="T4" fmla="*/ 0 w 14"/>
                <a:gd name="T5" fmla="*/ 33 h 33"/>
                <a:gd name="T6" fmla="*/ 14 w 14"/>
                <a:gd name="T7" fmla="*/ 33 h 33"/>
                <a:gd name="T8" fmla="*/ 14 w 14"/>
                <a:gd name="T9" fmla="*/ 0 h 33"/>
                <a:gd name="T10" fmla="*/ 11 w 14"/>
                <a:gd name="T11" fmla="*/ 30 h 33"/>
                <a:gd name="T12" fmla="*/ 3 w 14"/>
                <a:gd name="T13" fmla="*/ 30 h 33"/>
                <a:gd name="T14" fmla="*/ 3 w 14"/>
                <a:gd name="T15" fmla="*/ 3 h 33"/>
                <a:gd name="T16" fmla="*/ 11 w 14"/>
                <a:gd name="T17" fmla="*/ 3 h 33"/>
                <a:gd name="T18" fmla="*/ 11 w 14"/>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3">
                  <a:moveTo>
                    <a:pt x="14" y="0"/>
                  </a:moveTo>
                  <a:lnTo>
                    <a:pt x="0" y="0"/>
                  </a:lnTo>
                  <a:lnTo>
                    <a:pt x="0" y="33"/>
                  </a:lnTo>
                  <a:lnTo>
                    <a:pt x="14" y="33"/>
                  </a:lnTo>
                  <a:lnTo>
                    <a:pt x="14" y="0"/>
                  </a:lnTo>
                  <a:close/>
                  <a:moveTo>
                    <a:pt x="11" y="30"/>
                  </a:moveTo>
                  <a:lnTo>
                    <a:pt x="3" y="30"/>
                  </a:lnTo>
                  <a:lnTo>
                    <a:pt x="3" y="3"/>
                  </a:lnTo>
                  <a:lnTo>
                    <a:pt x="11" y="3"/>
                  </a:lnTo>
                  <a:lnTo>
                    <a:pt x="1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208">
              <a:extLst>
                <a:ext uri="{FF2B5EF4-FFF2-40B4-BE49-F238E27FC236}">
                  <a16:creationId xmlns:a16="http://schemas.microsoft.com/office/drawing/2014/main" id="{7FACC2E6-338C-454A-97D6-220B87A8CEA8}"/>
                </a:ext>
              </a:extLst>
            </p:cNvPr>
            <p:cNvSpPr>
              <a:spLocks noEditPoints="1"/>
            </p:cNvSpPr>
            <p:nvPr/>
          </p:nvSpPr>
          <p:spPr bwMode="auto">
            <a:xfrm>
              <a:off x="1773238" y="3470275"/>
              <a:ext cx="22225" cy="76200"/>
            </a:xfrm>
            <a:custGeom>
              <a:avLst/>
              <a:gdLst>
                <a:gd name="T0" fmla="*/ 14 w 14"/>
                <a:gd name="T1" fmla="*/ 0 h 48"/>
                <a:gd name="T2" fmla="*/ 0 w 14"/>
                <a:gd name="T3" fmla="*/ 0 h 48"/>
                <a:gd name="T4" fmla="*/ 0 w 14"/>
                <a:gd name="T5" fmla="*/ 48 h 48"/>
                <a:gd name="T6" fmla="*/ 14 w 14"/>
                <a:gd name="T7" fmla="*/ 48 h 48"/>
                <a:gd name="T8" fmla="*/ 14 w 14"/>
                <a:gd name="T9" fmla="*/ 0 h 48"/>
                <a:gd name="T10" fmla="*/ 11 w 14"/>
                <a:gd name="T11" fmla="*/ 45 h 48"/>
                <a:gd name="T12" fmla="*/ 4 w 14"/>
                <a:gd name="T13" fmla="*/ 45 h 48"/>
                <a:gd name="T14" fmla="*/ 4 w 14"/>
                <a:gd name="T15" fmla="*/ 4 h 48"/>
                <a:gd name="T16" fmla="*/ 11 w 14"/>
                <a:gd name="T17" fmla="*/ 4 h 48"/>
                <a:gd name="T18" fmla="*/ 11 w 14"/>
                <a:gd name="T19"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8">
                  <a:moveTo>
                    <a:pt x="14" y="0"/>
                  </a:moveTo>
                  <a:lnTo>
                    <a:pt x="0" y="0"/>
                  </a:lnTo>
                  <a:lnTo>
                    <a:pt x="0" y="48"/>
                  </a:lnTo>
                  <a:lnTo>
                    <a:pt x="14" y="48"/>
                  </a:lnTo>
                  <a:lnTo>
                    <a:pt x="14" y="0"/>
                  </a:lnTo>
                  <a:close/>
                  <a:moveTo>
                    <a:pt x="11" y="45"/>
                  </a:moveTo>
                  <a:lnTo>
                    <a:pt x="4" y="45"/>
                  </a:lnTo>
                  <a:lnTo>
                    <a:pt x="4" y="4"/>
                  </a:lnTo>
                  <a:lnTo>
                    <a:pt x="11" y="4"/>
                  </a:lnTo>
                  <a:lnTo>
                    <a:pt x="1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 name="Group 60">
            <a:extLst>
              <a:ext uri="{FF2B5EF4-FFF2-40B4-BE49-F238E27FC236}">
                <a16:creationId xmlns:a16="http://schemas.microsoft.com/office/drawing/2014/main" id="{13645EE7-16C8-4D19-9B4D-71DBAEA79B8B}"/>
              </a:ext>
            </a:extLst>
          </p:cNvPr>
          <p:cNvGrpSpPr>
            <a:grpSpLocks noChangeAspect="1"/>
          </p:cNvGrpSpPr>
          <p:nvPr/>
        </p:nvGrpSpPr>
        <p:grpSpPr>
          <a:xfrm>
            <a:off x="9202247" y="1880413"/>
            <a:ext cx="572023" cy="571500"/>
            <a:chOff x="3983038" y="-349250"/>
            <a:chExt cx="1738312" cy="1736725"/>
          </a:xfrm>
          <a:solidFill>
            <a:schemeClr val="bg1"/>
          </a:solidFill>
        </p:grpSpPr>
        <p:sp>
          <p:nvSpPr>
            <p:cNvPr id="62" name="Freeform 212">
              <a:extLst>
                <a:ext uri="{FF2B5EF4-FFF2-40B4-BE49-F238E27FC236}">
                  <a16:creationId xmlns:a16="http://schemas.microsoft.com/office/drawing/2014/main" id="{6D5E8A86-A2E3-4591-BD45-7EAE43EE3AD2}"/>
                </a:ext>
              </a:extLst>
            </p:cNvPr>
            <p:cNvSpPr>
              <a:spLocks noEditPoints="1"/>
            </p:cNvSpPr>
            <p:nvPr/>
          </p:nvSpPr>
          <p:spPr bwMode="auto">
            <a:xfrm>
              <a:off x="4217988" y="-114300"/>
              <a:ext cx="1268412" cy="1266825"/>
            </a:xfrm>
            <a:custGeom>
              <a:avLst/>
              <a:gdLst>
                <a:gd name="T0" fmla="*/ 0 w 420"/>
                <a:gd name="T1" fmla="*/ 210 h 420"/>
                <a:gd name="T2" fmla="*/ 420 w 420"/>
                <a:gd name="T3" fmla="*/ 210 h 420"/>
                <a:gd name="T4" fmla="*/ 69 w 420"/>
                <a:gd name="T5" fmla="*/ 91 h 420"/>
                <a:gd name="T6" fmla="*/ 131 w 420"/>
                <a:gd name="T7" fmla="*/ 43 h 420"/>
                <a:gd name="T8" fmla="*/ 103 w 420"/>
                <a:gd name="T9" fmla="*/ 92 h 420"/>
                <a:gd name="T10" fmla="*/ 68 w 420"/>
                <a:gd name="T11" fmla="*/ 92 h 420"/>
                <a:gd name="T12" fmla="*/ 26 w 420"/>
                <a:gd name="T13" fmla="*/ 197 h 420"/>
                <a:gd name="T14" fmla="*/ 50 w 420"/>
                <a:gd name="T15" fmla="*/ 117 h 420"/>
                <a:gd name="T16" fmla="*/ 93 w 420"/>
                <a:gd name="T17" fmla="*/ 118 h 420"/>
                <a:gd name="T18" fmla="*/ 80 w 420"/>
                <a:gd name="T19" fmla="*/ 197 h 420"/>
                <a:gd name="T20" fmla="*/ 50 w 420"/>
                <a:gd name="T21" fmla="*/ 303 h 420"/>
                <a:gd name="T22" fmla="*/ 26 w 420"/>
                <a:gd name="T23" fmla="*/ 223 h 420"/>
                <a:gd name="T24" fmla="*/ 80 w 420"/>
                <a:gd name="T25" fmla="*/ 223 h 420"/>
                <a:gd name="T26" fmla="*/ 93 w 420"/>
                <a:gd name="T27" fmla="*/ 302 h 420"/>
                <a:gd name="T28" fmla="*/ 50 w 420"/>
                <a:gd name="T29" fmla="*/ 303 h 420"/>
                <a:gd name="T30" fmla="*/ 69 w 420"/>
                <a:gd name="T31" fmla="*/ 329 h 420"/>
                <a:gd name="T32" fmla="*/ 102 w 420"/>
                <a:gd name="T33" fmla="*/ 328 h 420"/>
                <a:gd name="T34" fmla="*/ 130 w 420"/>
                <a:gd name="T35" fmla="*/ 375 h 420"/>
                <a:gd name="T36" fmla="*/ 129 w 420"/>
                <a:gd name="T37" fmla="*/ 376 h 420"/>
                <a:gd name="T38" fmla="*/ 197 w 420"/>
                <a:gd name="T39" fmla="*/ 393 h 420"/>
                <a:gd name="T40" fmla="*/ 130 w 420"/>
                <a:gd name="T41" fmla="*/ 328 h 420"/>
                <a:gd name="T42" fmla="*/ 197 w 420"/>
                <a:gd name="T43" fmla="*/ 393 h 420"/>
                <a:gd name="T44" fmla="*/ 120 w 420"/>
                <a:gd name="T45" fmla="*/ 303 h 420"/>
                <a:gd name="T46" fmla="*/ 106 w 420"/>
                <a:gd name="T47" fmla="*/ 223 h 420"/>
                <a:gd name="T48" fmla="*/ 197 w 420"/>
                <a:gd name="T49" fmla="*/ 223 h 420"/>
                <a:gd name="T50" fmla="*/ 197 w 420"/>
                <a:gd name="T51" fmla="*/ 197 h 420"/>
                <a:gd name="T52" fmla="*/ 106 w 420"/>
                <a:gd name="T53" fmla="*/ 197 h 420"/>
                <a:gd name="T54" fmla="*/ 120 w 420"/>
                <a:gd name="T55" fmla="*/ 117 h 420"/>
                <a:gd name="T56" fmla="*/ 197 w 420"/>
                <a:gd name="T57" fmla="*/ 197 h 420"/>
                <a:gd name="T58" fmla="*/ 130 w 420"/>
                <a:gd name="T59" fmla="*/ 92 h 420"/>
                <a:gd name="T60" fmla="*/ 197 w 420"/>
                <a:gd name="T61" fmla="*/ 27 h 420"/>
                <a:gd name="T62" fmla="*/ 197 w 420"/>
                <a:gd name="T63" fmla="*/ 92 h 420"/>
                <a:gd name="T64" fmla="*/ 351 w 420"/>
                <a:gd name="T65" fmla="*/ 91 h 420"/>
                <a:gd name="T66" fmla="*/ 318 w 420"/>
                <a:gd name="T67" fmla="*/ 92 h 420"/>
                <a:gd name="T68" fmla="*/ 290 w 420"/>
                <a:gd name="T69" fmla="*/ 45 h 420"/>
                <a:gd name="T70" fmla="*/ 291 w 420"/>
                <a:gd name="T71" fmla="*/ 44 h 420"/>
                <a:gd name="T72" fmla="*/ 223 w 420"/>
                <a:gd name="T73" fmla="*/ 27 h 420"/>
                <a:gd name="T74" fmla="*/ 290 w 420"/>
                <a:gd name="T75" fmla="*/ 92 h 420"/>
                <a:gd name="T76" fmla="*/ 223 w 420"/>
                <a:gd name="T77" fmla="*/ 27 h 420"/>
                <a:gd name="T78" fmla="*/ 300 w 420"/>
                <a:gd name="T79" fmla="*/ 117 h 420"/>
                <a:gd name="T80" fmla="*/ 314 w 420"/>
                <a:gd name="T81" fmla="*/ 197 h 420"/>
                <a:gd name="T82" fmla="*/ 223 w 420"/>
                <a:gd name="T83" fmla="*/ 197 h 420"/>
                <a:gd name="T84" fmla="*/ 223 w 420"/>
                <a:gd name="T85" fmla="*/ 223 h 420"/>
                <a:gd name="T86" fmla="*/ 314 w 420"/>
                <a:gd name="T87" fmla="*/ 223 h 420"/>
                <a:gd name="T88" fmla="*/ 300 w 420"/>
                <a:gd name="T89" fmla="*/ 303 h 420"/>
                <a:gd name="T90" fmla="*/ 223 w 420"/>
                <a:gd name="T91" fmla="*/ 223 h 420"/>
                <a:gd name="T92" fmla="*/ 223 w 420"/>
                <a:gd name="T93" fmla="*/ 393 h 420"/>
                <a:gd name="T94" fmla="*/ 290 w 420"/>
                <a:gd name="T95" fmla="*/ 328 h 420"/>
                <a:gd name="T96" fmla="*/ 223 w 420"/>
                <a:gd name="T97" fmla="*/ 393 h 420"/>
                <a:gd name="T98" fmla="*/ 291 w 420"/>
                <a:gd name="T99" fmla="*/ 376 h 420"/>
                <a:gd name="T100" fmla="*/ 290 w 420"/>
                <a:gd name="T101" fmla="*/ 375 h 420"/>
                <a:gd name="T102" fmla="*/ 318 w 420"/>
                <a:gd name="T103" fmla="*/ 328 h 420"/>
                <a:gd name="T104" fmla="*/ 351 w 420"/>
                <a:gd name="T105" fmla="*/ 329 h 420"/>
                <a:gd name="T106" fmla="*/ 370 w 420"/>
                <a:gd name="T107" fmla="*/ 302 h 420"/>
                <a:gd name="T108" fmla="*/ 327 w 420"/>
                <a:gd name="T109" fmla="*/ 303 h 420"/>
                <a:gd name="T110" fmla="*/ 340 w 420"/>
                <a:gd name="T111" fmla="*/ 223 h 420"/>
                <a:gd name="T112" fmla="*/ 394 w 420"/>
                <a:gd name="T113" fmla="*/ 223 h 420"/>
                <a:gd name="T114" fmla="*/ 394 w 420"/>
                <a:gd name="T115" fmla="*/ 197 h 420"/>
                <a:gd name="T116" fmla="*/ 340 w 420"/>
                <a:gd name="T117" fmla="*/ 197 h 420"/>
                <a:gd name="T118" fmla="*/ 327 w 420"/>
                <a:gd name="T119" fmla="*/ 118 h 420"/>
                <a:gd name="T120" fmla="*/ 370 w 420"/>
                <a:gd name="T121" fmla="*/ 117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0" h="420">
                  <a:moveTo>
                    <a:pt x="210" y="0"/>
                  </a:moveTo>
                  <a:cubicBezTo>
                    <a:pt x="94" y="0"/>
                    <a:pt x="0" y="94"/>
                    <a:pt x="0" y="210"/>
                  </a:cubicBezTo>
                  <a:cubicBezTo>
                    <a:pt x="0" y="326"/>
                    <a:pt x="94" y="420"/>
                    <a:pt x="210" y="420"/>
                  </a:cubicBezTo>
                  <a:cubicBezTo>
                    <a:pt x="326" y="420"/>
                    <a:pt x="420" y="326"/>
                    <a:pt x="420" y="210"/>
                  </a:cubicBezTo>
                  <a:cubicBezTo>
                    <a:pt x="420" y="94"/>
                    <a:pt x="326" y="0"/>
                    <a:pt x="210" y="0"/>
                  </a:cubicBezTo>
                  <a:close/>
                  <a:moveTo>
                    <a:pt x="69" y="91"/>
                  </a:moveTo>
                  <a:cubicBezTo>
                    <a:pt x="85" y="71"/>
                    <a:pt x="106" y="56"/>
                    <a:pt x="129" y="44"/>
                  </a:cubicBezTo>
                  <a:cubicBezTo>
                    <a:pt x="131" y="43"/>
                    <a:pt x="131" y="43"/>
                    <a:pt x="131" y="43"/>
                  </a:cubicBezTo>
                  <a:cubicBezTo>
                    <a:pt x="130" y="45"/>
                    <a:pt x="130" y="45"/>
                    <a:pt x="130" y="45"/>
                  </a:cubicBezTo>
                  <a:cubicBezTo>
                    <a:pt x="119" y="58"/>
                    <a:pt x="110" y="74"/>
                    <a:pt x="103" y="92"/>
                  </a:cubicBezTo>
                  <a:cubicBezTo>
                    <a:pt x="102" y="92"/>
                    <a:pt x="102" y="92"/>
                    <a:pt x="102" y="92"/>
                  </a:cubicBezTo>
                  <a:cubicBezTo>
                    <a:pt x="68" y="92"/>
                    <a:pt x="68" y="92"/>
                    <a:pt x="68" y="92"/>
                  </a:cubicBezTo>
                  <a:lnTo>
                    <a:pt x="69" y="91"/>
                  </a:lnTo>
                  <a:close/>
                  <a:moveTo>
                    <a:pt x="26" y="197"/>
                  </a:moveTo>
                  <a:cubicBezTo>
                    <a:pt x="28" y="169"/>
                    <a:pt x="36" y="142"/>
                    <a:pt x="50" y="118"/>
                  </a:cubicBezTo>
                  <a:cubicBezTo>
                    <a:pt x="50" y="117"/>
                    <a:pt x="50" y="117"/>
                    <a:pt x="50" y="117"/>
                  </a:cubicBezTo>
                  <a:cubicBezTo>
                    <a:pt x="93" y="117"/>
                    <a:pt x="93" y="117"/>
                    <a:pt x="93" y="117"/>
                  </a:cubicBezTo>
                  <a:cubicBezTo>
                    <a:pt x="93" y="118"/>
                    <a:pt x="93" y="118"/>
                    <a:pt x="93" y="118"/>
                  </a:cubicBezTo>
                  <a:cubicBezTo>
                    <a:pt x="86" y="143"/>
                    <a:pt x="81" y="169"/>
                    <a:pt x="80" y="197"/>
                  </a:cubicBezTo>
                  <a:cubicBezTo>
                    <a:pt x="80" y="197"/>
                    <a:pt x="80" y="197"/>
                    <a:pt x="80" y="197"/>
                  </a:cubicBezTo>
                  <a:cubicBezTo>
                    <a:pt x="26" y="197"/>
                    <a:pt x="26" y="197"/>
                    <a:pt x="26" y="197"/>
                  </a:cubicBezTo>
                  <a:close/>
                  <a:moveTo>
                    <a:pt x="50" y="303"/>
                  </a:moveTo>
                  <a:cubicBezTo>
                    <a:pt x="50" y="302"/>
                    <a:pt x="50" y="302"/>
                    <a:pt x="50" y="302"/>
                  </a:cubicBezTo>
                  <a:cubicBezTo>
                    <a:pt x="36" y="278"/>
                    <a:pt x="28" y="251"/>
                    <a:pt x="26" y="223"/>
                  </a:cubicBezTo>
                  <a:cubicBezTo>
                    <a:pt x="26" y="223"/>
                    <a:pt x="26" y="223"/>
                    <a:pt x="26" y="223"/>
                  </a:cubicBezTo>
                  <a:cubicBezTo>
                    <a:pt x="80" y="223"/>
                    <a:pt x="80" y="223"/>
                    <a:pt x="80" y="223"/>
                  </a:cubicBezTo>
                  <a:cubicBezTo>
                    <a:pt x="80" y="223"/>
                    <a:pt x="80" y="223"/>
                    <a:pt x="80" y="223"/>
                  </a:cubicBezTo>
                  <a:cubicBezTo>
                    <a:pt x="81" y="251"/>
                    <a:pt x="86" y="277"/>
                    <a:pt x="93" y="302"/>
                  </a:cubicBezTo>
                  <a:cubicBezTo>
                    <a:pt x="93" y="303"/>
                    <a:pt x="93" y="303"/>
                    <a:pt x="93" y="303"/>
                  </a:cubicBezTo>
                  <a:lnTo>
                    <a:pt x="50" y="303"/>
                  </a:lnTo>
                  <a:close/>
                  <a:moveTo>
                    <a:pt x="129" y="376"/>
                  </a:moveTo>
                  <a:cubicBezTo>
                    <a:pt x="106" y="364"/>
                    <a:pt x="85" y="349"/>
                    <a:pt x="69" y="329"/>
                  </a:cubicBezTo>
                  <a:cubicBezTo>
                    <a:pt x="68" y="328"/>
                    <a:pt x="68" y="328"/>
                    <a:pt x="68" y="328"/>
                  </a:cubicBezTo>
                  <a:cubicBezTo>
                    <a:pt x="102" y="328"/>
                    <a:pt x="102" y="328"/>
                    <a:pt x="102" y="328"/>
                  </a:cubicBezTo>
                  <a:cubicBezTo>
                    <a:pt x="103" y="328"/>
                    <a:pt x="103" y="328"/>
                    <a:pt x="103" y="328"/>
                  </a:cubicBezTo>
                  <a:cubicBezTo>
                    <a:pt x="110" y="346"/>
                    <a:pt x="119" y="362"/>
                    <a:pt x="130" y="375"/>
                  </a:cubicBezTo>
                  <a:cubicBezTo>
                    <a:pt x="131" y="377"/>
                    <a:pt x="131" y="377"/>
                    <a:pt x="131" y="377"/>
                  </a:cubicBezTo>
                  <a:lnTo>
                    <a:pt x="129" y="376"/>
                  </a:lnTo>
                  <a:close/>
                  <a:moveTo>
                    <a:pt x="197" y="393"/>
                  </a:moveTo>
                  <a:cubicBezTo>
                    <a:pt x="197" y="393"/>
                    <a:pt x="197" y="393"/>
                    <a:pt x="197" y="393"/>
                  </a:cubicBezTo>
                  <a:cubicBezTo>
                    <a:pt x="171" y="387"/>
                    <a:pt x="148" y="364"/>
                    <a:pt x="131" y="329"/>
                  </a:cubicBezTo>
                  <a:cubicBezTo>
                    <a:pt x="130" y="328"/>
                    <a:pt x="130" y="328"/>
                    <a:pt x="130" y="328"/>
                  </a:cubicBezTo>
                  <a:cubicBezTo>
                    <a:pt x="197" y="328"/>
                    <a:pt x="197" y="328"/>
                    <a:pt x="197" y="328"/>
                  </a:cubicBezTo>
                  <a:lnTo>
                    <a:pt x="197" y="393"/>
                  </a:lnTo>
                  <a:close/>
                  <a:moveTo>
                    <a:pt x="197" y="303"/>
                  </a:moveTo>
                  <a:cubicBezTo>
                    <a:pt x="120" y="303"/>
                    <a:pt x="120" y="303"/>
                    <a:pt x="120" y="303"/>
                  </a:cubicBezTo>
                  <a:cubicBezTo>
                    <a:pt x="120" y="302"/>
                    <a:pt x="120" y="302"/>
                    <a:pt x="120" y="302"/>
                  </a:cubicBezTo>
                  <a:cubicBezTo>
                    <a:pt x="112" y="278"/>
                    <a:pt x="107" y="251"/>
                    <a:pt x="106" y="223"/>
                  </a:cubicBezTo>
                  <a:cubicBezTo>
                    <a:pt x="106" y="223"/>
                    <a:pt x="106" y="223"/>
                    <a:pt x="106" y="223"/>
                  </a:cubicBezTo>
                  <a:cubicBezTo>
                    <a:pt x="197" y="223"/>
                    <a:pt x="197" y="223"/>
                    <a:pt x="197" y="223"/>
                  </a:cubicBezTo>
                  <a:lnTo>
                    <a:pt x="197" y="303"/>
                  </a:lnTo>
                  <a:close/>
                  <a:moveTo>
                    <a:pt x="197" y="197"/>
                  </a:moveTo>
                  <a:cubicBezTo>
                    <a:pt x="106" y="197"/>
                    <a:pt x="106" y="197"/>
                    <a:pt x="106" y="197"/>
                  </a:cubicBezTo>
                  <a:cubicBezTo>
                    <a:pt x="106" y="197"/>
                    <a:pt x="106" y="197"/>
                    <a:pt x="106" y="197"/>
                  </a:cubicBezTo>
                  <a:cubicBezTo>
                    <a:pt x="107" y="169"/>
                    <a:pt x="112" y="142"/>
                    <a:pt x="120" y="118"/>
                  </a:cubicBezTo>
                  <a:cubicBezTo>
                    <a:pt x="120" y="117"/>
                    <a:pt x="120" y="117"/>
                    <a:pt x="120" y="117"/>
                  </a:cubicBezTo>
                  <a:cubicBezTo>
                    <a:pt x="197" y="117"/>
                    <a:pt x="197" y="117"/>
                    <a:pt x="197" y="117"/>
                  </a:cubicBezTo>
                  <a:lnTo>
                    <a:pt x="197" y="197"/>
                  </a:lnTo>
                  <a:close/>
                  <a:moveTo>
                    <a:pt x="197" y="92"/>
                  </a:moveTo>
                  <a:cubicBezTo>
                    <a:pt x="130" y="92"/>
                    <a:pt x="130" y="92"/>
                    <a:pt x="130" y="92"/>
                  </a:cubicBezTo>
                  <a:cubicBezTo>
                    <a:pt x="131" y="91"/>
                    <a:pt x="131" y="91"/>
                    <a:pt x="131" y="91"/>
                  </a:cubicBezTo>
                  <a:cubicBezTo>
                    <a:pt x="148" y="56"/>
                    <a:pt x="171" y="33"/>
                    <a:pt x="197" y="27"/>
                  </a:cubicBezTo>
                  <a:cubicBezTo>
                    <a:pt x="197" y="27"/>
                    <a:pt x="197" y="27"/>
                    <a:pt x="197" y="27"/>
                  </a:cubicBezTo>
                  <a:lnTo>
                    <a:pt x="197" y="92"/>
                  </a:lnTo>
                  <a:close/>
                  <a:moveTo>
                    <a:pt x="291" y="44"/>
                  </a:moveTo>
                  <a:cubicBezTo>
                    <a:pt x="314" y="56"/>
                    <a:pt x="335" y="71"/>
                    <a:pt x="351" y="91"/>
                  </a:cubicBezTo>
                  <a:cubicBezTo>
                    <a:pt x="352" y="92"/>
                    <a:pt x="352" y="92"/>
                    <a:pt x="352" y="92"/>
                  </a:cubicBezTo>
                  <a:cubicBezTo>
                    <a:pt x="318" y="92"/>
                    <a:pt x="318" y="92"/>
                    <a:pt x="318" y="92"/>
                  </a:cubicBezTo>
                  <a:cubicBezTo>
                    <a:pt x="317" y="92"/>
                    <a:pt x="317" y="92"/>
                    <a:pt x="317" y="92"/>
                  </a:cubicBezTo>
                  <a:cubicBezTo>
                    <a:pt x="310" y="74"/>
                    <a:pt x="301" y="58"/>
                    <a:pt x="290" y="45"/>
                  </a:cubicBezTo>
                  <a:cubicBezTo>
                    <a:pt x="289" y="43"/>
                    <a:pt x="289" y="43"/>
                    <a:pt x="289" y="43"/>
                  </a:cubicBezTo>
                  <a:lnTo>
                    <a:pt x="291" y="44"/>
                  </a:lnTo>
                  <a:close/>
                  <a:moveTo>
                    <a:pt x="223" y="27"/>
                  </a:moveTo>
                  <a:cubicBezTo>
                    <a:pt x="223" y="27"/>
                    <a:pt x="223" y="27"/>
                    <a:pt x="223" y="27"/>
                  </a:cubicBezTo>
                  <a:cubicBezTo>
                    <a:pt x="249" y="33"/>
                    <a:pt x="272" y="56"/>
                    <a:pt x="289" y="91"/>
                  </a:cubicBezTo>
                  <a:cubicBezTo>
                    <a:pt x="290" y="92"/>
                    <a:pt x="290" y="92"/>
                    <a:pt x="290" y="92"/>
                  </a:cubicBezTo>
                  <a:cubicBezTo>
                    <a:pt x="223" y="92"/>
                    <a:pt x="223" y="92"/>
                    <a:pt x="223" y="92"/>
                  </a:cubicBezTo>
                  <a:lnTo>
                    <a:pt x="223" y="27"/>
                  </a:lnTo>
                  <a:close/>
                  <a:moveTo>
                    <a:pt x="223" y="117"/>
                  </a:moveTo>
                  <a:cubicBezTo>
                    <a:pt x="300" y="117"/>
                    <a:pt x="300" y="117"/>
                    <a:pt x="300" y="117"/>
                  </a:cubicBezTo>
                  <a:cubicBezTo>
                    <a:pt x="300" y="118"/>
                    <a:pt x="300" y="118"/>
                    <a:pt x="300" y="118"/>
                  </a:cubicBezTo>
                  <a:cubicBezTo>
                    <a:pt x="308" y="142"/>
                    <a:pt x="313" y="169"/>
                    <a:pt x="314" y="197"/>
                  </a:cubicBezTo>
                  <a:cubicBezTo>
                    <a:pt x="314" y="197"/>
                    <a:pt x="314" y="197"/>
                    <a:pt x="314" y="197"/>
                  </a:cubicBezTo>
                  <a:cubicBezTo>
                    <a:pt x="223" y="197"/>
                    <a:pt x="223" y="197"/>
                    <a:pt x="223" y="197"/>
                  </a:cubicBezTo>
                  <a:lnTo>
                    <a:pt x="223" y="117"/>
                  </a:lnTo>
                  <a:close/>
                  <a:moveTo>
                    <a:pt x="223" y="223"/>
                  </a:moveTo>
                  <a:cubicBezTo>
                    <a:pt x="314" y="223"/>
                    <a:pt x="314" y="223"/>
                    <a:pt x="314" y="223"/>
                  </a:cubicBezTo>
                  <a:cubicBezTo>
                    <a:pt x="314" y="223"/>
                    <a:pt x="314" y="223"/>
                    <a:pt x="314" y="223"/>
                  </a:cubicBezTo>
                  <a:cubicBezTo>
                    <a:pt x="313" y="251"/>
                    <a:pt x="308" y="278"/>
                    <a:pt x="300" y="302"/>
                  </a:cubicBezTo>
                  <a:cubicBezTo>
                    <a:pt x="300" y="303"/>
                    <a:pt x="300" y="303"/>
                    <a:pt x="300" y="303"/>
                  </a:cubicBezTo>
                  <a:cubicBezTo>
                    <a:pt x="223" y="303"/>
                    <a:pt x="223" y="303"/>
                    <a:pt x="223" y="303"/>
                  </a:cubicBezTo>
                  <a:lnTo>
                    <a:pt x="223" y="223"/>
                  </a:lnTo>
                  <a:close/>
                  <a:moveTo>
                    <a:pt x="223" y="393"/>
                  </a:moveTo>
                  <a:cubicBezTo>
                    <a:pt x="223" y="393"/>
                    <a:pt x="223" y="393"/>
                    <a:pt x="223" y="393"/>
                  </a:cubicBezTo>
                  <a:cubicBezTo>
                    <a:pt x="223" y="328"/>
                    <a:pt x="223" y="328"/>
                    <a:pt x="223" y="328"/>
                  </a:cubicBezTo>
                  <a:cubicBezTo>
                    <a:pt x="290" y="328"/>
                    <a:pt x="290" y="328"/>
                    <a:pt x="290" y="328"/>
                  </a:cubicBezTo>
                  <a:cubicBezTo>
                    <a:pt x="289" y="329"/>
                    <a:pt x="289" y="329"/>
                    <a:pt x="289" y="329"/>
                  </a:cubicBezTo>
                  <a:cubicBezTo>
                    <a:pt x="272" y="364"/>
                    <a:pt x="249" y="387"/>
                    <a:pt x="223" y="393"/>
                  </a:cubicBezTo>
                  <a:close/>
                  <a:moveTo>
                    <a:pt x="351" y="329"/>
                  </a:moveTo>
                  <a:cubicBezTo>
                    <a:pt x="335" y="349"/>
                    <a:pt x="314" y="364"/>
                    <a:pt x="291" y="376"/>
                  </a:cubicBezTo>
                  <a:cubicBezTo>
                    <a:pt x="289" y="377"/>
                    <a:pt x="289" y="377"/>
                    <a:pt x="289" y="377"/>
                  </a:cubicBezTo>
                  <a:cubicBezTo>
                    <a:pt x="290" y="375"/>
                    <a:pt x="290" y="375"/>
                    <a:pt x="290" y="375"/>
                  </a:cubicBezTo>
                  <a:cubicBezTo>
                    <a:pt x="301" y="362"/>
                    <a:pt x="310" y="346"/>
                    <a:pt x="317" y="328"/>
                  </a:cubicBezTo>
                  <a:cubicBezTo>
                    <a:pt x="318" y="328"/>
                    <a:pt x="318" y="328"/>
                    <a:pt x="318" y="328"/>
                  </a:cubicBezTo>
                  <a:cubicBezTo>
                    <a:pt x="352" y="328"/>
                    <a:pt x="352" y="328"/>
                    <a:pt x="352" y="328"/>
                  </a:cubicBezTo>
                  <a:lnTo>
                    <a:pt x="351" y="329"/>
                  </a:lnTo>
                  <a:close/>
                  <a:moveTo>
                    <a:pt x="394" y="223"/>
                  </a:moveTo>
                  <a:cubicBezTo>
                    <a:pt x="392" y="251"/>
                    <a:pt x="384" y="278"/>
                    <a:pt x="370" y="302"/>
                  </a:cubicBezTo>
                  <a:cubicBezTo>
                    <a:pt x="370" y="303"/>
                    <a:pt x="370" y="303"/>
                    <a:pt x="370" y="303"/>
                  </a:cubicBezTo>
                  <a:cubicBezTo>
                    <a:pt x="327" y="303"/>
                    <a:pt x="327" y="303"/>
                    <a:pt x="327" y="303"/>
                  </a:cubicBezTo>
                  <a:cubicBezTo>
                    <a:pt x="327" y="302"/>
                    <a:pt x="327" y="302"/>
                    <a:pt x="327" y="302"/>
                  </a:cubicBezTo>
                  <a:cubicBezTo>
                    <a:pt x="334" y="277"/>
                    <a:pt x="339" y="251"/>
                    <a:pt x="340" y="223"/>
                  </a:cubicBezTo>
                  <a:cubicBezTo>
                    <a:pt x="340" y="223"/>
                    <a:pt x="340" y="223"/>
                    <a:pt x="340" y="223"/>
                  </a:cubicBezTo>
                  <a:cubicBezTo>
                    <a:pt x="394" y="223"/>
                    <a:pt x="394" y="223"/>
                    <a:pt x="394" y="223"/>
                  </a:cubicBezTo>
                  <a:close/>
                  <a:moveTo>
                    <a:pt x="370" y="118"/>
                  </a:moveTo>
                  <a:cubicBezTo>
                    <a:pt x="384" y="142"/>
                    <a:pt x="392" y="169"/>
                    <a:pt x="394" y="197"/>
                  </a:cubicBezTo>
                  <a:cubicBezTo>
                    <a:pt x="394" y="197"/>
                    <a:pt x="394" y="197"/>
                    <a:pt x="394" y="197"/>
                  </a:cubicBezTo>
                  <a:cubicBezTo>
                    <a:pt x="340" y="197"/>
                    <a:pt x="340" y="197"/>
                    <a:pt x="340" y="197"/>
                  </a:cubicBezTo>
                  <a:cubicBezTo>
                    <a:pt x="340" y="197"/>
                    <a:pt x="340" y="197"/>
                    <a:pt x="340" y="197"/>
                  </a:cubicBezTo>
                  <a:cubicBezTo>
                    <a:pt x="339" y="169"/>
                    <a:pt x="334" y="143"/>
                    <a:pt x="327" y="118"/>
                  </a:cubicBezTo>
                  <a:cubicBezTo>
                    <a:pt x="327" y="117"/>
                    <a:pt x="327" y="117"/>
                    <a:pt x="327" y="117"/>
                  </a:cubicBezTo>
                  <a:cubicBezTo>
                    <a:pt x="370" y="117"/>
                    <a:pt x="370" y="117"/>
                    <a:pt x="370" y="117"/>
                  </a:cubicBezTo>
                  <a:lnTo>
                    <a:pt x="370"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13">
              <a:extLst>
                <a:ext uri="{FF2B5EF4-FFF2-40B4-BE49-F238E27FC236}">
                  <a16:creationId xmlns:a16="http://schemas.microsoft.com/office/drawing/2014/main" id="{6142F8EF-EDC4-4F62-BD3F-31F887B49B14}"/>
                </a:ext>
              </a:extLst>
            </p:cNvPr>
            <p:cNvSpPr>
              <a:spLocks noEditPoints="1"/>
            </p:cNvSpPr>
            <p:nvPr/>
          </p:nvSpPr>
          <p:spPr bwMode="auto">
            <a:xfrm>
              <a:off x="3983038" y="-349250"/>
              <a:ext cx="1738312" cy="1736725"/>
            </a:xfrm>
            <a:custGeom>
              <a:avLst/>
              <a:gdLst>
                <a:gd name="T0" fmla="*/ 0 w 1095"/>
                <a:gd name="T1" fmla="*/ 0 h 1094"/>
                <a:gd name="T2" fmla="*/ 0 w 1095"/>
                <a:gd name="T3" fmla="*/ 1094 h 1094"/>
                <a:gd name="T4" fmla="*/ 1095 w 1095"/>
                <a:gd name="T5" fmla="*/ 1094 h 1094"/>
                <a:gd name="T6" fmla="*/ 1095 w 1095"/>
                <a:gd name="T7" fmla="*/ 0 h 1094"/>
                <a:gd name="T8" fmla="*/ 0 w 1095"/>
                <a:gd name="T9" fmla="*/ 0 h 1094"/>
                <a:gd name="T10" fmla="*/ 1048 w 1095"/>
                <a:gd name="T11" fmla="*/ 1047 h 1094"/>
                <a:gd name="T12" fmla="*/ 48 w 1095"/>
                <a:gd name="T13" fmla="*/ 1047 h 1094"/>
                <a:gd name="T14" fmla="*/ 48 w 1095"/>
                <a:gd name="T15" fmla="*/ 48 h 1094"/>
                <a:gd name="T16" fmla="*/ 1048 w 1095"/>
                <a:gd name="T17" fmla="*/ 48 h 1094"/>
                <a:gd name="T18" fmla="*/ 1048 w 1095"/>
                <a:gd name="T19" fmla="*/ 1047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5" h="1094">
                  <a:moveTo>
                    <a:pt x="0" y="0"/>
                  </a:moveTo>
                  <a:lnTo>
                    <a:pt x="0" y="1094"/>
                  </a:lnTo>
                  <a:lnTo>
                    <a:pt x="1095" y="1094"/>
                  </a:lnTo>
                  <a:lnTo>
                    <a:pt x="1095" y="0"/>
                  </a:lnTo>
                  <a:lnTo>
                    <a:pt x="0" y="0"/>
                  </a:lnTo>
                  <a:close/>
                  <a:moveTo>
                    <a:pt x="1048" y="1047"/>
                  </a:moveTo>
                  <a:lnTo>
                    <a:pt x="48" y="1047"/>
                  </a:lnTo>
                  <a:lnTo>
                    <a:pt x="48" y="48"/>
                  </a:lnTo>
                  <a:lnTo>
                    <a:pt x="1048" y="48"/>
                  </a:lnTo>
                  <a:lnTo>
                    <a:pt x="1048" y="10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 name="Freeform 24">
            <a:extLst>
              <a:ext uri="{FF2B5EF4-FFF2-40B4-BE49-F238E27FC236}">
                <a16:creationId xmlns:a16="http://schemas.microsoft.com/office/drawing/2014/main" id="{EB483C83-CC97-4BE4-824F-614FCE1A8154}"/>
              </a:ext>
            </a:extLst>
          </p:cNvPr>
          <p:cNvSpPr>
            <a:spLocks noChangeAspect="1" noEditPoints="1"/>
          </p:cNvSpPr>
          <p:nvPr/>
        </p:nvSpPr>
        <p:spPr bwMode="auto">
          <a:xfrm>
            <a:off x="6412038" y="1886401"/>
            <a:ext cx="525029" cy="525029"/>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bg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Google Shape;1111;p22">
            <a:extLst>
              <a:ext uri="{FF2B5EF4-FFF2-40B4-BE49-F238E27FC236}">
                <a16:creationId xmlns:a16="http://schemas.microsoft.com/office/drawing/2014/main" id="{8088F042-2656-4799-B4E2-4224CF9A0BF1}"/>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11</a:t>
            </a:fld>
            <a:endParaRPr lang="el-GR" sz="1000">
              <a:solidFill>
                <a:schemeClr val="tx1"/>
              </a:solidFill>
              <a:latin typeface="Calibri "/>
            </a:endParaRPr>
          </a:p>
        </p:txBody>
      </p:sp>
    </p:spTree>
    <p:extLst>
      <p:ext uri="{BB962C8B-B14F-4D97-AF65-F5344CB8AC3E}">
        <p14:creationId xmlns:p14="http://schemas.microsoft.com/office/powerpoint/2010/main" val="146080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542172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04"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B6492394-AAEC-4494-8988-933FDEEB44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ΣΠ2 «Μια πιο πράσινη Ευρώπη»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id="{23262E58-AC8E-46B6-A9DE-B81B0B84C776}"/>
              </a:ext>
            </a:extLst>
          </p:cNvPr>
          <p:cNvSpPr/>
          <p:nvPr/>
        </p:nvSpPr>
        <p:spPr>
          <a:xfrm>
            <a:off x="501933" y="1285474"/>
            <a:ext cx="2545849" cy="5165631"/>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5">
              <a:lumMod val="75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Προώθηση της αυτονομίας με χρήση των ΑΠΕ για </a:t>
            </a:r>
            <a:r>
              <a:rPr lang="el-GR" altLang="en-US" sz="1200" dirty="0" err="1">
                <a:solidFill>
                  <a:schemeClr val="bg1"/>
                </a:solidFill>
                <a:latin typeface="+mn-lt"/>
                <a:cs typeface="Arial" panose="020B0604020202020204" pitchFamily="34" charset="0"/>
              </a:rPr>
              <a:t>αυτοπαραγωγή</a:t>
            </a:r>
            <a:r>
              <a:rPr lang="el-GR" altLang="en-US" sz="1200" dirty="0">
                <a:solidFill>
                  <a:schemeClr val="bg1"/>
                </a:solidFill>
                <a:latin typeface="+mn-lt"/>
                <a:cs typeface="Arial" panose="020B0604020202020204" pitchFamily="34" charset="0"/>
              </a:rPr>
              <a:t> και συστημάτων αποθήκευσης</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Μετάβαση των νησιών σε καθαρές μορφές ενέργειας</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Πρωτοβουλία </a:t>
            </a:r>
            <a:r>
              <a:rPr lang="en-US" altLang="en-US" sz="1200" dirty="0" err="1">
                <a:solidFill>
                  <a:schemeClr val="bg1"/>
                </a:solidFill>
                <a:latin typeface="+mn-lt"/>
                <a:cs typeface="Arial" panose="020B0604020202020204" pitchFamily="34" charset="0"/>
              </a:rPr>
              <a:t>GReco</a:t>
            </a:r>
            <a:r>
              <a:rPr lang="en-US" altLang="en-US" sz="1200" dirty="0">
                <a:solidFill>
                  <a:schemeClr val="bg1"/>
                </a:solidFill>
                <a:latin typeface="+mn-lt"/>
                <a:cs typeface="Arial" panose="020B0604020202020204" pitchFamily="34" charset="0"/>
              </a:rPr>
              <a:t> Islands</a:t>
            </a: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διασυνοριακών έργων διασύνδεσης</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Εκσυγχρονισμός και ενίσχυση των οδικών αστικών συγκοινωνιών και μετάβαση των νησιών σε καθαρές μορφές ενέργειας</a:t>
            </a: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endParaRPr lang="en-US"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id="{AAC27F50-9977-4ED7-93D9-3AB17C1B5B90}"/>
              </a:ext>
            </a:extLst>
          </p:cNvPr>
          <p:cNvSpPr/>
          <p:nvPr/>
        </p:nvSpPr>
        <p:spPr>
          <a:xfrm>
            <a:off x="501934" y="1068841"/>
            <a:ext cx="2160000" cy="565735"/>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b="1" dirty="0">
                <a:solidFill>
                  <a:prstClr val="white"/>
                </a:solidFill>
                <a:latin typeface="+mn-lt"/>
                <a:cs typeface="Arial"/>
                <a:sym typeface="Georgia"/>
              </a:rPr>
              <a:t>Το</a:t>
            </a:r>
            <a:r>
              <a:rPr lang="el-GR" b="1" dirty="0">
                <a:solidFill>
                  <a:prstClr val="white"/>
                </a:solidFill>
                <a:latin typeface="+mn-lt"/>
                <a:sym typeface="Georgia"/>
              </a:rPr>
              <a:t>μέας ενέργειας</a:t>
            </a:r>
            <a:endParaRPr lang="el-GR" b="1" dirty="0">
              <a:solidFill>
                <a:prstClr val="white"/>
              </a:solidFill>
              <a:latin typeface="+mn-lt"/>
              <a:cs typeface="Arial"/>
              <a:sym typeface="Georgia"/>
            </a:endParaRPr>
          </a:p>
        </p:txBody>
      </p:sp>
      <p:sp>
        <p:nvSpPr>
          <p:cNvPr id="37" name="Freeform 74">
            <a:extLst>
              <a:ext uri="{FF2B5EF4-FFF2-40B4-BE49-F238E27FC236}">
                <a16:creationId xmlns:a16="http://schemas.microsoft.com/office/drawing/2014/main" id="{7E5BE1B6-0E9C-44AB-969F-8275F557459E}"/>
              </a:ext>
            </a:extLst>
          </p:cNvPr>
          <p:cNvSpPr>
            <a:spLocks noEditPoints="1"/>
          </p:cNvSpPr>
          <p:nvPr/>
        </p:nvSpPr>
        <p:spPr bwMode="auto">
          <a:xfrm>
            <a:off x="3438926" y="2406749"/>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id="{EEE4F2E2-4783-437D-AF9E-FBC9D3945986}"/>
              </a:ext>
            </a:extLst>
          </p:cNvPr>
          <p:cNvSpPr/>
          <p:nvPr/>
        </p:nvSpPr>
        <p:spPr>
          <a:xfrm>
            <a:off x="3389633" y="1285473"/>
            <a:ext cx="2490631" cy="5165632"/>
          </a:xfrm>
          <a:prstGeom prst="rect">
            <a:avLst/>
          </a:prstGeom>
          <a:solidFill>
            <a:schemeClr val="accent5">
              <a:lumMod val="75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Ιεράρχηση και προτεραιότητες που θέτουν η Εθνική Στρατηγική Διαχείρισης Κινδύνων, η Εθνική Στρατηγική Προσαρμογής στην Κλιματική Αλλαγή</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Στρατηγική για τα Δάση και άλλα σχέδια διαχείρισης κινδύνων (</a:t>
            </a:r>
            <a:r>
              <a:rPr lang="el-GR" altLang="en-US" sz="1200" dirty="0" err="1">
                <a:solidFill>
                  <a:schemeClr val="bg1"/>
                </a:solidFill>
                <a:latin typeface="+mn-lt"/>
                <a:cs typeface="Arial" panose="020B0604020202020204" pitchFamily="34" charset="0"/>
              </a:rPr>
              <a:t>action</a:t>
            </a:r>
            <a:r>
              <a:rPr lang="el-GR" altLang="en-US" sz="1200" dirty="0">
                <a:solidFill>
                  <a:schemeClr val="bg1"/>
                </a:solidFill>
                <a:latin typeface="+mn-lt"/>
                <a:cs typeface="Arial" panose="020B0604020202020204" pitchFamily="34" charset="0"/>
              </a:rPr>
              <a:t> </a:t>
            </a:r>
            <a:r>
              <a:rPr lang="el-GR" altLang="en-US" sz="1200" dirty="0" err="1">
                <a:solidFill>
                  <a:schemeClr val="bg1"/>
                </a:solidFill>
                <a:latin typeface="+mn-lt"/>
                <a:cs typeface="Arial" panose="020B0604020202020204" pitchFamily="34" charset="0"/>
              </a:rPr>
              <a:t>plans</a:t>
            </a:r>
            <a:r>
              <a:rPr lang="el-GR" altLang="en-US" sz="1200" dirty="0">
                <a:solidFill>
                  <a:schemeClr val="bg1"/>
                </a:solidFill>
                <a:latin typeface="+mn-lt"/>
                <a:cs typeface="Arial" panose="020B0604020202020204" pitchFamily="34" charset="0"/>
              </a:rPr>
              <a:t>)</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Αποτελεσματικότερη διακυβέρνηση και διαχείριση των προστατευόμενων περιοχών και του δικτύου NATURA 2000, υποστήριξη του θαλάσσιου χωροταξικού σχεδιασμού </a:t>
            </a: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p:txBody>
      </p:sp>
      <p:sp>
        <p:nvSpPr>
          <p:cNvPr id="45" name="Google Shape;703;p5">
            <a:extLst>
              <a:ext uri="{FF2B5EF4-FFF2-40B4-BE49-F238E27FC236}">
                <a16:creationId xmlns:a16="http://schemas.microsoft.com/office/drawing/2014/main" id="{F2D55660-2E8D-4AAD-964B-5BF2F0DFD10D}"/>
              </a:ext>
            </a:extLst>
          </p:cNvPr>
          <p:cNvSpPr/>
          <p:nvPr/>
        </p:nvSpPr>
        <p:spPr>
          <a:xfrm>
            <a:off x="6179532" y="1286539"/>
            <a:ext cx="2832484" cy="5165632"/>
          </a:xfrm>
          <a:prstGeom prst="rect">
            <a:avLst/>
          </a:prstGeom>
          <a:solidFill>
            <a:schemeClr val="accent5">
              <a:lumMod val="75000"/>
            </a:schemeClr>
          </a:solidFill>
          <a:ln>
            <a:noFill/>
          </a:ln>
        </p:spPr>
        <p:txBody>
          <a:bodyPr spcFirstLastPara="1" wrap="square" lIns="108000" tIns="1296000" rIns="72000" bIns="36000" anchor="t" anchorCtr="0">
            <a:noAutofit/>
          </a:bodyPr>
          <a:lstStyle/>
          <a:p>
            <a:pPr marL="179388" indent="-179388">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Επεξεργασία διακριτών συλλεγόμενων βιολογικών και ανακυκλώσιμων αποβλήτων</a:t>
            </a: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Αναβάθμιση Μονάδων Επεξεργασίας Αποβλήτων για την μετατροπή τους σε Μονάδες Ανάκτησης και Ανακύκλωσης</a:t>
            </a: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Λήψη μέτρων για τη διαχείριση επικίνδυνων αποβλήτων</a:t>
            </a: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Δράσεις ενημέρωσης για τη διαλογή στην πηγή, για την ανακύκλωση, για την κυκλική οικονομία και τον περιορισμό της χρήσης πλαστικών</a:t>
            </a:r>
          </a:p>
          <a:p>
            <a:pPr marL="179388" indent="-179388">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Ευαισθητοποίηση του πληθυσμού σχετικά με την προστασία και διατήρηση των οικοσυστημάτων</a:t>
            </a:r>
          </a:p>
          <a:p>
            <a:pPr>
              <a:spcBef>
                <a:spcPts val="600"/>
              </a:spcBef>
              <a:spcAft>
                <a:spcPts val="300"/>
              </a:spcAft>
              <a:buClr>
                <a:schemeClr val="bg1"/>
              </a:buClr>
            </a:pPr>
            <a:endParaRPr lang="el-GR" altLang="en-US" sz="1200" dirty="0">
              <a:solidFill>
                <a:schemeClr val="bg1"/>
              </a:solidFill>
              <a:latin typeface="+mn-lt"/>
            </a:endParaRPr>
          </a:p>
        </p:txBody>
      </p:sp>
      <p:sp>
        <p:nvSpPr>
          <p:cNvPr id="25" name="Rectangle: Diagonal Corners Snipped 24">
            <a:extLst>
              <a:ext uri="{FF2B5EF4-FFF2-40B4-BE49-F238E27FC236}">
                <a16:creationId xmlns:a16="http://schemas.microsoft.com/office/drawing/2014/main" id="{D0E5D249-26CB-4751-B709-B497D57A91BD}"/>
              </a:ext>
            </a:extLst>
          </p:cNvPr>
          <p:cNvSpPr/>
          <p:nvPr/>
        </p:nvSpPr>
        <p:spPr>
          <a:xfrm>
            <a:off x="6179533" y="1045248"/>
            <a:ext cx="2160000"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smtClean="0">
                <a:solidFill>
                  <a:prstClr val="white"/>
                </a:solidFill>
                <a:latin typeface="Calibri" panose="020F0502020204030204"/>
                <a:ea typeface="+mn-ea"/>
                <a:sym typeface="Georgia"/>
              </a:rPr>
              <a:t>Μονάδες </a:t>
            </a:r>
            <a:r>
              <a:rPr lang="el-GR" b="1" kern="1200" dirty="0">
                <a:solidFill>
                  <a:prstClr val="white"/>
                </a:solidFill>
                <a:latin typeface="Calibri" panose="020F0502020204030204"/>
                <a:ea typeface="+mn-ea"/>
                <a:sym typeface="Georgia"/>
              </a:rPr>
              <a:t>Ανάκτησης και Ανακύκλωσης </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17" name="Rectangle: Diagonal Corners Snipped 16">
            <a:extLst>
              <a:ext uri="{FF2B5EF4-FFF2-40B4-BE49-F238E27FC236}">
                <a16:creationId xmlns:a16="http://schemas.microsoft.com/office/drawing/2014/main" id="{678035A9-F54F-40BD-9F96-51CB3B71D29F}"/>
              </a:ext>
            </a:extLst>
          </p:cNvPr>
          <p:cNvSpPr/>
          <p:nvPr/>
        </p:nvSpPr>
        <p:spPr>
          <a:xfrm>
            <a:off x="3357325" y="1068842"/>
            <a:ext cx="2183561"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sym typeface="Georgia"/>
              </a:rPr>
              <a:t>Αντιμετώπιση κινδύνων και καταστροφών</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50" name="Google Shape;703;p5">
            <a:extLst>
              <a:ext uri="{FF2B5EF4-FFF2-40B4-BE49-F238E27FC236}">
                <a16:creationId xmlns:a16="http://schemas.microsoft.com/office/drawing/2014/main" id="{06BD16F7-F07E-44CE-A9BB-D01B20EDF75E}"/>
              </a:ext>
            </a:extLst>
          </p:cNvPr>
          <p:cNvSpPr/>
          <p:nvPr/>
        </p:nvSpPr>
        <p:spPr>
          <a:xfrm>
            <a:off x="9277890" y="1285473"/>
            <a:ext cx="2579241" cy="5166698"/>
          </a:xfrm>
          <a:prstGeom prst="rect">
            <a:avLst/>
          </a:prstGeom>
          <a:solidFill>
            <a:schemeClr val="accent5">
              <a:lumMod val="75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cs typeface="Arial" panose="020B0604020202020204" pitchFamily="34" charset="0"/>
              </a:rPr>
              <a:t>Ορθολογική και βιώσιμη διαχείριση των υδάτινων πόρων </a:t>
            </a:r>
            <a:endParaRPr 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cs typeface="Arial" panose="020B0604020202020204" pitchFamily="34" charset="0"/>
              </a:rPr>
              <a:t>Καθολική πρόσβαση σε επαρκές και καλής ποιότητας νερό, συμπεριλαμβανομένων των απομακρυσμένων περιοχών και μικρών νησιών</a:t>
            </a:r>
            <a:endParaRPr 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Αναβάθμιση και ανάπτυξη υποδομών </a:t>
            </a:r>
            <a:endParaRPr lang="en-US"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δράσεων εξοικονόμησης νερού μέσω νέων τεχνολογιών και </a:t>
            </a:r>
            <a:endParaRPr lang="en-US"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Προώθηση της </a:t>
            </a:r>
            <a:r>
              <a:rPr lang="el-GR" altLang="en-US" sz="1200" dirty="0" err="1">
                <a:solidFill>
                  <a:schemeClr val="bg1"/>
                </a:solidFill>
                <a:latin typeface="+mn-lt"/>
                <a:cs typeface="Arial" panose="020B0604020202020204" pitchFamily="34" charset="0"/>
              </a:rPr>
              <a:t>επανάχρησης</a:t>
            </a:r>
            <a:r>
              <a:rPr lang="el-GR" altLang="en-US" sz="1200" dirty="0">
                <a:solidFill>
                  <a:schemeClr val="bg1"/>
                </a:solidFill>
                <a:latin typeface="+mn-lt"/>
                <a:cs typeface="Arial" panose="020B0604020202020204" pitchFamily="34" charset="0"/>
              </a:rPr>
              <a:t> νερού κυρίως για άρδευση</a:t>
            </a: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p:txBody>
      </p:sp>
      <p:sp>
        <p:nvSpPr>
          <p:cNvPr id="20" name="Rectangle: Diagonal Corners Snipped 19">
            <a:extLst>
              <a:ext uri="{FF2B5EF4-FFF2-40B4-BE49-F238E27FC236}">
                <a16:creationId xmlns:a16="http://schemas.microsoft.com/office/drawing/2014/main" id="{531B82E8-38E3-4048-B8E1-726A6E0AF9EA}"/>
              </a:ext>
            </a:extLst>
          </p:cNvPr>
          <p:cNvSpPr/>
          <p:nvPr/>
        </p:nvSpPr>
        <p:spPr>
          <a:xfrm>
            <a:off x="9277891" y="1045247"/>
            <a:ext cx="2018720" cy="612923"/>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Υδάτινοι Πόροι</a:t>
            </a:r>
          </a:p>
        </p:txBody>
      </p:sp>
      <p:sp>
        <p:nvSpPr>
          <p:cNvPr id="27" name="Freeform 75">
            <a:extLst>
              <a:ext uri="{FF2B5EF4-FFF2-40B4-BE49-F238E27FC236}">
                <a16:creationId xmlns:a16="http://schemas.microsoft.com/office/drawing/2014/main" id="{F9AEB0D9-B1AF-4817-895C-0B0727E35257}"/>
              </a:ext>
            </a:extLst>
          </p:cNvPr>
          <p:cNvSpPr>
            <a:spLocks noChangeAspect="1" noEditPoints="1"/>
          </p:cNvSpPr>
          <p:nvPr/>
        </p:nvSpPr>
        <p:spPr bwMode="auto">
          <a:xfrm>
            <a:off x="773599" y="1803098"/>
            <a:ext cx="567790" cy="571500"/>
          </a:xfrm>
          <a:custGeom>
            <a:avLst/>
            <a:gdLst>
              <a:gd name="T0" fmla="*/ 0 w 192"/>
              <a:gd name="T1" fmla="*/ 192 h 192"/>
              <a:gd name="T2" fmla="*/ 87 w 192"/>
              <a:gd name="T3" fmla="*/ 192 h 192"/>
              <a:gd name="T4" fmla="*/ 96 w 192"/>
              <a:gd name="T5" fmla="*/ 121 h 192"/>
              <a:gd name="T6" fmla="*/ 105 w 192"/>
              <a:gd name="T7" fmla="*/ 192 h 192"/>
              <a:gd name="T8" fmla="*/ 192 w 192"/>
              <a:gd name="T9" fmla="*/ 192 h 192"/>
              <a:gd name="T10" fmla="*/ 0 w 192"/>
              <a:gd name="T11" fmla="*/ 0 h 192"/>
              <a:gd name="T12" fmla="*/ 100 w 192"/>
              <a:gd name="T13" fmla="*/ 113 h 192"/>
              <a:gd name="T14" fmla="*/ 98 w 192"/>
              <a:gd name="T15" fmla="*/ 113 h 192"/>
              <a:gd name="T16" fmla="*/ 96 w 192"/>
              <a:gd name="T17" fmla="*/ 113 h 192"/>
              <a:gd name="T18" fmla="*/ 94 w 192"/>
              <a:gd name="T19" fmla="*/ 113 h 192"/>
              <a:gd name="T20" fmla="*/ 92 w 192"/>
              <a:gd name="T21" fmla="*/ 113 h 192"/>
              <a:gd name="T22" fmla="*/ 82 w 192"/>
              <a:gd name="T23" fmla="*/ 99 h 192"/>
              <a:gd name="T24" fmla="*/ 82 w 192"/>
              <a:gd name="T25" fmla="*/ 97 h 192"/>
              <a:gd name="T26" fmla="*/ 82 w 192"/>
              <a:gd name="T27" fmla="*/ 96 h 192"/>
              <a:gd name="T28" fmla="*/ 82 w 192"/>
              <a:gd name="T29" fmla="*/ 94 h 192"/>
              <a:gd name="T30" fmla="*/ 83 w 192"/>
              <a:gd name="T31" fmla="*/ 93 h 192"/>
              <a:gd name="T32" fmla="*/ 84 w 192"/>
              <a:gd name="T33" fmla="*/ 92 h 192"/>
              <a:gd name="T34" fmla="*/ 84 w 192"/>
              <a:gd name="T35" fmla="*/ 91 h 192"/>
              <a:gd name="T36" fmla="*/ 86 w 192"/>
              <a:gd name="T37" fmla="*/ 88 h 192"/>
              <a:gd name="T38" fmla="*/ 90 w 192"/>
              <a:gd name="T39" fmla="*/ 86 h 192"/>
              <a:gd name="T40" fmla="*/ 102 w 192"/>
              <a:gd name="T41" fmla="*/ 86 h 192"/>
              <a:gd name="T42" fmla="*/ 106 w 192"/>
              <a:gd name="T43" fmla="*/ 88 h 192"/>
              <a:gd name="T44" fmla="*/ 108 w 192"/>
              <a:gd name="T45" fmla="*/ 91 h 192"/>
              <a:gd name="T46" fmla="*/ 108 w 192"/>
              <a:gd name="T47" fmla="*/ 92 h 192"/>
              <a:gd name="T48" fmla="*/ 109 w 192"/>
              <a:gd name="T49" fmla="*/ 93 h 192"/>
              <a:gd name="T50" fmla="*/ 109 w 192"/>
              <a:gd name="T51" fmla="*/ 94 h 192"/>
              <a:gd name="T52" fmla="*/ 110 w 192"/>
              <a:gd name="T53" fmla="*/ 96 h 192"/>
              <a:gd name="T54" fmla="*/ 110 w 192"/>
              <a:gd name="T55" fmla="*/ 97 h 192"/>
              <a:gd name="T56" fmla="*/ 110 w 192"/>
              <a:gd name="T57" fmla="*/ 99 h 192"/>
              <a:gd name="T58" fmla="*/ 90 w 192"/>
              <a:gd name="T59" fmla="*/ 77 h 192"/>
              <a:gd name="T60" fmla="*/ 94 w 192"/>
              <a:gd name="T61" fmla="*/ 25 h 192"/>
              <a:gd name="T62" fmla="*/ 98 w 192"/>
              <a:gd name="T63" fmla="*/ 25 h 192"/>
              <a:gd name="T64" fmla="*/ 96 w 192"/>
              <a:gd name="T65" fmla="*/ 76 h 192"/>
              <a:gd name="T66" fmla="*/ 184 w 192"/>
              <a:gd name="T67" fmla="*/ 184 h 192"/>
              <a:gd name="T68" fmla="*/ 109 w 192"/>
              <a:gd name="T69" fmla="*/ 122 h 192"/>
              <a:gd name="T70" fmla="*/ 162 w 192"/>
              <a:gd name="T71" fmla="*/ 149 h 192"/>
              <a:gd name="T72" fmla="*/ 166 w 192"/>
              <a:gd name="T73" fmla="*/ 142 h 192"/>
              <a:gd name="T74" fmla="*/ 168 w 192"/>
              <a:gd name="T75" fmla="*/ 138 h 192"/>
              <a:gd name="T76" fmla="*/ 166 w 192"/>
              <a:gd name="T77" fmla="*/ 127 h 192"/>
              <a:gd name="T78" fmla="*/ 110 w 192"/>
              <a:gd name="T79" fmla="*/ 81 h 192"/>
              <a:gd name="T80" fmla="*/ 106 w 192"/>
              <a:gd name="T81" fmla="*/ 16 h 192"/>
              <a:gd name="T82" fmla="*/ 98 w 192"/>
              <a:gd name="T83" fmla="*/ 16 h 192"/>
              <a:gd name="T84" fmla="*/ 94 w 192"/>
              <a:gd name="T85" fmla="*/ 16 h 192"/>
              <a:gd name="T86" fmla="*/ 86 w 192"/>
              <a:gd name="T87" fmla="*/ 24 h 192"/>
              <a:gd name="T88" fmla="*/ 74 w 192"/>
              <a:gd name="T89" fmla="*/ 95 h 192"/>
              <a:gd name="T90" fmla="*/ 20 w 192"/>
              <a:gd name="T91" fmla="*/ 131 h 192"/>
              <a:gd name="T92" fmla="*/ 24 w 192"/>
              <a:gd name="T93" fmla="*/ 138 h 192"/>
              <a:gd name="T94" fmla="*/ 26 w 192"/>
              <a:gd name="T95" fmla="*/ 142 h 192"/>
              <a:gd name="T96" fmla="*/ 36 w 192"/>
              <a:gd name="T97" fmla="*/ 145 h 192"/>
              <a:gd name="T98" fmla="*/ 80 w 192"/>
              <a:gd name="T99" fmla="*/ 184 h 192"/>
              <a:gd name="T100" fmla="*/ 8 w 192"/>
              <a:gd name="T101" fmla="*/ 8 h 192"/>
              <a:gd name="T102" fmla="*/ 184 w 192"/>
              <a:gd name="T103" fmla="*/ 184 h 192"/>
              <a:gd name="T104" fmla="*/ 118 w 192"/>
              <a:gd name="T105" fmla="*/ 105 h 192"/>
              <a:gd name="T106" fmla="*/ 161 w 192"/>
              <a:gd name="T107" fmla="*/ 134 h 192"/>
              <a:gd name="T108" fmla="*/ 159 w 192"/>
              <a:gd name="T109" fmla="*/ 138 h 192"/>
              <a:gd name="T110" fmla="*/ 80 w 192"/>
              <a:gd name="T111" fmla="*/ 115 h 192"/>
              <a:gd name="T112" fmla="*/ 33 w 192"/>
              <a:gd name="T113" fmla="*/ 138 h 192"/>
              <a:gd name="T114" fmla="*/ 31 w 192"/>
              <a:gd name="T115" fmla="*/ 134 h 192"/>
              <a:gd name="T116" fmla="*/ 80 w 192"/>
              <a:gd name="T117" fmla="*/ 11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0" y="0"/>
                </a:moveTo>
                <a:cubicBezTo>
                  <a:pt x="0" y="192"/>
                  <a:pt x="0" y="192"/>
                  <a:pt x="0" y="192"/>
                </a:cubicBezTo>
                <a:cubicBezTo>
                  <a:pt x="79" y="192"/>
                  <a:pt x="79" y="192"/>
                  <a:pt x="79" y="192"/>
                </a:cubicBezTo>
                <a:cubicBezTo>
                  <a:pt x="87" y="192"/>
                  <a:pt x="87" y="192"/>
                  <a:pt x="87" y="192"/>
                </a:cubicBezTo>
                <a:cubicBezTo>
                  <a:pt x="91" y="121"/>
                  <a:pt x="91" y="121"/>
                  <a:pt x="91" y="121"/>
                </a:cubicBezTo>
                <a:cubicBezTo>
                  <a:pt x="93" y="121"/>
                  <a:pt x="94" y="121"/>
                  <a:pt x="96" y="121"/>
                </a:cubicBezTo>
                <a:cubicBezTo>
                  <a:pt x="98" y="121"/>
                  <a:pt x="99" y="121"/>
                  <a:pt x="101" y="121"/>
                </a:cubicBezTo>
                <a:cubicBezTo>
                  <a:pt x="105" y="192"/>
                  <a:pt x="105" y="192"/>
                  <a:pt x="105" y="192"/>
                </a:cubicBezTo>
                <a:cubicBezTo>
                  <a:pt x="113" y="192"/>
                  <a:pt x="113" y="192"/>
                  <a:pt x="113" y="192"/>
                </a:cubicBezTo>
                <a:cubicBezTo>
                  <a:pt x="192" y="192"/>
                  <a:pt x="192" y="192"/>
                  <a:pt x="192" y="192"/>
                </a:cubicBezTo>
                <a:cubicBezTo>
                  <a:pt x="192" y="0"/>
                  <a:pt x="192" y="0"/>
                  <a:pt x="192" y="0"/>
                </a:cubicBezTo>
                <a:lnTo>
                  <a:pt x="0" y="0"/>
                </a:lnTo>
                <a:close/>
                <a:moveTo>
                  <a:pt x="103" y="111"/>
                </a:moveTo>
                <a:cubicBezTo>
                  <a:pt x="102" y="112"/>
                  <a:pt x="101" y="112"/>
                  <a:pt x="100" y="113"/>
                </a:cubicBezTo>
                <a:cubicBezTo>
                  <a:pt x="100" y="113"/>
                  <a:pt x="100" y="113"/>
                  <a:pt x="100" y="113"/>
                </a:cubicBezTo>
                <a:cubicBezTo>
                  <a:pt x="99" y="113"/>
                  <a:pt x="99" y="113"/>
                  <a:pt x="98" y="113"/>
                </a:cubicBezTo>
                <a:cubicBezTo>
                  <a:pt x="98" y="113"/>
                  <a:pt x="98" y="113"/>
                  <a:pt x="98" y="113"/>
                </a:cubicBezTo>
                <a:cubicBezTo>
                  <a:pt x="97" y="113"/>
                  <a:pt x="97" y="113"/>
                  <a:pt x="96" y="113"/>
                </a:cubicBezTo>
                <a:cubicBezTo>
                  <a:pt x="95" y="113"/>
                  <a:pt x="95" y="113"/>
                  <a:pt x="94" y="113"/>
                </a:cubicBezTo>
                <a:cubicBezTo>
                  <a:pt x="94" y="113"/>
                  <a:pt x="94" y="113"/>
                  <a:pt x="94" y="113"/>
                </a:cubicBezTo>
                <a:cubicBezTo>
                  <a:pt x="93" y="113"/>
                  <a:pt x="93" y="113"/>
                  <a:pt x="92" y="113"/>
                </a:cubicBezTo>
                <a:cubicBezTo>
                  <a:pt x="92" y="113"/>
                  <a:pt x="92" y="113"/>
                  <a:pt x="92" y="113"/>
                </a:cubicBezTo>
                <a:cubicBezTo>
                  <a:pt x="91" y="112"/>
                  <a:pt x="90" y="112"/>
                  <a:pt x="89" y="111"/>
                </a:cubicBezTo>
                <a:cubicBezTo>
                  <a:pt x="85" y="109"/>
                  <a:pt x="82" y="104"/>
                  <a:pt x="82" y="99"/>
                </a:cubicBezTo>
                <a:cubicBezTo>
                  <a:pt x="82" y="98"/>
                  <a:pt x="82" y="98"/>
                  <a:pt x="82" y="98"/>
                </a:cubicBezTo>
                <a:cubicBezTo>
                  <a:pt x="82" y="97"/>
                  <a:pt x="82" y="97"/>
                  <a:pt x="82" y="97"/>
                </a:cubicBezTo>
                <a:cubicBezTo>
                  <a:pt x="82" y="97"/>
                  <a:pt x="82" y="97"/>
                  <a:pt x="82" y="96"/>
                </a:cubicBezTo>
                <a:cubicBezTo>
                  <a:pt x="82" y="96"/>
                  <a:pt x="82" y="96"/>
                  <a:pt x="82" y="96"/>
                </a:cubicBezTo>
                <a:cubicBezTo>
                  <a:pt x="82" y="96"/>
                  <a:pt x="82" y="95"/>
                  <a:pt x="82" y="95"/>
                </a:cubicBezTo>
                <a:cubicBezTo>
                  <a:pt x="82" y="95"/>
                  <a:pt x="82" y="94"/>
                  <a:pt x="82" y="94"/>
                </a:cubicBezTo>
                <a:cubicBezTo>
                  <a:pt x="83" y="94"/>
                  <a:pt x="83" y="94"/>
                  <a:pt x="83" y="94"/>
                </a:cubicBezTo>
                <a:cubicBezTo>
                  <a:pt x="83" y="93"/>
                  <a:pt x="83" y="93"/>
                  <a:pt x="83" y="93"/>
                </a:cubicBezTo>
                <a:cubicBezTo>
                  <a:pt x="83" y="93"/>
                  <a:pt x="83" y="93"/>
                  <a:pt x="83" y="92"/>
                </a:cubicBezTo>
                <a:cubicBezTo>
                  <a:pt x="83" y="92"/>
                  <a:pt x="83" y="92"/>
                  <a:pt x="84" y="92"/>
                </a:cubicBezTo>
                <a:cubicBezTo>
                  <a:pt x="84" y="91"/>
                  <a:pt x="84" y="91"/>
                  <a:pt x="84" y="91"/>
                </a:cubicBezTo>
                <a:cubicBezTo>
                  <a:pt x="84" y="91"/>
                  <a:pt x="84" y="91"/>
                  <a:pt x="84" y="91"/>
                </a:cubicBezTo>
                <a:cubicBezTo>
                  <a:pt x="84" y="90"/>
                  <a:pt x="85" y="90"/>
                  <a:pt x="85" y="90"/>
                </a:cubicBezTo>
                <a:cubicBezTo>
                  <a:pt x="85" y="90"/>
                  <a:pt x="86" y="89"/>
                  <a:pt x="86" y="88"/>
                </a:cubicBezTo>
                <a:cubicBezTo>
                  <a:pt x="86" y="88"/>
                  <a:pt x="86" y="88"/>
                  <a:pt x="86" y="88"/>
                </a:cubicBezTo>
                <a:cubicBezTo>
                  <a:pt x="87" y="87"/>
                  <a:pt x="88" y="87"/>
                  <a:pt x="90" y="86"/>
                </a:cubicBezTo>
                <a:cubicBezTo>
                  <a:pt x="92" y="85"/>
                  <a:pt x="94" y="85"/>
                  <a:pt x="96" y="85"/>
                </a:cubicBezTo>
                <a:cubicBezTo>
                  <a:pt x="98" y="85"/>
                  <a:pt x="100" y="85"/>
                  <a:pt x="102" y="86"/>
                </a:cubicBezTo>
                <a:cubicBezTo>
                  <a:pt x="103" y="87"/>
                  <a:pt x="104" y="87"/>
                  <a:pt x="105" y="88"/>
                </a:cubicBezTo>
                <a:cubicBezTo>
                  <a:pt x="105" y="88"/>
                  <a:pt x="106" y="88"/>
                  <a:pt x="106" y="88"/>
                </a:cubicBezTo>
                <a:cubicBezTo>
                  <a:pt x="106" y="89"/>
                  <a:pt x="107" y="90"/>
                  <a:pt x="107" y="90"/>
                </a:cubicBezTo>
                <a:cubicBezTo>
                  <a:pt x="107" y="90"/>
                  <a:pt x="107" y="90"/>
                  <a:pt x="108" y="91"/>
                </a:cubicBezTo>
                <a:cubicBezTo>
                  <a:pt x="108" y="91"/>
                  <a:pt x="108" y="91"/>
                  <a:pt x="108" y="91"/>
                </a:cubicBezTo>
                <a:cubicBezTo>
                  <a:pt x="108" y="91"/>
                  <a:pt x="108" y="92"/>
                  <a:pt x="108" y="92"/>
                </a:cubicBezTo>
                <a:cubicBezTo>
                  <a:pt x="108" y="92"/>
                  <a:pt x="109" y="92"/>
                  <a:pt x="109" y="92"/>
                </a:cubicBezTo>
                <a:cubicBezTo>
                  <a:pt x="109" y="93"/>
                  <a:pt x="109" y="93"/>
                  <a:pt x="109" y="93"/>
                </a:cubicBezTo>
                <a:cubicBezTo>
                  <a:pt x="109" y="93"/>
                  <a:pt x="109" y="93"/>
                  <a:pt x="109" y="94"/>
                </a:cubicBezTo>
                <a:cubicBezTo>
                  <a:pt x="109" y="94"/>
                  <a:pt x="109" y="94"/>
                  <a:pt x="109" y="94"/>
                </a:cubicBezTo>
                <a:cubicBezTo>
                  <a:pt x="110" y="94"/>
                  <a:pt x="110" y="95"/>
                  <a:pt x="110" y="95"/>
                </a:cubicBezTo>
                <a:cubicBezTo>
                  <a:pt x="110" y="95"/>
                  <a:pt x="110" y="96"/>
                  <a:pt x="110" y="96"/>
                </a:cubicBezTo>
                <a:cubicBezTo>
                  <a:pt x="110" y="96"/>
                  <a:pt x="110" y="96"/>
                  <a:pt x="110" y="96"/>
                </a:cubicBezTo>
                <a:cubicBezTo>
                  <a:pt x="110" y="97"/>
                  <a:pt x="110" y="97"/>
                  <a:pt x="110" y="97"/>
                </a:cubicBezTo>
                <a:cubicBezTo>
                  <a:pt x="110" y="97"/>
                  <a:pt x="110" y="97"/>
                  <a:pt x="110" y="98"/>
                </a:cubicBezTo>
                <a:cubicBezTo>
                  <a:pt x="110" y="98"/>
                  <a:pt x="110" y="98"/>
                  <a:pt x="110" y="99"/>
                </a:cubicBezTo>
                <a:cubicBezTo>
                  <a:pt x="110" y="104"/>
                  <a:pt x="107" y="109"/>
                  <a:pt x="103" y="111"/>
                </a:cubicBezTo>
                <a:close/>
                <a:moveTo>
                  <a:pt x="90" y="77"/>
                </a:moveTo>
                <a:cubicBezTo>
                  <a:pt x="94" y="25"/>
                  <a:pt x="94" y="25"/>
                  <a:pt x="94" y="25"/>
                </a:cubicBezTo>
                <a:cubicBezTo>
                  <a:pt x="94" y="25"/>
                  <a:pt x="94" y="25"/>
                  <a:pt x="94" y="25"/>
                </a:cubicBezTo>
                <a:cubicBezTo>
                  <a:pt x="98" y="25"/>
                  <a:pt x="98" y="25"/>
                  <a:pt x="98" y="25"/>
                </a:cubicBezTo>
                <a:cubicBezTo>
                  <a:pt x="98" y="25"/>
                  <a:pt x="98" y="25"/>
                  <a:pt x="98" y="25"/>
                </a:cubicBezTo>
                <a:cubicBezTo>
                  <a:pt x="102" y="77"/>
                  <a:pt x="102" y="77"/>
                  <a:pt x="102" y="77"/>
                </a:cubicBezTo>
                <a:cubicBezTo>
                  <a:pt x="100" y="77"/>
                  <a:pt x="98" y="76"/>
                  <a:pt x="96" y="76"/>
                </a:cubicBezTo>
                <a:cubicBezTo>
                  <a:pt x="94" y="76"/>
                  <a:pt x="92" y="77"/>
                  <a:pt x="90" y="77"/>
                </a:cubicBezTo>
                <a:close/>
                <a:moveTo>
                  <a:pt x="184" y="184"/>
                </a:moveTo>
                <a:cubicBezTo>
                  <a:pt x="112" y="184"/>
                  <a:pt x="112" y="184"/>
                  <a:pt x="112" y="184"/>
                </a:cubicBezTo>
                <a:cubicBezTo>
                  <a:pt x="109" y="122"/>
                  <a:pt x="109" y="122"/>
                  <a:pt x="109" y="122"/>
                </a:cubicBezTo>
                <a:cubicBezTo>
                  <a:pt x="155" y="145"/>
                  <a:pt x="155" y="145"/>
                  <a:pt x="155" y="145"/>
                </a:cubicBezTo>
                <a:cubicBezTo>
                  <a:pt x="162" y="149"/>
                  <a:pt x="162" y="149"/>
                  <a:pt x="162" y="149"/>
                </a:cubicBezTo>
                <a:cubicBezTo>
                  <a:pt x="166" y="142"/>
                  <a:pt x="166" y="142"/>
                  <a:pt x="166" y="142"/>
                </a:cubicBezTo>
                <a:cubicBezTo>
                  <a:pt x="166" y="142"/>
                  <a:pt x="166" y="142"/>
                  <a:pt x="166" y="142"/>
                </a:cubicBezTo>
                <a:cubicBezTo>
                  <a:pt x="168" y="138"/>
                  <a:pt x="168" y="138"/>
                  <a:pt x="168" y="138"/>
                </a:cubicBezTo>
                <a:cubicBezTo>
                  <a:pt x="168" y="138"/>
                  <a:pt x="168" y="138"/>
                  <a:pt x="168" y="138"/>
                </a:cubicBezTo>
                <a:cubicBezTo>
                  <a:pt x="172" y="131"/>
                  <a:pt x="172" y="131"/>
                  <a:pt x="172" y="131"/>
                </a:cubicBezTo>
                <a:cubicBezTo>
                  <a:pt x="166" y="127"/>
                  <a:pt x="166" y="127"/>
                  <a:pt x="166" y="127"/>
                </a:cubicBezTo>
                <a:cubicBezTo>
                  <a:pt x="118" y="95"/>
                  <a:pt x="118" y="95"/>
                  <a:pt x="118" y="95"/>
                </a:cubicBezTo>
                <a:cubicBezTo>
                  <a:pt x="117" y="90"/>
                  <a:pt x="114" y="85"/>
                  <a:pt x="110" y="81"/>
                </a:cubicBezTo>
                <a:cubicBezTo>
                  <a:pt x="106" y="24"/>
                  <a:pt x="106" y="24"/>
                  <a:pt x="106" y="24"/>
                </a:cubicBezTo>
                <a:cubicBezTo>
                  <a:pt x="106" y="16"/>
                  <a:pt x="106" y="16"/>
                  <a:pt x="106" y="16"/>
                </a:cubicBezTo>
                <a:cubicBezTo>
                  <a:pt x="98" y="16"/>
                  <a:pt x="98" y="16"/>
                  <a:pt x="98" y="16"/>
                </a:cubicBezTo>
                <a:cubicBezTo>
                  <a:pt x="98" y="16"/>
                  <a:pt x="98" y="16"/>
                  <a:pt x="98" y="16"/>
                </a:cubicBezTo>
                <a:cubicBezTo>
                  <a:pt x="94" y="16"/>
                  <a:pt x="94" y="16"/>
                  <a:pt x="94" y="16"/>
                </a:cubicBezTo>
                <a:cubicBezTo>
                  <a:pt x="94" y="16"/>
                  <a:pt x="94" y="16"/>
                  <a:pt x="94" y="16"/>
                </a:cubicBezTo>
                <a:cubicBezTo>
                  <a:pt x="86" y="16"/>
                  <a:pt x="86" y="16"/>
                  <a:pt x="86" y="16"/>
                </a:cubicBezTo>
                <a:cubicBezTo>
                  <a:pt x="86" y="24"/>
                  <a:pt x="86" y="24"/>
                  <a:pt x="86" y="24"/>
                </a:cubicBezTo>
                <a:cubicBezTo>
                  <a:pt x="82" y="81"/>
                  <a:pt x="82" y="81"/>
                  <a:pt x="82" y="81"/>
                </a:cubicBezTo>
                <a:cubicBezTo>
                  <a:pt x="78" y="85"/>
                  <a:pt x="75" y="90"/>
                  <a:pt x="74" y="95"/>
                </a:cubicBezTo>
                <a:cubicBezTo>
                  <a:pt x="26" y="127"/>
                  <a:pt x="26" y="127"/>
                  <a:pt x="26" y="127"/>
                </a:cubicBezTo>
                <a:cubicBezTo>
                  <a:pt x="20" y="131"/>
                  <a:pt x="20" y="131"/>
                  <a:pt x="20" y="131"/>
                </a:cubicBezTo>
                <a:cubicBezTo>
                  <a:pt x="23" y="138"/>
                  <a:pt x="23" y="138"/>
                  <a:pt x="23" y="138"/>
                </a:cubicBezTo>
                <a:cubicBezTo>
                  <a:pt x="24" y="138"/>
                  <a:pt x="24" y="138"/>
                  <a:pt x="24" y="138"/>
                </a:cubicBezTo>
                <a:cubicBezTo>
                  <a:pt x="26" y="142"/>
                  <a:pt x="26" y="142"/>
                  <a:pt x="26" y="142"/>
                </a:cubicBezTo>
                <a:cubicBezTo>
                  <a:pt x="26" y="142"/>
                  <a:pt x="26" y="142"/>
                  <a:pt x="26" y="142"/>
                </a:cubicBezTo>
                <a:cubicBezTo>
                  <a:pt x="30" y="149"/>
                  <a:pt x="30" y="149"/>
                  <a:pt x="30" y="149"/>
                </a:cubicBezTo>
                <a:cubicBezTo>
                  <a:pt x="36" y="145"/>
                  <a:pt x="36" y="145"/>
                  <a:pt x="36" y="145"/>
                </a:cubicBezTo>
                <a:cubicBezTo>
                  <a:pt x="83" y="122"/>
                  <a:pt x="83" y="122"/>
                  <a:pt x="83" y="122"/>
                </a:cubicBezTo>
                <a:cubicBezTo>
                  <a:pt x="80" y="184"/>
                  <a:pt x="80" y="184"/>
                  <a:pt x="80" y="184"/>
                </a:cubicBezTo>
                <a:cubicBezTo>
                  <a:pt x="8" y="184"/>
                  <a:pt x="8" y="184"/>
                  <a:pt x="8" y="184"/>
                </a:cubicBezTo>
                <a:cubicBezTo>
                  <a:pt x="8" y="8"/>
                  <a:pt x="8" y="8"/>
                  <a:pt x="8" y="8"/>
                </a:cubicBezTo>
                <a:cubicBezTo>
                  <a:pt x="184" y="8"/>
                  <a:pt x="184" y="8"/>
                  <a:pt x="184" y="8"/>
                </a:cubicBezTo>
                <a:lnTo>
                  <a:pt x="184" y="184"/>
                </a:lnTo>
                <a:close/>
                <a:moveTo>
                  <a:pt x="112" y="115"/>
                </a:moveTo>
                <a:cubicBezTo>
                  <a:pt x="115" y="112"/>
                  <a:pt x="117" y="109"/>
                  <a:pt x="118" y="105"/>
                </a:cubicBezTo>
                <a:cubicBezTo>
                  <a:pt x="161" y="134"/>
                  <a:pt x="161" y="134"/>
                  <a:pt x="161" y="134"/>
                </a:cubicBezTo>
                <a:cubicBezTo>
                  <a:pt x="161" y="134"/>
                  <a:pt x="161" y="134"/>
                  <a:pt x="161" y="134"/>
                </a:cubicBezTo>
                <a:cubicBezTo>
                  <a:pt x="159" y="138"/>
                  <a:pt x="159" y="138"/>
                  <a:pt x="159" y="138"/>
                </a:cubicBezTo>
                <a:cubicBezTo>
                  <a:pt x="159" y="138"/>
                  <a:pt x="159" y="138"/>
                  <a:pt x="159" y="138"/>
                </a:cubicBezTo>
                <a:lnTo>
                  <a:pt x="112" y="115"/>
                </a:lnTo>
                <a:close/>
                <a:moveTo>
                  <a:pt x="80" y="115"/>
                </a:moveTo>
                <a:cubicBezTo>
                  <a:pt x="33" y="138"/>
                  <a:pt x="33" y="138"/>
                  <a:pt x="33" y="138"/>
                </a:cubicBezTo>
                <a:cubicBezTo>
                  <a:pt x="33" y="138"/>
                  <a:pt x="33" y="138"/>
                  <a:pt x="33" y="138"/>
                </a:cubicBezTo>
                <a:cubicBezTo>
                  <a:pt x="31" y="134"/>
                  <a:pt x="31" y="134"/>
                  <a:pt x="31" y="134"/>
                </a:cubicBezTo>
                <a:cubicBezTo>
                  <a:pt x="31" y="134"/>
                  <a:pt x="31" y="134"/>
                  <a:pt x="31" y="134"/>
                </a:cubicBezTo>
                <a:cubicBezTo>
                  <a:pt x="74" y="105"/>
                  <a:pt x="74" y="105"/>
                  <a:pt x="74" y="105"/>
                </a:cubicBezTo>
                <a:cubicBezTo>
                  <a:pt x="75" y="109"/>
                  <a:pt x="77" y="112"/>
                  <a:pt x="80" y="115"/>
                </a:cubicBezTo>
                <a:close/>
              </a:path>
            </a:pathLst>
          </a:custGeom>
          <a:solidFill>
            <a:schemeClr val="bg1">
              <a:lumMod val="95000"/>
            </a:schemeClr>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E084B6E0-78A2-444C-A59D-40528839D550}"/>
              </a:ext>
            </a:extLst>
          </p:cNvPr>
          <p:cNvGrpSpPr>
            <a:grpSpLocks noChangeAspect="1"/>
          </p:cNvGrpSpPr>
          <p:nvPr/>
        </p:nvGrpSpPr>
        <p:grpSpPr>
          <a:xfrm>
            <a:off x="3587426" y="1803098"/>
            <a:ext cx="571500" cy="571500"/>
            <a:chOff x="4232275" y="77788"/>
            <a:chExt cx="1333500" cy="1333500"/>
          </a:xfrm>
          <a:solidFill>
            <a:schemeClr val="bg1">
              <a:lumMod val="95000"/>
            </a:schemeClr>
          </a:solidFill>
        </p:grpSpPr>
        <p:sp>
          <p:nvSpPr>
            <p:cNvPr id="29" name="Freeform 202">
              <a:extLst>
                <a:ext uri="{FF2B5EF4-FFF2-40B4-BE49-F238E27FC236}">
                  <a16:creationId xmlns:a16="http://schemas.microsoft.com/office/drawing/2014/main" id="{A6C42A13-B485-4B90-8950-AC4E96CE2ECB}"/>
                </a:ext>
              </a:extLst>
            </p:cNvPr>
            <p:cNvSpPr>
              <a:spLocks noEditPoints="1"/>
            </p:cNvSpPr>
            <p:nvPr/>
          </p:nvSpPr>
          <p:spPr bwMode="auto">
            <a:xfrm>
              <a:off x="4232275" y="77788"/>
              <a:ext cx="1333500" cy="1333500"/>
            </a:xfrm>
            <a:custGeom>
              <a:avLst/>
              <a:gdLst>
                <a:gd name="T0" fmla="*/ 0 w 840"/>
                <a:gd name="T1" fmla="*/ 0 h 840"/>
                <a:gd name="T2" fmla="*/ 0 w 840"/>
                <a:gd name="T3" fmla="*/ 840 h 840"/>
                <a:gd name="T4" fmla="*/ 840 w 840"/>
                <a:gd name="T5" fmla="*/ 840 h 840"/>
                <a:gd name="T6" fmla="*/ 840 w 840"/>
                <a:gd name="T7" fmla="*/ 0 h 840"/>
                <a:gd name="T8" fmla="*/ 0 w 840"/>
                <a:gd name="T9" fmla="*/ 0 h 840"/>
                <a:gd name="T10" fmla="*/ 804 w 840"/>
                <a:gd name="T11" fmla="*/ 805 h 840"/>
                <a:gd name="T12" fmla="*/ 36 w 840"/>
                <a:gd name="T13" fmla="*/ 805 h 840"/>
                <a:gd name="T14" fmla="*/ 36 w 840"/>
                <a:gd name="T15" fmla="*/ 37 h 840"/>
                <a:gd name="T16" fmla="*/ 804 w 840"/>
                <a:gd name="T17" fmla="*/ 37 h 840"/>
                <a:gd name="T18" fmla="*/ 804 w 840"/>
                <a:gd name="T19" fmla="*/ 80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0" h="840">
                  <a:moveTo>
                    <a:pt x="0" y="0"/>
                  </a:moveTo>
                  <a:lnTo>
                    <a:pt x="0" y="840"/>
                  </a:lnTo>
                  <a:lnTo>
                    <a:pt x="840" y="840"/>
                  </a:lnTo>
                  <a:lnTo>
                    <a:pt x="840" y="0"/>
                  </a:lnTo>
                  <a:lnTo>
                    <a:pt x="0" y="0"/>
                  </a:lnTo>
                  <a:close/>
                  <a:moveTo>
                    <a:pt x="804" y="805"/>
                  </a:moveTo>
                  <a:lnTo>
                    <a:pt x="36" y="805"/>
                  </a:lnTo>
                  <a:lnTo>
                    <a:pt x="36" y="37"/>
                  </a:lnTo>
                  <a:lnTo>
                    <a:pt x="804" y="37"/>
                  </a:lnTo>
                  <a:lnTo>
                    <a:pt x="804" y="8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03">
              <a:extLst>
                <a:ext uri="{FF2B5EF4-FFF2-40B4-BE49-F238E27FC236}">
                  <a16:creationId xmlns:a16="http://schemas.microsoft.com/office/drawing/2014/main" id="{7E3C1204-E58E-4D74-AC21-FC70FD883A95}"/>
                </a:ext>
              </a:extLst>
            </p:cNvPr>
            <p:cNvSpPr>
              <a:spLocks/>
            </p:cNvSpPr>
            <p:nvPr/>
          </p:nvSpPr>
          <p:spPr bwMode="auto">
            <a:xfrm>
              <a:off x="5072063" y="96043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04">
              <a:extLst>
                <a:ext uri="{FF2B5EF4-FFF2-40B4-BE49-F238E27FC236}">
                  <a16:creationId xmlns:a16="http://schemas.microsoft.com/office/drawing/2014/main" id="{E29EC7F1-F139-4F95-B89E-F55D3874ECC8}"/>
                </a:ext>
              </a:extLst>
            </p:cNvPr>
            <p:cNvSpPr>
              <a:spLocks/>
            </p:cNvSpPr>
            <p:nvPr/>
          </p:nvSpPr>
          <p:spPr bwMode="auto">
            <a:xfrm>
              <a:off x="5005388" y="865188"/>
              <a:ext cx="106363" cy="130175"/>
            </a:xfrm>
            <a:custGeom>
              <a:avLst/>
              <a:gdLst>
                <a:gd name="T0" fmla="*/ 37 w 67"/>
                <a:gd name="T1" fmla="*/ 0 h 82"/>
                <a:gd name="T2" fmla="*/ 0 w 67"/>
                <a:gd name="T3" fmla="*/ 64 h 82"/>
                <a:gd name="T4" fmla="*/ 32 w 67"/>
                <a:gd name="T5" fmla="*/ 82 h 82"/>
                <a:gd name="T6" fmla="*/ 67 w 67"/>
                <a:gd name="T7" fmla="*/ 18 h 82"/>
                <a:gd name="T8" fmla="*/ 37 w 67"/>
                <a:gd name="T9" fmla="*/ 0 h 82"/>
              </a:gdLst>
              <a:ahLst/>
              <a:cxnLst>
                <a:cxn ang="0">
                  <a:pos x="T0" y="T1"/>
                </a:cxn>
                <a:cxn ang="0">
                  <a:pos x="T2" y="T3"/>
                </a:cxn>
                <a:cxn ang="0">
                  <a:pos x="T4" y="T5"/>
                </a:cxn>
                <a:cxn ang="0">
                  <a:pos x="T6" y="T7"/>
                </a:cxn>
                <a:cxn ang="0">
                  <a:pos x="T8" y="T9"/>
                </a:cxn>
              </a:cxnLst>
              <a:rect l="0" t="0" r="r" b="b"/>
              <a:pathLst>
                <a:path w="67" h="82">
                  <a:moveTo>
                    <a:pt x="37" y="0"/>
                  </a:moveTo>
                  <a:lnTo>
                    <a:pt x="0" y="64"/>
                  </a:lnTo>
                  <a:lnTo>
                    <a:pt x="32" y="82"/>
                  </a:lnTo>
                  <a:lnTo>
                    <a:pt x="67" y="1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05">
              <a:extLst>
                <a:ext uri="{FF2B5EF4-FFF2-40B4-BE49-F238E27FC236}">
                  <a16:creationId xmlns:a16="http://schemas.microsoft.com/office/drawing/2014/main" id="{AE74A9A9-EEEE-4C58-B07B-5E067767411B}"/>
                </a:ext>
              </a:extLst>
            </p:cNvPr>
            <p:cNvSpPr>
              <a:spLocks/>
            </p:cNvSpPr>
            <p:nvPr/>
          </p:nvSpPr>
          <p:spPr bwMode="auto">
            <a:xfrm>
              <a:off x="5183188" y="86518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06">
              <a:extLst>
                <a:ext uri="{FF2B5EF4-FFF2-40B4-BE49-F238E27FC236}">
                  <a16:creationId xmlns:a16="http://schemas.microsoft.com/office/drawing/2014/main" id="{FEB4C966-5AE1-4227-BFD5-6C3F1A3E5F33}"/>
                </a:ext>
              </a:extLst>
            </p:cNvPr>
            <p:cNvSpPr>
              <a:spLocks/>
            </p:cNvSpPr>
            <p:nvPr/>
          </p:nvSpPr>
          <p:spPr bwMode="auto">
            <a:xfrm>
              <a:off x="4570413" y="960438"/>
              <a:ext cx="106363" cy="130175"/>
            </a:xfrm>
            <a:custGeom>
              <a:avLst/>
              <a:gdLst>
                <a:gd name="T0" fmla="*/ 0 w 67"/>
                <a:gd name="T1" fmla="*/ 64 h 82"/>
                <a:gd name="T2" fmla="*/ 31 w 67"/>
                <a:gd name="T3" fmla="*/ 82 h 82"/>
                <a:gd name="T4" fmla="*/ 67 w 67"/>
                <a:gd name="T5" fmla="*/ 18 h 82"/>
                <a:gd name="T6" fmla="*/ 35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1" y="82"/>
                  </a:lnTo>
                  <a:lnTo>
                    <a:pt x="67" y="18"/>
                  </a:lnTo>
                  <a:lnTo>
                    <a:pt x="35"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07">
              <a:extLst>
                <a:ext uri="{FF2B5EF4-FFF2-40B4-BE49-F238E27FC236}">
                  <a16:creationId xmlns:a16="http://schemas.microsoft.com/office/drawing/2014/main" id="{89FCD722-D4EB-42B6-894B-CF4A0D680793}"/>
                </a:ext>
              </a:extLst>
            </p:cNvPr>
            <p:cNvSpPr>
              <a:spLocks/>
            </p:cNvSpPr>
            <p:nvPr/>
          </p:nvSpPr>
          <p:spPr bwMode="auto">
            <a:xfrm>
              <a:off x="4503738" y="865188"/>
              <a:ext cx="106363" cy="130175"/>
            </a:xfrm>
            <a:custGeom>
              <a:avLst/>
              <a:gdLst>
                <a:gd name="T0" fmla="*/ 35 w 67"/>
                <a:gd name="T1" fmla="*/ 0 h 82"/>
                <a:gd name="T2" fmla="*/ 0 w 67"/>
                <a:gd name="T3" fmla="*/ 64 h 82"/>
                <a:gd name="T4" fmla="*/ 32 w 67"/>
                <a:gd name="T5" fmla="*/ 82 h 82"/>
                <a:gd name="T6" fmla="*/ 67 w 67"/>
                <a:gd name="T7" fmla="*/ 18 h 82"/>
                <a:gd name="T8" fmla="*/ 35 w 67"/>
                <a:gd name="T9" fmla="*/ 0 h 82"/>
              </a:gdLst>
              <a:ahLst/>
              <a:cxnLst>
                <a:cxn ang="0">
                  <a:pos x="T0" y="T1"/>
                </a:cxn>
                <a:cxn ang="0">
                  <a:pos x="T2" y="T3"/>
                </a:cxn>
                <a:cxn ang="0">
                  <a:pos x="T4" y="T5"/>
                </a:cxn>
                <a:cxn ang="0">
                  <a:pos x="T6" y="T7"/>
                </a:cxn>
                <a:cxn ang="0">
                  <a:pos x="T8" y="T9"/>
                </a:cxn>
              </a:cxnLst>
              <a:rect l="0" t="0" r="r" b="b"/>
              <a:pathLst>
                <a:path w="67" h="82">
                  <a:moveTo>
                    <a:pt x="35" y="0"/>
                  </a:moveTo>
                  <a:lnTo>
                    <a:pt x="0" y="64"/>
                  </a:lnTo>
                  <a:lnTo>
                    <a:pt x="32" y="82"/>
                  </a:lnTo>
                  <a:lnTo>
                    <a:pt x="67" y="18"/>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08">
              <a:extLst>
                <a:ext uri="{FF2B5EF4-FFF2-40B4-BE49-F238E27FC236}">
                  <a16:creationId xmlns:a16="http://schemas.microsoft.com/office/drawing/2014/main" id="{28F6F2BB-40E3-4087-AFA0-A6B269AB57BB}"/>
                </a:ext>
              </a:extLst>
            </p:cNvPr>
            <p:cNvSpPr>
              <a:spLocks noEditPoints="1"/>
            </p:cNvSpPr>
            <p:nvPr/>
          </p:nvSpPr>
          <p:spPr bwMode="auto">
            <a:xfrm>
              <a:off x="4414838" y="277813"/>
              <a:ext cx="973138" cy="974725"/>
            </a:xfrm>
            <a:custGeom>
              <a:avLst/>
              <a:gdLst>
                <a:gd name="T0" fmla="*/ 80 w 420"/>
                <a:gd name="T1" fmla="*/ 238 h 421"/>
                <a:gd name="T2" fmla="*/ 120 w 420"/>
                <a:gd name="T3" fmla="*/ 238 h 421"/>
                <a:gd name="T4" fmla="*/ 95 w 420"/>
                <a:gd name="T5" fmla="*/ 283 h 421"/>
                <a:gd name="T6" fmla="*/ 164 w 420"/>
                <a:gd name="T7" fmla="*/ 283 h 421"/>
                <a:gd name="T8" fmla="*/ 125 w 420"/>
                <a:gd name="T9" fmla="*/ 421 h 421"/>
                <a:gd name="T10" fmla="*/ 276 w 420"/>
                <a:gd name="T11" fmla="*/ 238 h 421"/>
                <a:gd name="T12" fmla="*/ 354 w 420"/>
                <a:gd name="T13" fmla="*/ 238 h 421"/>
                <a:gd name="T14" fmla="*/ 420 w 420"/>
                <a:gd name="T15" fmla="*/ 172 h 421"/>
                <a:gd name="T16" fmla="*/ 369 w 420"/>
                <a:gd name="T17" fmla="*/ 107 h 421"/>
                <a:gd name="T18" fmla="*/ 370 w 420"/>
                <a:gd name="T19" fmla="*/ 103 h 421"/>
                <a:gd name="T20" fmla="*/ 313 w 420"/>
                <a:gd name="T21" fmla="*/ 46 h 421"/>
                <a:gd name="T22" fmla="*/ 286 w 420"/>
                <a:gd name="T23" fmla="*/ 53 h 421"/>
                <a:gd name="T24" fmla="*/ 188 w 420"/>
                <a:gd name="T25" fmla="*/ 0 h 421"/>
                <a:gd name="T26" fmla="*/ 78 w 420"/>
                <a:gd name="T27" fmla="*/ 78 h 421"/>
                <a:gd name="T28" fmla="*/ 0 w 420"/>
                <a:gd name="T29" fmla="*/ 158 h 421"/>
                <a:gd name="T30" fmla="*/ 80 w 420"/>
                <a:gd name="T31" fmla="*/ 238 h 421"/>
                <a:gd name="T32" fmla="*/ 181 w 420"/>
                <a:gd name="T33" fmla="*/ 315 h 421"/>
                <a:gd name="T34" fmla="*/ 197 w 420"/>
                <a:gd name="T35" fmla="*/ 258 h 421"/>
                <a:gd name="T36" fmla="*/ 137 w 420"/>
                <a:gd name="T37" fmla="*/ 258 h 421"/>
                <a:gd name="T38" fmla="*/ 193 w 420"/>
                <a:gd name="T39" fmla="*/ 157 h 421"/>
                <a:gd name="T40" fmla="*/ 256 w 420"/>
                <a:gd name="T41" fmla="*/ 157 h 421"/>
                <a:gd name="T42" fmla="*/ 210 w 420"/>
                <a:gd name="T43" fmla="*/ 238 h 421"/>
                <a:gd name="T44" fmla="*/ 244 w 420"/>
                <a:gd name="T45" fmla="*/ 238 h 421"/>
                <a:gd name="T46" fmla="*/ 181 w 420"/>
                <a:gd name="T47" fmla="*/ 315 h 421"/>
                <a:gd name="T48" fmla="*/ 80 w 420"/>
                <a:gd name="T49" fmla="*/ 102 h 421"/>
                <a:gd name="T50" fmla="*/ 85 w 420"/>
                <a:gd name="T51" fmla="*/ 103 h 421"/>
                <a:gd name="T52" fmla="*/ 96 w 420"/>
                <a:gd name="T53" fmla="*/ 104 h 421"/>
                <a:gd name="T54" fmla="*/ 98 w 420"/>
                <a:gd name="T55" fmla="*/ 94 h 421"/>
                <a:gd name="T56" fmla="*/ 188 w 420"/>
                <a:gd name="T57" fmla="*/ 25 h 421"/>
                <a:gd name="T58" fmla="*/ 271 w 420"/>
                <a:gd name="T59" fmla="*/ 77 h 421"/>
                <a:gd name="T60" fmla="*/ 279 w 420"/>
                <a:gd name="T61" fmla="*/ 92 h 421"/>
                <a:gd name="T62" fmla="*/ 291 w 420"/>
                <a:gd name="T63" fmla="*/ 80 h 421"/>
                <a:gd name="T64" fmla="*/ 313 w 420"/>
                <a:gd name="T65" fmla="*/ 71 h 421"/>
                <a:gd name="T66" fmla="*/ 345 w 420"/>
                <a:gd name="T67" fmla="*/ 103 h 421"/>
                <a:gd name="T68" fmla="*/ 343 w 420"/>
                <a:gd name="T69" fmla="*/ 113 h 421"/>
                <a:gd name="T70" fmla="*/ 337 w 420"/>
                <a:gd name="T71" fmla="*/ 130 h 421"/>
                <a:gd name="T72" fmla="*/ 354 w 420"/>
                <a:gd name="T73" fmla="*/ 130 h 421"/>
                <a:gd name="T74" fmla="*/ 396 w 420"/>
                <a:gd name="T75" fmla="*/ 172 h 421"/>
                <a:gd name="T76" fmla="*/ 354 w 420"/>
                <a:gd name="T77" fmla="*/ 213 h 421"/>
                <a:gd name="T78" fmla="*/ 296 w 420"/>
                <a:gd name="T79" fmla="*/ 213 h 421"/>
                <a:gd name="T80" fmla="*/ 297 w 420"/>
                <a:gd name="T81" fmla="*/ 213 h 421"/>
                <a:gd name="T82" fmla="*/ 252 w 420"/>
                <a:gd name="T83" fmla="*/ 213 h 421"/>
                <a:gd name="T84" fmla="*/ 298 w 420"/>
                <a:gd name="T85" fmla="*/ 132 h 421"/>
                <a:gd name="T86" fmla="*/ 178 w 420"/>
                <a:gd name="T87" fmla="*/ 132 h 421"/>
                <a:gd name="T88" fmla="*/ 133 w 420"/>
                <a:gd name="T89" fmla="*/ 213 h 421"/>
                <a:gd name="T90" fmla="*/ 80 w 420"/>
                <a:gd name="T91" fmla="*/ 213 h 421"/>
                <a:gd name="T92" fmla="*/ 24 w 420"/>
                <a:gd name="T93" fmla="*/ 158 h 421"/>
                <a:gd name="T94" fmla="*/ 80 w 420"/>
                <a:gd name="T95" fmla="*/ 10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421">
                  <a:moveTo>
                    <a:pt x="80" y="238"/>
                  </a:moveTo>
                  <a:cubicBezTo>
                    <a:pt x="120" y="238"/>
                    <a:pt x="120" y="238"/>
                    <a:pt x="120" y="238"/>
                  </a:cubicBezTo>
                  <a:cubicBezTo>
                    <a:pt x="95" y="283"/>
                    <a:pt x="95" y="283"/>
                    <a:pt x="95" y="283"/>
                  </a:cubicBezTo>
                  <a:cubicBezTo>
                    <a:pt x="164" y="283"/>
                    <a:pt x="164" y="283"/>
                    <a:pt x="164" y="283"/>
                  </a:cubicBezTo>
                  <a:cubicBezTo>
                    <a:pt x="125" y="421"/>
                    <a:pt x="125" y="421"/>
                    <a:pt x="125" y="421"/>
                  </a:cubicBezTo>
                  <a:cubicBezTo>
                    <a:pt x="276" y="238"/>
                    <a:pt x="276" y="238"/>
                    <a:pt x="276" y="238"/>
                  </a:cubicBezTo>
                  <a:cubicBezTo>
                    <a:pt x="354" y="238"/>
                    <a:pt x="354" y="238"/>
                    <a:pt x="354" y="238"/>
                  </a:cubicBezTo>
                  <a:cubicBezTo>
                    <a:pt x="390" y="238"/>
                    <a:pt x="420" y="208"/>
                    <a:pt x="420" y="172"/>
                  </a:cubicBezTo>
                  <a:cubicBezTo>
                    <a:pt x="420" y="141"/>
                    <a:pt x="398" y="114"/>
                    <a:pt x="369" y="107"/>
                  </a:cubicBezTo>
                  <a:cubicBezTo>
                    <a:pt x="370" y="106"/>
                    <a:pt x="370" y="104"/>
                    <a:pt x="370" y="103"/>
                  </a:cubicBezTo>
                  <a:cubicBezTo>
                    <a:pt x="370" y="72"/>
                    <a:pt x="344" y="46"/>
                    <a:pt x="313" y="46"/>
                  </a:cubicBezTo>
                  <a:cubicBezTo>
                    <a:pt x="304" y="46"/>
                    <a:pt x="294" y="49"/>
                    <a:pt x="286" y="53"/>
                  </a:cubicBezTo>
                  <a:cubicBezTo>
                    <a:pt x="265" y="20"/>
                    <a:pt x="228" y="0"/>
                    <a:pt x="188" y="0"/>
                  </a:cubicBezTo>
                  <a:cubicBezTo>
                    <a:pt x="138" y="0"/>
                    <a:pt x="94" y="32"/>
                    <a:pt x="78" y="78"/>
                  </a:cubicBezTo>
                  <a:cubicBezTo>
                    <a:pt x="34" y="79"/>
                    <a:pt x="0" y="114"/>
                    <a:pt x="0" y="158"/>
                  </a:cubicBezTo>
                  <a:cubicBezTo>
                    <a:pt x="0" y="202"/>
                    <a:pt x="36" y="238"/>
                    <a:pt x="80" y="238"/>
                  </a:cubicBezTo>
                  <a:close/>
                  <a:moveTo>
                    <a:pt x="181" y="315"/>
                  </a:moveTo>
                  <a:cubicBezTo>
                    <a:pt x="197" y="258"/>
                    <a:pt x="197" y="258"/>
                    <a:pt x="197" y="258"/>
                  </a:cubicBezTo>
                  <a:cubicBezTo>
                    <a:pt x="137" y="258"/>
                    <a:pt x="137" y="258"/>
                    <a:pt x="137" y="258"/>
                  </a:cubicBezTo>
                  <a:cubicBezTo>
                    <a:pt x="193" y="157"/>
                    <a:pt x="193" y="157"/>
                    <a:pt x="193" y="157"/>
                  </a:cubicBezTo>
                  <a:cubicBezTo>
                    <a:pt x="256" y="157"/>
                    <a:pt x="256" y="157"/>
                    <a:pt x="256" y="157"/>
                  </a:cubicBezTo>
                  <a:cubicBezTo>
                    <a:pt x="210" y="238"/>
                    <a:pt x="210" y="238"/>
                    <a:pt x="210" y="238"/>
                  </a:cubicBezTo>
                  <a:cubicBezTo>
                    <a:pt x="244" y="238"/>
                    <a:pt x="244" y="238"/>
                    <a:pt x="244" y="238"/>
                  </a:cubicBezTo>
                  <a:lnTo>
                    <a:pt x="181" y="315"/>
                  </a:lnTo>
                  <a:close/>
                  <a:moveTo>
                    <a:pt x="80" y="102"/>
                  </a:moveTo>
                  <a:cubicBezTo>
                    <a:pt x="82" y="102"/>
                    <a:pt x="83" y="102"/>
                    <a:pt x="85" y="103"/>
                  </a:cubicBezTo>
                  <a:cubicBezTo>
                    <a:pt x="96" y="104"/>
                    <a:pt x="96" y="104"/>
                    <a:pt x="96" y="104"/>
                  </a:cubicBezTo>
                  <a:cubicBezTo>
                    <a:pt x="98" y="94"/>
                    <a:pt x="98" y="94"/>
                    <a:pt x="98" y="94"/>
                  </a:cubicBezTo>
                  <a:cubicBezTo>
                    <a:pt x="109" y="53"/>
                    <a:pt x="146" y="25"/>
                    <a:pt x="188" y="25"/>
                  </a:cubicBezTo>
                  <a:cubicBezTo>
                    <a:pt x="224" y="25"/>
                    <a:pt x="255" y="45"/>
                    <a:pt x="271" y="77"/>
                  </a:cubicBezTo>
                  <a:cubicBezTo>
                    <a:pt x="279" y="92"/>
                    <a:pt x="279" y="92"/>
                    <a:pt x="279" y="92"/>
                  </a:cubicBezTo>
                  <a:cubicBezTo>
                    <a:pt x="291" y="80"/>
                    <a:pt x="291" y="80"/>
                    <a:pt x="291" y="80"/>
                  </a:cubicBezTo>
                  <a:cubicBezTo>
                    <a:pt x="297" y="74"/>
                    <a:pt x="305" y="71"/>
                    <a:pt x="313" y="71"/>
                  </a:cubicBezTo>
                  <a:cubicBezTo>
                    <a:pt x="331" y="71"/>
                    <a:pt x="345" y="85"/>
                    <a:pt x="345" y="103"/>
                  </a:cubicBezTo>
                  <a:cubicBezTo>
                    <a:pt x="345" y="106"/>
                    <a:pt x="344" y="110"/>
                    <a:pt x="343" y="113"/>
                  </a:cubicBezTo>
                  <a:cubicBezTo>
                    <a:pt x="337" y="130"/>
                    <a:pt x="337" y="130"/>
                    <a:pt x="337" y="130"/>
                  </a:cubicBezTo>
                  <a:cubicBezTo>
                    <a:pt x="354" y="130"/>
                    <a:pt x="354" y="130"/>
                    <a:pt x="354" y="130"/>
                  </a:cubicBezTo>
                  <a:cubicBezTo>
                    <a:pt x="377" y="130"/>
                    <a:pt x="396" y="149"/>
                    <a:pt x="396" y="172"/>
                  </a:cubicBezTo>
                  <a:cubicBezTo>
                    <a:pt x="396" y="195"/>
                    <a:pt x="377" y="213"/>
                    <a:pt x="354" y="213"/>
                  </a:cubicBezTo>
                  <a:cubicBezTo>
                    <a:pt x="296" y="213"/>
                    <a:pt x="296" y="213"/>
                    <a:pt x="296" y="213"/>
                  </a:cubicBezTo>
                  <a:cubicBezTo>
                    <a:pt x="297" y="213"/>
                    <a:pt x="297" y="213"/>
                    <a:pt x="297" y="213"/>
                  </a:cubicBezTo>
                  <a:cubicBezTo>
                    <a:pt x="252" y="213"/>
                    <a:pt x="252" y="213"/>
                    <a:pt x="252" y="213"/>
                  </a:cubicBezTo>
                  <a:cubicBezTo>
                    <a:pt x="298" y="132"/>
                    <a:pt x="298" y="132"/>
                    <a:pt x="298" y="132"/>
                  </a:cubicBezTo>
                  <a:cubicBezTo>
                    <a:pt x="178" y="132"/>
                    <a:pt x="178" y="132"/>
                    <a:pt x="178" y="132"/>
                  </a:cubicBezTo>
                  <a:cubicBezTo>
                    <a:pt x="133" y="213"/>
                    <a:pt x="133" y="213"/>
                    <a:pt x="133" y="213"/>
                  </a:cubicBezTo>
                  <a:cubicBezTo>
                    <a:pt x="80" y="213"/>
                    <a:pt x="80" y="213"/>
                    <a:pt x="80" y="213"/>
                  </a:cubicBezTo>
                  <a:cubicBezTo>
                    <a:pt x="49" y="213"/>
                    <a:pt x="24" y="188"/>
                    <a:pt x="24" y="158"/>
                  </a:cubicBezTo>
                  <a:cubicBezTo>
                    <a:pt x="24" y="127"/>
                    <a:pt x="49" y="102"/>
                    <a:pt x="8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6" name="Freeform 268">
            <a:extLst>
              <a:ext uri="{FF2B5EF4-FFF2-40B4-BE49-F238E27FC236}">
                <a16:creationId xmlns:a16="http://schemas.microsoft.com/office/drawing/2014/main" id="{B3FA83A8-4DD8-412E-9B98-E85C2CB02C22}"/>
              </a:ext>
            </a:extLst>
          </p:cNvPr>
          <p:cNvSpPr>
            <a:spLocks noChangeAspect="1" noEditPoints="1"/>
          </p:cNvSpPr>
          <p:nvPr/>
        </p:nvSpPr>
        <p:spPr bwMode="auto">
          <a:xfrm>
            <a:off x="6425935" y="1803098"/>
            <a:ext cx="571500"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45">
            <a:extLst>
              <a:ext uri="{FF2B5EF4-FFF2-40B4-BE49-F238E27FC236}">
                <a16:creationId xmlns:a16="http://schemas.microsoft.com/office/drawing/2014/main" id="{91E1BC75-A1FC-486A-BC38-6C9F7DC0B11F}"/>
              </a:ext>
            </a:extLst>
          </p:cNvPr>
          <p:cNvSpPr>
            <a:spLocks noChangeAspect="1" noEditPoints="1"/>
          </p:cNvSpPr>
          <p:nvPr/>
        </p:nvSpPr>
        <p:spPr bwMode="auto">
          <a:xfrm>
            <a:off x="9509055" y="1835249"/>
            <a:ext cx="571500" cy="571500"/>
          </a:xfrm>
          <a:custGeom>
            <a:avLst/>
            <a:gdLst>
              <a:gd name="T0" fmla="*/ 0 w 192"/>
              <a:gd name="T1" fmla="*/ 192 h 192"/>
              <a:gd name="T2" fmla="*/ 192 w 192"/>
              <a:gd name="T3" fmla="*/ 0 h 192"/>
              <a:gd name="T4" fmla="*/ 184 w 192"/>
              <a:gd name="T5" fmla="*/ 8 h 192"/>
              <a:gd name="T6" fmla="*/ 156 w 192"/>
              <a:gd name="T7" fmla="*/ 107 h 192"/>
              <a:gd name="T8" fmla="*/ 172 w 192"/>
              <a:gd name="T9" fmla="*/ 91 h 192"/>
              <a:gd name="T10" fmla="*/ 126 w 192"/>
              <a:gd name="T11" fmla="*/ 89 h 192"/>
              <a:gd name="T12" fmla="*/ 84 w 192"/>
              <a:gd name="T13" fmla="*/ 62 h 192"/>
              <a:gd name="T14" fmla="*/ 55 w 192"/>
              <a:gd name="T15" fmla="*/ 50 h 192"/>
              <a:gd name="T16" fmla="*/ 40 w 192"/>
              <a:gd name="T17" fmla="*/ 62 h 192"/>
              <a:gd name="T18" fmla="*/ 32 w 192"/>
              <a:gd name="T19" fmla="*/ 89 h 192"/>
              <a:gd name="T20" fmla="*/ 23 w 192"/>
              <a:gd name="T21" fmla="*/ 90 h 192"/>
              <a:gd name="T22" fmla="*/ 27 w 192"/>
              <a:gd name="T23" fmla="*/ 113 h 192"/>
              <a:gd name="T24" fmla="*/ 8 w 192"/>
              <a:gd name="T25" fmla="*/ 104 h 192"/>
              <a:gd name="T26" fmla="*/ 184 w 192"/>
              <a:gd name="T27" fmla="*/ 8 h 192"/>
              <a:gd name="T28" fmla="*/ 20 w 192"/>
              <a:gd name="T29" fmla="*/ 118 h 192"/>
              <a:gd name="T30" fmla="*/ 102 w 192"/>
              <a:gd name="T31" fmla="*/ 118 h 192"/>
              <a:gd name="T32" fmla="*/ 154 w 192"/>
              <a:gd name="T33" fmla="*/ 118 h 192"/>
              <a:gd name="T34" fmla="*/ 184 w 192"/>
              <a:gd name="T35" fmla="*/ 136 h 192"/>
              <a:gd name="T36" fmla="*/ 108 w 192"/>
              <a:gd name="T37" fmla="*/ 140 h 192"/>
              <a:gd name="T38" fmla="*/ 26 w 192"/>
              <a:gd name="T39" fmla="*/ 140 h 192"/>
              <a:gd name="T40" fmla="*/ 8 w 192"/>
              <a:gd name="T41" fmla="*/ 112 h 192"/>
              <a:gd name="T42" fmla="*/ 161 w 192"/>
              <a:gd name="T43" fmla="*/ 95 h 192"/>
              <a:gd name="T44" fmla="*/ 108 w 192"/>
              <a:gd name="T45" fmla="*/ 112 h 192"/>
              <a:gd name="T46" fmla="*/ 34 w 192"/>
              <a:gd name="T47" fmla="*/ 118 h 192"/>
              <a:gd name="T48" fmla="*/ 45 w 192"/>
              <a:gd name="T49" fmla="*/ 56 h 192"/>
              <a:gd name="T50" fmla="*/ 56 w 192"/>
              <a:gd name="T51" fmla="*/ 62 h 192"/>
              <a:gd name="T52" fmla="*/ 45 w 192"/>
              <a:gd name="T53" fmla="*/ 56 h 192"/>
              <a:gd name="T54" fmla="*/ 84 w 192"/>
              <a:gd name="T55" fmla="*/ 68 h 192"/>
              <a:gd name="T56" fmla="*/ 49 w 192"/>
              <a:gd name="T57" fmla="*/ 72 h 192"/>
              <a:gd name="T58" fmla="*/ 38 w 192"/>
              <a:gd name="T59" fmla="*/ 89 h 192"/>
              <a:gd name="T60" fmla="*/ 41 w 192"/>
              <a:gd name="T61" fmla="*/ 68 h 192"/>
              <a:gd name="T62" fmla="*/ 104 w 192"/>
              <a:gd name="T63" fmla="*/ 79 h 192"/>
              <a:gd name="T64" fmla="*/ 55 w 192"/>
              <a:gd name="T65" fmla="*/ 89 h 192"/>
              <a:gd name="T66" fmla="*/ 104 w 192"/>
              <a:gd name="T67" fmla="*/ 79 h 192"/>
              <a:gd name="T68" fmla="*/ 8 w 192"/>
              <a:gd name="T69" fmla="*/ 140 h 192"/>
              <a:gd name="T70" fmla="*/ 72 w 192"/>
              <a:gd name="T71" fmla="*/ 146 h 192"/>
              <a:gd name="T72" fmla="*/ 128 w 192"/>
              <a:gd name="T73" fmla="*/ 157 h 192"/>
              <a:gd name="T74" fmla="*/ 184 w 192"/>
              <a:gd name="T75" fmla="*/ 146 h 192"/>
              <a:gd name="T76" fmla="*/ 8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84" y="8"/>
                </a:moveTo>
                <a:cubicBezTo>
                  <a:pt x="184" y="108"/>
                  <a:pt x="184" y="108"/>
                  <a:pt x="184" y="108"/>
                </a:cubicBezTo>
                <a:cubicBezTo>
                  <a:pt x="175" y="103"/>
                  <a:pt x="165" y="103"/>
                  <a:pt x="156" y="107"/>
                </a:cubicBezTo>
                <a:cubicBezTo>
                  <a:pt x="171" y="94"/>
                  <a:pt x="171" y="94"/>
                  <a:pt x="171" y="94"/>
                </a:cubicBezTo>
                <a:cubicBezTo>
                  <a:pt x="172" y="93"/>
                  <a:pt x="173" y="92"/>
                  <a:pt x="172" y="91"/>
                </a:cubicBezTo>
                <a:cubicBezTo>
                  <a:pt x="172" y="90"/>
                  <a:pt x="171" y="89"/>
                  <a:pt x="169" y="89"/>
                </a:cubicBezTo>
                <a:cubicBezTo>
                  <a:pt x="126" y="89"/>
                  <a:pt x="126" y="89"/>
                  <a:pt x="126" y="89"/>
                </a:cubicBezTo>
                <a:cubicBezTo>
                  <a:pt x="122" y="86"/>
                  <a:pt x="107" y="74"/>
                  <a:pt x="102" y="69"/>
                </a:cubicBezTo>
                <a:cubicBezTo>
                  <a:pt x="94" y="63"/>
                  <a:pt x="86" y="62"/>
                  <a:pt x="84" y="62"/>
                </a:cubicBezTo>
                <a:cubicBezTo>
                  <a:pt x="63" y="62"/>
                  <a:pt x="63" y="62"/>
                  <a:pt x="63" y="62"/>
                </a:cubicBezTo>
                <a:cubicBezTo>
                  <a:pt x="55" y="50"/>
                  <a:pt x="55" y="50"/>
                  <a:pt x="55" y="50"/>
                </a:cubicBezTo>
                <a:cubicBezTo>
                  <a:pt x="38" y="50"/>
                  <a:pt x="38" y="50"/>
                  <a:pt x="38" y="50"/>
                </a:cubicBezTo>
                <a:cubicBezTo>
                  <a:pt x="40" y="62"/>
                  <a:pt x="40" y="62"/>
                  <a:pt x="40" y="62"/>
                </a:cubicBezTo>
                <a:cubicBezTo>
                  <a:pt x="32" y="62"/>
                  <a:pt x="32" y="62"/>
                  <a:pt x="32" y="62"/>
                </a:cubicBezTo>
                <a:cubicBezTo>
                  <a:pt x="32" y="89"/>
                  <a:pt x="32" y="89"/>
                  <a:pt x="32" y="89"/>
                </a:cubicBezTo>
                <a:cubicBezTo>
                  <a:pt x="25" y="89"/>
                  <a:pt x="25" y="89"/>
                  <a:pt x="25" y="89"/>
                </a:cubicBezTo>
                <a:cubicBezTo>
                  <a:pt x="25" y="89"/>
                  <a:pt x="24" y="89"/>
                  <a:pt x="23" y="90"/>
                </a:cubicBezTo>
                <a:cubicBezTo>
                  <a:pt x="22" y="91"/>
                  <a:pt x="22" y="92"/>
                  <a:pt x="22" y="93"/>
                </a:cubicBezTo>
                <a:cubicBezTo>
                  <a:pt x="27" y="113"/>
                  <a:pt x="27" y="113"/>
                  <a:pt x="27" y="113"/>
                </a:cubicBezTo>
                <a:cubicBezTo>
                  <a:pt x="26" y="113"/>
                  <a:pt x="26" y="113"/>
                  <a:pt x="26" y="112"/>
                </a:cubicBezTo>
                <a:cubicBezTo>
                  <a:pt x="21" y="108"/>
                  <a:pt x="15" y="105"/>
                  <a:pt x="8" y="104"/>
                </a:cubicBezTo>
                <a:cubicBezTo>
                  <a:pt x="8" y="8"/>
                  <a:pt x="8" y="8"/>
                  <a:pt x="8" y="8"/>
                </a:cubicBezTo>
                <a:lnTo>
                  <a:pt x="184" y="8"/>
                </a:lnTo>
                <a:close/>
                <a:moveTo>
                  <a:pt x="8" y="112"/>
                </a:moveTo>
                <a:cubicBezTo>
                  <a:pt x="13" y="113"/>
                  <a:pt x="17" y="115"/>
                  <a:pt x="20" y="118"/>
                </a:cubicBezTo>
                <a:cubicBezTo>
                  <a:pt x="35" y="132"/>
                  <a:pt x="57" y="132"/>
                  <a:pt x="72" y="118"/>
                </a:cubicBezTo>
                <a:cubicBezTo>
                  <a:pt x="80" y="110"/>
                  <a:pt x="94" y="110"/>
                  <a:pt x="102" y="118"/>
                </a:cubicBezTo>
                <a:cubicBezTo>
                  <a:pt x="109" y="125"/>
                  <a:pt x="119" y="128"/>
                  <a:pt x="128" y="128"/>
                </a:cubicBezTo>
                <a:cubicBezTo>
                  <a:pt x="137" y="128"/>
                  <a:pt x="147" y="125"/>
                  <a:pt x="154" y="118"/>
                </a:cubicBezTo>
                <a:cubicBezTo>
                  <a:pt x="162" y="110"/>
                  <a:pt x="175" y="110"/>
                  <a:pt x="184" y="118"/>
                </a:cubicBezTo>
                <a:cubicBezTo>
                  <a:pt x="184" y="136"/>
                  <a:pt x="184" y="136"/>
                  <a:pt x="184" y="136"/>
                </a:cubicBezTo>
                <a:cubicBezTo>
                  <a:pt x="173" y="129"/>
                  <a:pt x="158" y="131"/>
                  <a:pt x="148" y="140"/>
                </a:cubicBezTo>
                <a:cubicBezTo>
                  <a:pt x="137" y="151"/>
                  <a:pt x="119" y="151"/>
                  <a:pt x="108" y="140"/>
                </a:cubicBezTo>
                <a:cubicBezTo>
                  <a:pt x="96" y="129"/>
                  <a:pt x="78" y="129"/>
                  <a:pt x="66" y="140"/>
                </a:cubicBezTo>
                <a:cubicBezTo>
                  <a:pt x="55" y="151"/>
                  <a:pt x="37" y="151"/>
                  <a:pt x="26" y="140"/>
                </a:cubicBezTo>
                <a:cubicBezTo>
                  <a:pt x="21" y="136"/>
                  <a:pt x="15" y="133"/>
                  <a:pt x="8" y="132"/>
                </a:cubicBezTo>
                <a:lnTo>
                  <a:pt x="8" y="112"/>
                </a:lnTo>
                <a:close/>
                <a:moveTo>
                  <a:pt x="29" y="95"/>
                </a:moveTo>
                <a:cubicBezTo>
                  <a:pt x="161" y="95"/>
                  <a:pt x="161" y="95"/>
                  <a:pt x="161" y="95"/>
                </a:cubicBezTo>
                <a:cubicBezTo>
                  <a:pt x="131" y="120"/>
                  <a:pt x="131" y="120"/>
                  <a:pt x="131" y="120"/>
                </a:cubicBezTo>
                <a:cubicBezTo>
                  <a:pt x="123" y="121"/>
                  <a:pt x="114" y="118"/>
                  <a:pt x="108" y="112"/>
                </a:cubicBezTo>
                <a:cubicBezTo>
                  <a:pt x="96" y="101"/>
                  <a:pt x="78" y="101"/>
                  <a:pt x="66" y="112"/>
                </a:cubicBezTo>
                <a:cubicBezTo>
                  <a:pt x="57" y="121"/>
                  <a:pt x="45" y="122"/>
                  <a:pt x="34" y="118"/>
                </a:cubicBezTo>
                <a:lnTo>
                  <a:pt x="29" y="95"/>
                </a:lnTo>
                <a:close/>
                <a:moveTo>
                  <a:pt x="45" y="56"/>
                </a:moveTo>
                <a:cubicBezTo>
                  <a:pt x="52" y="56"/>
                  <a:pt x="52" y="56"/>
                  <a:pt x="52" y="56"/>
                </a:cubicBezTo>
                <a:cubicBezTo>
                  <a:pt x="56" y="62"/>
                  <a:pt x="56" y="62"/>
                  <a:pt x="56" y="62"/>
                </a:cubicBezTo>
                <a:cubicBezTo>
                  <a:pt x="46" y="62"/>
                  <a:pt x="46" y="62"/>
                  <a:pt x="46" y="62"/>
                </a:cubicBezTo>
                <a:lnTo>
                  <a:pt x="45" y="56"/>
                </a:lnTo>
                <a:close/>
                <a:moveTo>
                  <a:pt x="68" y="68"/>
                </a:moveTo>
                <a:cubicBezTo>
                  <a:pt x="84" y="68"/>
                  <a:pt x="84" y="68"/>
                  <a:pt x="84" y="68"/>
                </a:cubicBezTo>
                <a:cubicBezTo>
                  <a:pt x="85" y="68"/>
                  <a:pt x="91" y="69"/>
                  <a:pt x="96" y="72"/>
                </a:cubicBezTo>
                <a:cubicBezTo>
                  <a:pt x="49" y="72"/>
                  <a:pt x="49" y="72"/>
                  <a:pt x="49" y="72"/>
                </a:cubicBezTo>
                <a:cubicBezTo>
                  <a:pt x="49" y="89"/>
                  <a:pt x="49" y="89"/>
                  <a:pt x="49" y="89"/>
                </a:cubicBezTo>
                <a:cubicBezTo>
                  <a:pt x="38" y="89"/>
                  <a:pt x="38" y="89"/>
                  <a:pt x="38" y="89"/>
                </a:cubicBezTo>
                <a:cubicBezTo>
                  <a:pt x="38" y="68"/>
                  <a:pt x="38" y="68"/>
                  <a:pt x="38" y="68"/>
                </a:cubicBezTo>
                <a:cubicBezTo>
                  <a:pt x="41" y="68"/>
                  <a:pt x="41" y="68"/>
                  <a:pt x="41" y="68"/>
                </a:cubicBezTo>
                <a:lnTo>
                  <a:pt x="68" y="68"/>
                </a:lnTo>
                <a:close/>
                <a:moveTo>
                  <a:pt x="104" y="79"/>
                </a:moveTo>
                <a:cubicBezTo>
                  <a:pt x="108" y="82"/>
                  <a:pt x="113" y="86"/>
                  <a:pt x="116" y="89"/>
                </a:cubicBezTo>
                <a:cubicBezTo>
                  <a:pt x="55" y="89"/>
                  <a:pt x="55" y="89"/>
                  <a:pt x="55" y="89"/>
                </a:cubicBezTo>
                <a:cubicBezTo>
                  <a:pt x="55" y="79"/>
                  <a:pt x="55" y="79"/>
                  <a:pt x="55" y="79"/>
                </a:cubicBezTo>
                <a:lnTo>
                  <a:pt x="104" y="79"/>
                </a:lnTo>
                <a:close/>
                <a:moveTo>
                  <a:pt x="8" y="184"/>
                </a:moveTo>
                <a:cubicBezTo>
                  <a:pt x="8" y="140"/>
                  <a:pt x="8" y="140"/>
                  <a:pt x="8" y="140"/>
                </a:cubicBezTo>
                <a:cubicBezTo>
                  <a:pt x="13" y="141"/>
                  <a:pt x="17" y="143"/>
                  <a:pt x="20" y="146"/>
                </a:cubicBezTo>
                <a:cubicBezTo>
                  <a:pt x="35" y="160"/>
                  <a:pt x="57" y="160"/>
                  <a:pt x="72" y="146"/>
                </a:cubicBezTo>
                <a:cubicBezTo>
                  <a:pt x="80" y="138"/>
                  <a:pt x="94" y="138"/>
                  <a:pt x="102" y="146"/>
                </a:cubicBezTo>
                <a:cubicBezTo>
                  <a:pt x="109" y="153"/>
                  <a:pt x="119" y="157"/>
                  <a:pt x="128" y="157"/>
                </a:cubicBezTo>
                <a:cubicBezTo>
                  <a:pt x="137" y="157"/>
                  <a:pt x="147" y="153"/>
                  <a:pt x="154" y="146"/>
                </a:cubicBezTo>
                <a:cubicBezTo>
                  <a:pt x="162" y="138"/>
                  <a:pt x="175" y="138"/>
                  <a:pt x="184" y="146"/>
                </a:cubicBezTo>
                <a:cubicBezTo>
                  <a:pt x="184" y="184"/>
                  <a:pt x="184" y="184"/>
                  <a:pt x="184" y="184"/>
                </a:cubicBezTo>
                <a:lnTo>
                  <a:pt x="8" y="184"/>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12</a:t>
            </a:fld>
            <a:endParaRPr lang="el-GR" sz="1000">
              <a:solidFill>
                <a:schemeClr val="tx1"/>
              </a:solidFill>
              <a:latin typeface="Calibri "/>
            </a:endParaRPr>
          </a:p>
        </p:txBody>
      </p:sp>
    </p:spTree>
    <p:extLst>
      <p:ext uri="{BB962C8B-B14F-4D97-AF65-F5344CB8AC3E}">
        <p14:creationId xmlns:p14="http://schemas.microsoft.com/office/powerpoint/2010/main" val="1691729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6930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46"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B6492394-AAEC-4494-8988-933FDEEB44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ΣΠ3 «</a:t>
            </a:r>
            <a:r>
              <a:rPr lang="el-GR" sz="2400" b="1" dirty="0">
                <a:solidFill>
                  <a:prstClr val="white"/>
                </a:solidFill>
                <a:latin typeface="Calibri" panose="020F0502020204030204"/>
                <a:cs typeface="Arial"/>
                <a:sym typeface="Georgia"/>
              </a:rPr>
              <a:t>Μια πιο διασυνδεδεμένη Ευρώπη</a:t>
            </a:r>
            <a:r>
              <a:rPr lang="el-GR" sz="2400" b="1" dirty="0">
                <a:solidFill>
                  <a:schemeClr val="bg1"/>
                </a:solidFill>
                <a:latin typeface="Calibri" panose="020F0502020204030204" pitchFamily="34" charset="0"/>
              </a:rPr>
              <a:t>»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id="{23262E58-AC8E-46B6-A9DE-B81B0B84C776}"/>
              </a:ext>
            </a:extLst>
          </p:cNvPr>
          <p:cNvSpPr/>
          <p:nvPr/>
        </p:nvSpPr>
        <p:spPr>
          <a:xfrm>
            <a:off x="479899" y="1285475"/>
            <a:ext cx="2545849" cy="5153370"/>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Ολοκλήρωση/αναβάθμιση υποδομών του βασικού και αναλυτικού ΔΟΔ στην ηπειρωτική και νησιωτική χώρα </a:t>
            </a:r>
          </a:p>
          <a:p>
            <a:pPr marL="171450" indent="-171450">
              <a:spcBef>
                <a:spcPts val="600"/>
              </a:spcBef>
              <a:spcAft>
                <a:spcPts val="300"/>
              </a:spcAft>
              <a:buFont typeface="Wingdings" panose="05000000000000000000" pitchFamily="2" charset="2"/>
              <a:buChar char="ü"/>
            </a:pPr>
            <a:r>
              <a:rPr lang="el-GR" sz="1200" dirty="0">
                <a:latin typeface="+mn-lt"/>
              </a:rPr>
              <a:t>Διαπεριφερειακές συνδέσεις</a:t>
            </a:r>
          </a:p>
          <a:p>
            <a:pPr marL="171450" indent="-171450">
              <a:spcBef>
                <a:spcPts val="600"/>
              </a:spcBef>
              <a:spcAft>
                <a:spcPts val="300"/>
              </a:spcAft>
              <a:buFont typeface="Wingdings" panose="05000000000000000000" pitchFamily="2" charset="2"/>
              <a:buChar char="ü"/>
            </a:pPr>
            <a:r>
              <a:rPr lang="el-GR" sz="1200" dirty="0">
                <a:latin typeface="+mn-lt"/>
              </a:rPr>
              <a:t>Ολοκλήρωση των διασυνοριακών συνδέσεων και </a:t>
            </a:r>
            <a:r>
              <a:rPr lang="el-GR" sz="1200" dirty="0" smtClean="0">
                <a:latin typeface="+mn-lt"/>
              </a:rPr>
              <a:t>συνδέσεις </a:t>
            </a:r>
            <a:r>
              <a:rPr lang="el-GR" sz="1200" dirty="0">
                <a:latin typeface="+mn-lt"/>
              </a:rPr>
              <a:t>με το ΔΟΔ  Περιφερειακών αστικών κέντρων</a:t>
            </a:r>
          </a:p>
          <a:p>
            <a:pPr marL="171450" indent="-171450">
              <a:spcBef>
                <a:spcPts val="600"/>
              </a:spcBef>
              <a:spcAft>
                <a:spcPts val="300"/>
              </a:spcAft>
              <a:buFont typeface="Wingdings" panose="05000000000000000000" pitchFamily="2" charset="2"/>
              <a:buChar char="ü"/>
            </a:pPr>
            <a:r>
              <a:rPr lang="el-GR" sz="1200" dirty="0">
                <a:latin typeface="+mn-lt"/>
              </a:rPr>
              <a:t>Κατασκευή νέων ή/και αναβάθμιση τμημάτων οδικού δικτύου εκτός ΔΟΔ</a:t>
            </a:r>
          </a:p>
          <a:p>
            <a:pPr marL="171450" indent="-171450">
              <a:spcBef>
                <a:spcPts val="600"/>
              </a:spcBef>
              <a:spcAft>
                <a:spcPts val="300"/>
              </a:spcAft>
              <a:buFont typeface="Wingdings" panose="05000000000000000000" pitchFamily="2" charset="2"/>
              <a:buChar char="ü"/>
            </a:pPr>
            <a:r>
              <a:rPr lang="el-GR" sz="1200" dirty="0">
                <a:latin typeface="+mn-lt"/>
              </a:rPr>
              <a:t>Παρεμβάσεις οδικής ασφάλειας εκτός ΔΟΔ και αξιοποίηση ΤΠΕ και ευφυών συστημάτων μεταφορών</a:t>
            </a:r>
            <a:endParaRPr lang="en-US"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id="{AAC27F50-9977-4ED7-93D9-3AB17C1B5B90}"/>
              </a:ext>
            </a:extLst>
          </p:cNvPr>
          <p:cNvSpPr/>
          <p:nvPr/>
        </p:nvSpPr>
        <p:spPr>
          <a:xfrm>
            <a:off x="479900" y="1068842"/>
            <a:ext cx="2186526" cy="509587"/>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Οδικές μεταφορές </a:t>
            </a:r>
          </a:p>
        </p:txBody>
      </p:sp>
      <p:sp>
        <p:nvSpPr>
          <p:cNvPr id="37" name="Freeform 74">
            <a:extLst>
              <a:ext uri="{FF2B5EF4-FFF2-40B4-BE49-F238E27FC236}">
                <a16:creationId xmlns:a16="http://schemas.microsoft.com/office/drawing/2014/main" id="{7E5BE1B6-0E9C-44AB-969F-8275F557459E}"/>
              </a:ext>
            </a:extLst>
          </p:cNvPr>
          <p:cNvSpPr>
            <a:spLocks noEditPoints="1"/>
          </p:cNvSpPr>
          <p:nvPr/>
        </p:nvSpPr>
        <p:spPr bwMode="auto">
          <a:xfrm>
            <a:off x="3416892" y="2406749"/>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id="{EEE4F2E2-4783-437D-AF9E-FBC9D3945986}"/>
              </a:ext>
            </a:extLst>
          </p:cNvPr>
          <p:cNvSpPr/>
          <p:nvPr/>
        </p:nvSpPr>
        <p:spPr>
          <a:xfrm>
            <a:off x="3367599" y="1285474"/>
            <a:ext cx="2554340" cy="5153370"/>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Ανάπτυξη ασφαλούς, συνεκτικού, </a:t>
            </a:r>
            <a:r>
              <a:rPr lang="el-GR" sz="1200" dirty="0" err="1">
                <a:latin typeface="+mn-lt"/>
              </a:rPr>
              <a:t>πολυτροπικού</a:t>
            </a:r>
            <a:r>
              <a:rPr lang="el-GR" sz="1200" dirty="0">
                <a:latin typeface="+mn-lt"/>
              </a:rPr>
              <a:t> και </a:t>
            </a:r>
            <a:r>
              <a:rPr lang="el-GR" sz="1200" dirty="0" err="1">
                <a:latin typeface="+mn-lt"/>
              </a:rPr>
              <a:t>διαλειτουργικού</a:t>
            </a:r>
            <a:r>
              <a:rPr lang="el-GR" sz="1200" dirty="0">
                <a:latin typeface="+mn-lt"/>
              </a:rPr>
              <a:t> συστήματος υψηλής ποιότητας σε όλο τον άξονα του ΠΑΘΕ/Π </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Εγκατάσταση ηλεκτροκίνησης και λειτουργία αναβαθμισμένων συστημάτων ERTMS</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Υλοποίηση έργων αναβάθμισης του υφιστάμενου δικτύου και διασυνοριακών συνδέσεων</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Ανάπτυξη και αξιοποίηση του προαστιακού δικτύου</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Αποτελεσματική και οικονομικά αποδοτική σύνδεση σιδηροδρομικών κόμβων με δίκτυα μεταφορών</a:t>
            </a:r>
            <a:endParaRPr 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45" name="Google Shape;703;p5">
            <a:extLst>
              <a:ext uri="{FF2B5EF4-FFF2-40B4-BE49-F238E27FC236}">
                <a16:creationId xmlns:a16="http://schemas.microsoft.com/office/drawing/2014/main" id="{F2D55660-2E8D-4AAD-964B-5BF2F0DFD10D}"/>
              </a:ext>
            </a:extLst>
          </p:cNvPr>
          <p:cNvSpPr/>
          <p:nvPr/>
        </p:nvSpPr>
        <p:spPr>
          <a:xfrm>
            <a:off x="6201566" y="1286540"/>
            <a:ext cx="2554340" cy="5153370"/>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altLang="en-US" sz="1200" dirty="0">
                <a:latin typeface="+mn-lt"/>
              </a:rPr>
              <a:t>Διασύνδεση μεταξύ των νησιών και με την ηπειρωτική χώρα</a:t>
            </a:r>
            <a:endParaRPr lang="en-US" alt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Εξασφάλιση σταθερών, διαρκών και αξιόπιστων συνδέσεων για τις άγονες </a:t>
            </a:r>
            <a:r>
              <a:rPr lang="el-GR" sz="1200" dirty="0" smtClean="0">
                <a:latin typeface="+mn-lt"/>
              </a:rPr>
              <a:t>γραμμές. </a:t>
            </a:r>
            <a:r>
              <a:rPr lang="el-GR" sz="1200" dirty="0">
                <a:latin typeface="+mn-lt"/>
              </a:rPr>
              <a:t>Παρεμβάσεις σε επιλεγμένα λιμάνια εντός και εκτός ΔΕΔ-Μ</a:t>
            </a:r>
          </a:p>
          <a:p>
            <a:pPr marL="171450" indent="-171450">
              <a:spcBef>
                <a:spcPts val="600"/>
              </a:spcBef>
              <a:spcAft>
                <a:spcPts val="300"/>
              </a:spcAft>
              <a:buFont typeface="Wingdings" panose="05000000000000000000" pitchFamily="2" charset="2"/>
              <a:buChar char="ü"/>
            </a:pPr>
            <a:r>
              <a:rPr lang="el-GR" sz="1200" dirty="0">
                <a:latin typeface="+mn-lt"/>
              </a:rPr>
              <a:t>Εγκατάσταση συστημάτων και εφαρμογών για την ασφάλεια ναυσιπλοΐας και την εξυπηρέτηση των χρηστών</a:t>
            </a:r>
          </a:p>
          <a:p>
            <a:pPr marL="171450" indent="-171450">
              <a:spcBef>
                <a:spcPts val="600"/>
              </a:spcBef>
              <a:spcAft>
                <a:spcPts val="300"/>
              </a:spcAft>
              <a:buFont typeface="Wingdings" panose="05000000000000000000" pitchFamily="2" charset="2"/>
              <a:buChar char="ü"/>
            </a:pPr>
            <a:r>
              <a:rPr lang="el-GR" sz="1200" dirty="0">
                <a:latin typeface="+mn-lt"/>
              </a:rPr>
              <a:t>Χρήση καθαρών </a:t>
            </a:r>
            <a:r>
              <a:rPr lang="el-GR" sz="1200" dirty="0" smtClean="0">
                <a:latin typeface="+mn-lt"/>
              </a:rPr>
              <a:t>καυσίμων </a:t>
            </a:r>
            <a:endParaRPr lang="el-GR"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Εγκατάσταση πληροφοριακών συστημάτων </a:t>
            </a:r>
          </a:p>
          <a:p>
            <a:pPr marL="171450" indent="-171450">
              <a:spcBef>
                <a:spcPts val="600"/>
              </a:spcBef>
              <a:spcAft>
                <a:spcPts val="300"/>
              </a:spcAft>
              <a:buFont typeface="Wingdings" panose="05000000000000000000" pitchFamily="2" charset="2"/>
              <a:buChar char="ü"/>
            </a:pPr>
            <a:r>
              <a:rPr lang="el-GR" sz="1200" dirty="0">
                <a:latin typeface="+mn-lt"/>
              </a:rPr>
              <a:t>Λειτουργική διαχείριση των λιμένων</a:t>
            </a:r>
          </a:p>
        </p:txBody>
      </p:sp>
      <p:sp>
        <p:nvSpPr>
          <p:cNvPr id="25" name="Rectangle: Diagonal Corners Snipped 24">
            <a:extLst>
              <a:ext uri="{FF2B5EF4-FFF2-40B4-BE49-F238E27FC236}">
                <a16:creationId xmlns:a16="http://schemas.microsoft.com/office/drawing/2014/main" id="{D0E5D249-26CB-4751-B709-B497D57A91BD}"/>
              </a:ext>
            </a:extLst>
          </p:cNvPr>
          <p:cNvSpPr/>
          <p:nvPr/>
        </p:nvSpPr>
        <p:spPr>
          <a:xfrm>
            <a:off x="6201567" y="1045248"/>
            <a:ext cx="2160000" cy="53318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Θαλάσσιες μεταφορές </a:t>
            </a:r>
          </a:p>
        </p:txBody>
      </p:sp>
      <p:sp>
        <p:nvSpPr>
          <p:cNvPr id="17" name="Rectangle: Diagonal Corners Snipped 16">
            <a:extLst>
              <a:ext uri="{FF2B5EF4-FFF2-40B4-BE49-F238E27FC236}">
                <a16:creationId xmlns:a16="http://schemas.microsoft.com/office/drawing/2014/main" id="{678035A9-F54F-40BD-9F96-51CB3B71D29F}"/>
              </a:ext>
            </a:extLst>
          </p:cNvPr>
          <p:cNvSpPr/>
          <p:nvPr/>
        </p:nvSpPr>
        <p:spPr>
          <a:xfrm>
            <a:off x="3335291" y="1068841"/>
            <a:ext cx="2282544" cy="509587"/>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Σιδηροδρομικές μεταφορές </a:t>
            </a:r>
          </a:p>
        </p:txBody>
      </p:sp>
      <p:sp>
        <p:nvSpPr>
          <p:cNvPr id="50" name="Google Shape;703;p5">
            <a:extLst>
              <a:ext uri="{FF2B5EF4-FFF2-40B4-BE49-F238E27FC236}">
                <a16:creationId xmlns:a16="http://schemas.microsoft.com/office/drawing/2014/main" id="{06BD16F7-F07E-44CE-A9BB-D01B20EDF75E}"/>
              </a:ext>
            </a:extLst>
          </p:cNvPr>
          <p:cNvSpPr/>
          <p:nvPr/>
        </p:nvSpPr>
        <p:spPr>
          <a:xfrm>
            <a:off x="9011230" y="1285474"/>
            <a:ext cx="2435414" cy="2194529"/>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Επενδύσεις σε συστήματα διαχείρισης ασφάλειας </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Σύστημα SESAR </a:t>
            </a:r>
            <a:endParaRPr lang="en-US" sz="1200" dirty="0">
              <a:latin typeface="+mn-lt"/>
            </a:endParaRPr>
          </a:p>
        </p:txBody>
      </p:sp>
      <p:sp>
        <p:nvSpPr>
          <p:cNvPr id="20" name="Rectangle: Diagonal Corners Snipped 19">
            <a:extLst>
              <a:ext uri="{FF2B5EF4-FFF2-40B4-BE49-F238E27FC236}">
                <a16:creationId xmlns:a16="http://schemas.microsoft.com/office/drawing/2014/main" id="{531B82E8-38E3-4048-B8E1-726A6E0AF9EA}"/>
              </a:ext>
            </a:extLst>
          </p:cNvPr>
          <p:cNvSpPr/>
          <p:nvPr/>
        </p:nvSpPr>
        <p:spPr>
          <a:xfrm>
            <a:off x="9011230" y="1045248"/>
            <a:ext cx="2160000" cy="57150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Εναέρια κυκλοφορία</a:t>
            </a:r>
          </a:p>
        </p:txBody>
      </p:sp>
      <p:grpSp>
        <p:nvGrpSpPr>
          <p:cNvPr id="53" name="Group 52">
            <a:extLst>
              <a:ext uri="{FF2B5EF4-FFF2-40B4-BE49-F238E27FC236}">
                <a16:creationId xmlns:a16="http://schemas.microsoft.com/office/drawing/2014/main" id="{76776360-9F14-4FED-A4C7-5F52D212F0E9}"/>
              </a:ext>
            </a:extLst>
          </p:cNvPr>
          <p:cNvGrpSpPr>
            <a:grpSpLocks noChangeAspect="1"/>
          </p:cNvGrpSpPr>
          <p:nvPr/>
        </p:nvGrpSpPr>
        <p:grpSpPr>
          <a:xfrm>
            <a:off x="646203" y="1803098"/>
            <a:ext cx="571500" cy="571500"/>
            <a:chOff x="3509580" y="9312867"/>
            <a:chExt cx="426447" cy="426447"/>
          </a:xfrm>
          <a:solidFill>
            <a:schemeClr val="tx1"/>
          </a:solidFill>
        </p:grpSpPr>
        <p:sp>
          <p:nvSpPr>
            <p:cNvPr id="54" name="Freeform 32">
              <a:extLst>
                <a:ext uri="{FF2B5EF4-FFF2-40B4-BE49-F238E27FC236}">
                  <a16:creationId xmlns:a16="http://schemas.microsoft.com/office/drawing/2014/main" id="{189644CB-4A5E-4788-9062-D8B70B4CDECB}"/>
                </a:ext>
              </a:extLst>
            </p:cNvPr>
            <p:cNvSpPr>
              <a:spLocks noEditPoints="1"/>
            </p:cNvSpPr>
            <p:nvPr/>
          </p:nvSpPr>
          <p:spPr bwMode="auto">
            <a:xfrm>
              <a:off x="3509580" y="9312867"/>
              <a:ext cx="426447" cy="426447"/>
            </a:xfrm>
            <a:custGeom>
              <a:avLst/>
              <a:gdLst>
                <a:gd name="T0" fmla="*/ 0 w 61"/>
                <a:gd name="T1" fmla="*/ 0 h 61"/>
                <a:gd name="T2" fmla="*/ 0 w 61"/>
                <a:gd name="T3" fmla="*/ 61 h 61"/>
                <a:gd name="T4" fmla="*/ 61 w 61"/>
                <a:gd name="T5" fmla="*/ 61 h 61"/>
                <a:gd name="T6" fmla="*/ 61 w 61"/>
                <a:gd name="T7" fmla="*/ 0 h 61"/>
                <a:gd name="T8" fmla="*/ 0 w 61"/>
                <a:gd name="T9" fmla="*/ 0 h 61"/>
                <a:gd name="T10" fmla="*/ 58 w 61"/>
                <a:gd name="T11" fmla="*/ 58 h 61"/>
                <a:gd name="T12" fmla="*/ 3 w 61"/>
                <a:gd name="T13" fmla="*/ 58 h 61"/>
                <a:gd name="T14" fmla="*/ 3 w 61"/>
                <a:gd name="T15" fmla="*/ 3 h 61"/>
                <a:gd name="T16" fmla="*/ 58 w 61"/>
                <a:gd name="T17" fmla="*/ 3 h 61"/>
                <a:gd name="T18" fmla="*/ 58 w 61"/>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0"/>
                  </a:moveTo>
                  <a:lnTo>
                    <a:pt x="0" y="61"/>
                  </a:lnTo>
                  <a:lnTo>
                    <a:pt x="61" y="61"/>
                  </a:lnTo>
                  <a:lnTo>
                    <a:pt x="61" y="0"/>
                  </a:lnTo>
                  <a:lnTo>
                    <a:pt x="0" y="0"/>
                  </a:lnTo>
                  <a:close/>
                  <a:moveTo>
                    <a:pt x="58" y="58"/>
                  </a:moveTo>
                  <a:lnTo>
                    <a:pt x="3" y="58"/>
                  </a:lnTo>
                  <a:lnTo>
                    <a:pt x="3" y="3"/>
                  </a:lnTo>
                  <a:lnTo>
                    <a:pt x="58" y="3"/>
                  </a:lnTo>
                  <a:lnTo>
                    <a:pt x="5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33">
              <a:extLst>
                <a:ext uri="{FF2B5EF4-FFF2-40B4-BE49-F238E27FC236}">
                  <a16:creationId xmlns:a16="http://schemas.microsoft.com/office/drawing/2014/main" id="{3DB8F030-339F-4B7D-9083-B43E570282F3}"/>
                </a:ext>
              </a:extLst>
            </p:cNvPr>
            <p:cNvSpPr>
              <a:spLocks noEditPoints="1"/>
            </p:cNvSpPr>
            <p:nvPr/>
          </p:nvSpPr>
          <p:spPr bwMode="auto">
            <a:xfrm>
              <a:off x="3558514" y="9452685"/>
              <a:ext cx="335563" cy="160793"/>
            </a:xfrm>
            <a:custGeom>
              <a:avLst/>
              <a:gdLst>
                <a:gd name="T0" fmla="*/ 34 w 151"/>
                <a:gd name="T1" fmla="*/ 73 h 73"/>
                <a:gd name="T2" fmla="*/ 52 w 151"/>
                <a:gd name="T3" fmla="*/ 59 h 73"/>
                <a:gd name="T4" fmla="*/ 82 w 151"/>
                <a:gd name="T5" fmla="*/ 59 h 73"/>
                <a:gd name="T6" fmla="*/ 100 w 151"/>
                <a:gd name="T7" fmla="*/ 73 h 73"/>
                <a:gd name="T8" fmla="*/ 118 w 151"/>
                <a:gd name="T9" fmla="*/ 59 h 73"/>
                <a:gd name="T10" fmla="*/ 151 w 151"/>
                <a:gd name="T11" fmla="*/ 59 h 73"/>
                <a:gd name="T12" fmla="*/ 151 w 151"/>
                <a:gd name="T13" fmla="*/ 34 h 73"/>
                <a:gd name="T14" fmla="*/ 112 w 151"/>
                <a:gd name="T15" fmla="*/ 22 h 73"/>
                <a:gd name="T16" fmla="*/ 98 w 151"/>
                <a:gd name="T17" fmla="*/ 0 h 73"/>
                <a:gd name="T18" fmla="*/ 18 w 151"/>
                <a:gd name="T19" fmla="*/ 0 h 73"/>
                <a:gd name="T20" fmla="*/ 0 w 151"/>
                <a:gd name="T21" fmla="*/ 24 h 73"/>
                <a:gd name="T22" fmla="*/ 0 w 151"/>
                <a:gd name="T23" fmla="*/ 59 h 73"/>
                <a:gd name="T24" fmla="*/ 16 w 151"/>
                <a:gd name="T25" fmla="*/ 59 h 73"/>
                <a:gd name="T26" fmla="*/ 34 w 151"/>
                <a:gd name="T27" fmla="*/ 73 h 73"/>
                <a:gd name="T28" fmla="*/ 34 w 151"/>
                <a:gd name="T29" fmla="*/ 65 h 73"/>
                <a:gd name="T30" fmla="*/ 24 w 151"/>
                <a:gd name="T31" fmla="*/ 55 h 73"/>
                <a:gd name="T32" fmla="*/ 34 w 151"/>
                <a:gd name="T33" fmla="*/ 44 h 73"/>
                <a:gd name="T34" fmla="*/ 44 w 151"/>
                <a:gd name="T35" fmla="*/ 55 h 73"/>
                <a:gd name="T36" fmla="*/ 34 w 151"/>
                <a:gd name="T37" fmla="*/ 65 h 73"/>
                <a:gd name="T38" fmla="*/ 100 w 151"/>
                <a:gd name="T39" fmla="*/ 65 h 73"/>
                <a:gd name="T40" fmla="*/ 89 w 151"/>
                <a:gd name="T41" fmla="*/ 55 h 73"/>
                <a:gd name="T42" fmla="*/ 100 w 151"/>
                <a:gd name="T43" fmla="*/ 44 h 73"/>
                <a:gd name="T44" fmla="*/ 110 w 151"/>
                <a:gd name="T45" fmla="*/ 55 h 73"/>
                <a:gd name="T46" fmla="*/ 100 w 151"/>
                <a:gd name="T47" fmla="*/ 65 h 73"/>
                <a:gd name="T48" fmla="*/ 8 w 151"/>
                <a:gd name="T49" fmla="*/ 26 h 73"/>
                <a:gd name="T50" fmla="*/ 22 w 151"/>
                <a:gd name="T51" fmla="*/ 8 h 73"/>
                <a:gd name="T52" fmla="*/ 93 w 151"/>
                <a:gd name="T53" fmla="*/ 8 h 73"/>
                <a:gd name="T54" fmla="*/ 107 w 151"/>
                <a:gd name="T55" fmla="*/ 28 h 73"/>
                <a:gd name="T56" fmla="*/ 143 w 151"/>
                <a:gd name="T57" fmla="*/ 40 h 73"/>
                <a:gd name="T58" fmla="*/ 143 w 151"/>
                <a:gd name="T59" fmla="*/ 51 h 73"/>
                <a:gd name="T60" fmla="*/ 118 w 151"/>
                <a:gd name="T61" fmla="*/ 51 h 73"/>
                <a:gd name="T62" fmla="*/ 100 w 151"/>
                <a:gd name="T63" fmla="*/ 36 h 73"/>
                <a:gd name="T64" fmla="*/ 82 w 151"/>
                <a:gd name="T65" fmla="*/ 51 h 73"/>
                <a:gd name="T66" fmla="*/ 52 w 151"/>
                <a:gd name="T67" fmla="*/ 51 h 73"/>
                <a:gd name="T68" fmla="*/ 34 w 151"/>
                <a:gd name="T69" fmla="*/ 36 h 73"/>
                <a:gd name="T70" fmla="*/ 16 w 151"/>
                <a:gd name="T71" fmla="*/ 51 h 73"/>
                <a:gd name="T72" fmla="*/ 8 w 151"/>
                <a:gd name="T73" fmla="*/ 51 h 73"/>
                <a:gd name="T74" fmla="*/ 8 w 151"/>
                <a:gd name="T75" fmla="*/ 2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1" h="73">
                  <a:moveTo>
                    <a:pt x="34" y="73"/>
                  </a:moveTo>
                  <a:cubicBezTo>
                    <a:pt x="43" y="73"/>
                    <a:pt x="50" y="67"/>
                    <a:pt x="52" y="59"/>
                  </a:cubicBezTo>
                  <a:cubicBezTo>
                    <a:pt x="82" y="59"/>
                    <a:pt x="82" y="59"/>
                    <a:pt x="82" y="59"/>
                  </a:cubicBezTo>
                  <a:cubicBezTo>
                    <a:pt x="84" y="67"/>
                    <a:pt x="91" y="73"/>
                    <a:pt x="100" y="73"/>
                  </a:cubicBezTo>
                  <a:cubicBezTo>
                    <a:pt x="109" y="73"/>
                    <a:pt x="116" y="67"/>
                    <a:pt x="118" y="59"/>
                  </a:cubicBezTo>
                  <a:cubicBezTo>
                    <a:pt x="151" y="59"/>
                    <a:pt x="151" y="59"/>
                    <a:pt x="151" y="59"/>
                  </a:cubicBezTo>
                  <a:cubicBezTo>
                    <a:pt x="151" y="34"/>
                    <a:pt x="151" y="34"/>
                    <a:pt x="151" y="34"/>
                  </a:cubicBezTo>
                  <a:cubicBezTo>
                    <a:pt x="112" y="22"/>
                    <a:pt x="112" y="22"/>
                    <a:pt x="112" y="22"/>
                  </a:cubicBezTo>
                  <a:cubicBezTo>
                    <a:pt x="98" y="0"/>
                    <a:pt x="98" y="0"/>
                    <a:pt x="98" y="0"/>
                  </a:cubicBezTo>
                  <a:cubicBezTo>
                    <a:pt x="18" y="0"/>
                    <a:pt x="18" y="0"/>
                    <a:pt x="18" y="0"/>
                  </a:cubicBezTo>
                  <a:cubicBezTo>
                    <a:pt x="0" y="24"/>
                    <a:pt x="0" y="24"/>
                    <a:pt x="0" y="24"/>
                  </a:cubicBezTo>
                  <a:cubicBezTo>
                    <a:pt x="0" y="59"/>
                    <a:pt x="0" y="59"/>
                    <a:pt x="0" y="59"/>
                  </a:cubicBezTo>
                  <a:cubicBezTo>
                    <a:pt x="16" y="59"/>
                    <a:pt x="16" y="59"/>
                    <a:pt x="16" y="59"/>
                  </a:cubicBezTo>
                  <a:cubicBezTo>
                    <a:pt x="18" y="67"/>
                    <a:pt x="25" y="73"/>
                    <a:pt x="34" y="73"/>
                  </a:cubicBezTo>
                  <a:close/>
                  <a:moveTo>
                    <a:pt x="34" y="65"/>
                  </a:moveTo>
                  <a:cubicBezTo>
                    <a:pt x="28" y="65"/>
                    <a:pt x="24" y="60"/>
                    <a:pt x="24" y="55"/>
                  </a:cubicBezTo>
                  <a:cubicBezTo>
                    <a:pt x="24" y="49"/>
                    <a:pt x="28" y="44"/>
                    <a:pt x="34" y="44"/>
                  </a:cubicBezTo>
                  <a:cubicBezTo>
                    <a:pt x="40" y="44"/>
                    <a:pt x="44" y="49"/>
                    <a:pt x="44" y="55"/>
                  </a:cubicBezTo>
                  <a:cubicBezTo>
                    <a:pt x="44" y="60"/>
                    <a:pt x="40" y="65"/>
                    <a:pt x="34" y="65"/>
                  </a:cubicBezTo>
                  <a:close/>
                  <a:moveTo>
                    <a:pt x="100" y="65"/>
                  </a:moveTo>
                  <a:cubicBezTo>
                    <a:pt x="94" y="65"/>
                    <a:pt x="89" y="60"/>
                    <a:pt x="89" y="55"/>
                  </a:cubicBezTo>
                  <a:cubicBezTo>
                    <a:pt x="89" y="49"/>
                    <a:pt x="94" y="44"/>
                    <a:pt x="100" y="44"/>
                  </a:cubicBezTo>
                  <a:cubicBezTo>
                    <a:pt x="106" y="44"/>
                    <a:pt x="110" y="49"/>
                    <a:pt x="110" y="55"/>
                  </a:cubicBezTo>
                  <a:cubicBezTo>
                    <a:pt x="110" y="60"/>
                    <a:pt x="106" y="65"/>
                    <a:pt x="100" y="65"/>
                  </a:cubicBezTo>
                  <a:close/>
                  <a:moveTo>
                    <a:pt x="8" y="26"/>
                  </a:moveTo>
                  <a:cubicBezTo>
                    <a:pt x="22" y="8"/>
                    <a:pt x="22" y="8"/>
                    <a:pt x="22" y="8"/>
                  </a:cubicBezTo>
                  <a:cubicBezTo>
                    <a:pt x="93" y="8"/>
                    <a:pt x="93" y="8"/>
                    <a:pt x="93" y="8"/>
                  </a:cubicBezTo>
                  <a:cubicBezTo>
                    <a:pt x="107" y="28"/>
                    <a:pt x="107" y="28"/>
                    <a:pt x="107" y="28"/>
                  </a:cubicBezTo>
                  <a:cubicBezTo>
                    <a:pt x="143" y="40"/>
                    <a:pt x="143" y="40"/>
                    <a:pt x="143" y="40"/>
                  </a:cubicBezTo>
                  <a:cubicBezTo>
                    <a:pt x="143" y="51"/>
                    <a:pt x="143" y="51"/>
                    <a:pt x="143" y="51"/>
                  </a:cubicBezTo>
                  <a:cubicBezTo>
                    <a:pt x="118" y="51"/>
                    <a:pt x="118" y="51"/>
                    <a:pt x="118" y="51"/>
                  </a:cubicBezTo>
                  <a:cubicBezTo>
                    <a:pt x="116" y="42"/>
                    <a:pt x="109" y="36"/>
                    <a:pt x="100" y="36"/>
                  </a:cubicBezTo>
                  <a:cubicBezTo>
                    <a:pt x="91" y="36"/>
                    <a:pt x="84" y="42"/>
                    <a:pt x="82" y="51"/>
                  </a:cubicBezTo>
                  <a:cubicBezTo>
                    <a:pt x="52" y="51"/>
                    <a:pt x="52" y="51"/>
                    <a:pt x="52" y="51"/>
                  </a:cubicBezTo>
                  <a:cubicBezTo>
                    <a:pt x="50" y="42"/>
                    <a:pt x="43" y="36"/>
                    <a:pt x="34" y="36"/>
                  </a:cubicBezTo>
                  <a:cubicBezTo>
                    <a:pt x="25" y="36"/>
                    <a:pt x="18" y="42"/>
                    <a:pt x="16" y="51"/>
                  </a:cubicBezTo>
                  <a:cubicBezTo>
                    <a:pt x="8" y="51"/>
                    <a:pt x="8" y="51"/>
                    <a:pt x="8" y="51"/>
                  </a:cubicBezTo>
                  <a:lnTo>
                    <a:pt x="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B0D226CF-A10E-4E25-85E4-3220F9A696F2}"/>
              </a:ext>
            </a:extLst>
          </p:cNvPr>
          <p:cNvGrpSpPr>
            <a:grpSpLocks noChangeAspect="1"/>
          </p:cNvGrpSpPr>
          <p:nvPr/>
        </p:nvGrpSpPr>
        <p:grpSpPr>
          <a:xfrm>
            <a:off x="3597306" y="1803098"/>
            <a:ext cx="571500" cy="571500"/>
            <a:chOff x="7710488" y="3887788"/>
            <a:chExt cx="474662" cy="474662"/>
          </a:xfrm>
          <a:solidFill>
            <a:schemeClr val="tx1"/>
          </a:solidFill>
        </p:grpSpPr>
        <p:sp>
          <p:nvSpPr>
            <p:cNvPr id="57" name="Freeform 304">
              <a:extLst>
                <a:ext uri="{FF2B5EF4-FFF2-40B4-BE49-F238E27FC236}">
                  <a16:creationId xmlns:a16="http://schemas.microsoft.com/office/drawing/2014/main" id="{F44E18E6-7E31-473E-B7F7-E43D0240060F}"/>
                </a:ext>
              </a:extLst>
            </p:cNvPr>
            <p:cNvSpPr>
              <a:spLocks noEditPoints="1"/>
            </p:cNvSpPr>
            <p:nvPr/>
          </p:nvSpPr>
          <p:spPr bwMode="auto">
            <a:xfrm>
              <a:off x="7710488" y="3887788"/>
              <a:ext cx="474662" cy="474662"/>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415 w 576"/>
                <a:gd name="T11" fmla="*/ 268 h 576"/>
                <a:gd name="T12" fmla="*/ 415 w 576"/>
                <a:gd name="T13" fmla="*/ 395 h 576"/>
                <a:gd name="T14" fmla="*/ 161 w 576"/>
                <a:gd name="T15" fmla="*/ 395 h 576"/>
                <a:gd name="T16" fmla="*/ 161 w 576"/>
                <a:gd name="T17" fmla="*/ 268 h 576"/>
                <a:gd name="T18" fmla="*/ 415 w 576"/>
                <a:gd name="T19" fmla="*/ 268 h 576"/>
                <a:gd name="T20" fmla="*/ 161 w 576"/>
                <a:gd name="T21" fmla="*/ 244 h 576"/>
                <a:gd name="T22" fmla="*/ 161 w 576"/>
                <a:gd name="T23" fmla="*/ 117 h 576"/>
                <a:gd name="T24" fmla="*/ 273 w 576"/>
                <a:gd name="T25" fmla="*/ 117 h 576"/>
                <a:gd name="T26" fmla="*/ 273 w 576"/>
                <a:gd name="T27" fmla="*/ 244 h 576"/>
                <a:gd name="T28" fmla="*/ 161 w 576"/>
                <a:gd name="T29" fmla="*/ 244 h 576"/>
                <a:gd name="T30" fmla="*/ 415 w 576"/>
                <a:gd name="T31" fmla="*/ 244 h 576"/>
                <a:gd name="T32" fmla="*/ 297 w 576"/>
                <a:gd name="T33" fmla="*/ 244 h 576"/>
                <a:gd name="T34" fmla="*/ 297 w 576"/>
                <a:gd name="T35" fmla="*/ 117 h 576"/>
                <a:gd name="T36" fmla="*/ 415 w 576"/>
                <a:gd name="T37" fmla="*/ 117 h 576"/>
                <a:gd name="T38" fmla="*/ 415 w 576"/>
                <a:gd name="T39" fmla="*/ 244 h 576"/>
                <a:gd name="T40" fmla="*/ 352 w 576"/>
                <a:gd name="T41" fmla="*/ 435 h 576"/>
                <a:gd name="T42" fmla="*/ 225 w 576"/>
                <a:gd name="T43" fmla="*/ 435 h 576"/>
                <a:gd name="T44" fmla="*/ 236 w 576"/>
                <a:gd name="T45" fmla="*/ 420 h 576"/>
                <a:gd name="T46" fmla="*/ 342 w 576"/>
                <a:gd name="T47" fmla="*/ 420 h 576"/>
                <a:gd name="T48" fmla="*/ 341 w 576"/>
                <a:gd name="T49" fmla="*/ 420 h 576"/>
                <a:gd name="T50" fmla="*/ 352 w 576"/>
                <a:gd name="T51" fmla="*/ 435 h 576"/>
                <a:gd name="T52" fmla="*/ 369 w 576"/>
                <a:gd name="T53" fmla="*/ 459 h 576"/>
                <a:gd name="T54" fmla="*/ 379 w 576"/>
                <a:gd name="T55" fmla="*/ 473 h 576"/>
                <a:gd name="T56" fmla="*/ 198 w 576"/>
                <a:gd name="T57" fmla="*/ 473 h 576"/>
                <a:gd name="T58" fmla="*/ 208 w 576"/>
                <a:gd name="T59" fmla="*/ 459 h 576"/>
                <a:gd name="T60" fmla="*/ 369 w 576"/>
                <a:gd name="T61" fmla="*/ 459 h 576"/>
                <a:gd name="T62" fmla="*/ 396 w 576"/>
                <a:gd name="T63" fmla="*/ 498 h 576"/>
                <a:gd name="T64" fmla="*/ 405 w 576"/>
                <a:gd name="T65" fmla="*/ 512 h 576"/>
                <a:gd name="T66" fmla="*/ 172 w 576"/>
                <a:gd name="T67" fmla="*/ 512 h 576"/>
                <a:gd name="T68" fmla="*/ 181 w 576"/>
                <a:gd name="T69" fmla="*/ 498 h 576"/>
                <a:gd name="T70" fmla="*/ 396 w 576"/>
                <a:gd name="T71" fmla="*/ 498 h 576"/>
                <a:gd name="T72" fmla="*/ 423 w 576"/>
                <a:gd name="T73" fmla="*/ 536 h 576"/>
                <a:gd name="T74" fmla="*/ 434 w 576"/>
                <a:gd name="T75" fmla="*/ 552 h 576"/>
                <a:gd name="T76" fmla="*/ 143 w 576"/>
                <a:gd name="T77" fmla="*/ 552 h 576"/>
                <a:gd name="T78" fmla="*/ 154 w 576"/>
                <a:gd name="T79" fmla="*/ 536 h 576"/>
                <a:gd name="T80" fmla="*/ 423 w 576"/>
                <a:gd name="T81" fmla="*/ 536 h 576"/>
                <a:gd name="T82" fmla="*/ 551 w 576"/>
                <a:gd name="T83" fmla="*/ 552 h 576"/>
                <a:gd name="T84" fmla="*/ 464 w 576"/>
                <a:gd name="T85" fmla="*/ 552 h 576"/>
                <a:gd name="T86" fmla="*/ 371 w 576"/>
                <a:gd name="T87" fmla="*/ 420 h 576"/>
                <a:gd name="T88" fmla="*/ 427 w 576"/>
                <a:gd name="T89" fmla="*/ 420 h 576"/>
                <a:gd name="T90" fmla="*/ 440 w 576"/>
                <a:gd name="T91" fmla="*/ 408 h 576"/>
                <a:gd name="T92" fmla="*/ 440 w 576"/>
                <a:gd name="T93" fmla="*/ 105 h 576"/>
                <a:gd name="T94" fmla="*/ 427 w 576"/>
                <a:gd name="T95" fmla="*/ 92 h 576"/>
                <a:gd name="T96" fmla="*/ 149 w 576"/>
                <a:gd name="T97" fmla="*/ 92 h 576"/>
                <a:gd name="T98" fmla="*/ 136 w 576"/>
                <a:gd name="T99" fmla="*/ 105 h 576"/>
                <a:gd name="T100" fmla="*/ 136 w 576"/>
                <a:gd name="T101" fmla="*/ 408 h 576"/>
                <a:gd name="T102" fmla="*/ 149 w 576"/>
                <a:gd name="T103" fmla="*/ 420 h 576"/>
                <a:gd name="T104" fmla="*/ 206 w 576"/>
                <a:gd name="T105" fmla="*/ 420 h 576"/>
                <a:gd name="T106" fmla="*/ 113 w 576"/>
                <a:gd name="T107" fmla="*/ 552 h 576"/>
                <a:gd name="T108" fmla="*/ 25 w 576"/>
                <a:gd name="T109" fmla="*/ 552 h 576"/>
                <a:gd name="T110" fmla="*/ 25 w 576"/>
                <a:gd name="T111" fmla="*/ 25 h 576"/>
                <a:gd name="T112" fmla="*/ 551 w 576"/>
                <a:gd name="T113" fmla="*/ 25 h 576"/>
                <a:gd name="T114" fmla="*/ 551 w 576"/>
                <a:gd name="T115"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415" y="268"/>
                  </a:moveTo>
                  <a:cubicBezTo>
                    <a:pt x="415" y="395"/>
                    <a:pt x="415" y="395"/>
                    <a:pt x="415" y="395"/>
                  </a:cubicBezTo>
                  <a:cubicBezTo>
                    <a:pt x="161" y="395"/>
                    <a:pt x="161" y="395"/>
                    <a:pt x="161" y="395"/>
                  </a:cubicBezTo>
                  <a:cubicBezTo>
                    <a:pt x="161" y="268"/>
                    <a:pt x="161" y="268"/>
                    <a:pt x="161" y="268"/>
                  </a:cubicBezTo>
                  <a:lnTo>
                    <a:pt x="415" y="268"/>
                  </a:lnTo>
                  <a:close/>
                  <a:moveTo>
                    <a:pt x="161" y="244"/>
                  </a:moveTo>
                  <a:cubicBezTo>
                    <a:pt x="161" y="117"/>
                    <a:pt x="161" y="117"/>
                    <a:pt x="161" y="117"/>
                  </a:cubicBezTo>
                  <a:cubicBezTo>
                    <a:pt x="273" y="117"/>
                    <a:pt x="273" y="117"/>
                    <a:pt x="273" y="117"/>
                  </a:cubicBezTo>
                  <a:cubicBezTo>
                    <a:pt x="273" y="244"/>
                    <a:pt x="273" y="244"/>
                    <a:pt x="273" y="244"/>
                  </a:cubicBezTo>
                  <a:lnTo>
                    <a:pt x="161" y="244"/>
                  </a:lnTo>
                  <a:close/>
                  <a:moveTo>
                    <a:pt x="415" y="244"/>
                  </a:moveTo>
                  <a:cubicBezTo>
                    <a:pt x="297" y="244"/>
                    <a:pt x="297" y="244"/>
                    <a:pt x="297" y="244"/>
                  </a:cubicBezTo>
                  <a:cubicBezTo>
                    <a:pt x="297" y="117"/>
                    <a:pt x="297" y="117"/>
                    <a:pt x="297" y="117"/>
                  </a:cubicBezTo>
                  <a:cubicBezTo>
                    <a:pt x="415" y="117"/>
                    <a:pt x="415" y="117"/>
                    <a:pt x="415" y="117"/>
                  </a:cubicBezTo>
                  <a:lnTo>
                    <a:pt x="415" y="244"/>
                  </a:lnTo>
                  <a:close/>
                  <a:moveTo>
                    <a:pt x="352" y="435"/>
                  </a:moveTo>
                  <a:cubicBezTo>
                    <a:pt x="225" y="435"/>
                    <a:pt x="225" y="435"/>
                    <a:pt x="225" y="435"/>
                  </a:cubicBezTo>
                  <a:cubicBezTo>
                    <a:pt x="236" y="420"/>
                    <a:pt x="236" y="420"/>
                    <a:pt x="236" y="420"/>
                  </a:cubicBezTo>
                  <a:cubicBezTo>
                    <a:pt x="342" y="420"/>
                    <a:pt x="342" y="420"/>
                    <a:pt x="342" y="420"/>
                  </a:cubicBezTo>
                  <a:cubicBezTo>
                    <a:pt x="341" y="420"/>
                    <a:pt x="341" y="420"/>
                    <a:pt x="341" y="420"/>
                  </a:cubicBezTo>
                  <a:lnTo>
                    <a:pt x="352" y="435"/>
                  </a:lnTo>
                  <a:close/>
                  <a:moveTo>
                    <a:pt x="369" y="459"/>
                  </a:moveTo>
                  <a:cubicBezTo>
                    <a:pt x="379" y="473"/>
                    <a:pt x="379" y="473"/>
                    <a:pt x="379" y="473"/>
                  </a:cubicBezTo>
                  <a:cubicBezTo>
                    <a:pt x="198" y="473"/>
                    <a:pt x="198" y="473"/>
                    <a:pt x="198" y="473"/>
                  </a:cubicBezTo>
                  <a:cubicBezTo>
                    <a:pt x="208" y="459"/>
                    <a:pt x="208" y="459"/>
                    <a:pt x="208" y="459"/>
                  </a:cubicBezTo>
                  <a:lnTo>
                    <a:pt x="369" y="459"/>
                  </a:lnTo>
                  <a:close/>
                  <a:moveTo>
                    <a:pt x="396" y="498"/>
                  </a:moveTo>
                  <a:cubicBezTo>
                    <a:pt x="405" y="512"/>
                    <a:pt x="405" y="512"/>
                    <a:pt x="405" y="512"/>
                  </a:cubicBezTo>
                  <a:cubicBezTo>
                    <a:pt x="172" y="512"/>
                    <a:pt x="172" y="512"/>
                    <a:pt x="172" y="512"/>
                  </a:cubicBezTo>
                  <a:cubicBezTo>
                    <a:pt x="181" y="498"/>
                    <a:pt x="181" y="498"/>
                    <a:pt x="181" y="498"/>
                  </a:cubicBezTo>
                  <a:lnTo>
                    <a:pt x="396" y="498"/>
                  </a:lnTo>
                  <a:close/>
                  <a:moveTo>
                    <a:pt x="423" y="536"/>
                  </a:moveTo>
                  <a:cubicBezTo>
                    <a:pt x="434" y="552"/>
                    <a:pt x="434" y="552"/>
                    <a:pt x="434" y="552"/>
                  </a:cubicBezTo>
                  <a:cubicBezTo>
                    <a:pt x="143" y="552"/>
                    <a:pt x="143" y="552"/>
                    <a:pt x="143" y="552"/>
                  </a:cubicBezTo>
                  <a:cubicBezTo>
                    <a:pt x="154" y="536"/>
                    <a:pt x="154" y="536"/>
                    <a:pt x="154" y="536"/>
                  </a:cubicBezTo>
                  <a:lnTo>
                    <a:pt x="423" y="536"/>
                  </a:lnTo>
                  <a:close/>
                  <a:moveTo>
                    <a:pt x="551" y="552"/>
                  </a:moveTo>
                  <a:cubicBezTo>
                    <a:pt x="464" y="552"/>
                    <a:pt x="464" y="552"/>
                    <a:pt x="464" y="552"/>
                  </a:cubicBezTo>
                  <a:cubicBezTo>
                    <a:pt x="371" y="420"/>
                    <a:pt x="371" y="420"/>
                    <a:pt x="371" y="420"/>
                  </a:cubicBezTo>
                  <a:cubicBezTo>
                    <a:pt x="427" y="420"/>
                    <a:pt x="427" y="420"/>
                    <a:pt x="427" y="420"/>
                  </a:cubicBezTo>
                  <a:cubicBezTo>
                    <a:pt x="434" y="420"/>
                    <a:pt x="440" y="414"/>
                    <a:pt x="440" y="408"/>
                  </a:cubicBezTo>
                  <a:cubicBezTo>
                    <a:pt x="440" y="105"/>
                    <a:pt x="440" y="105"/>
                    <a:pt x="440" y="105"/>
                  </a:cubicBezTo>
                  <a:cubicBezTo>
                    <a:pt x="440" y="98"/>
                    <a:pt x="434" y="92"/>
                    <a:pt x="427" y="92"/>
                  </a:cubicBezTo>
                  <a:cubicBezTo>
                    <a:pt x="149" y="92"/>
                    <a:pt x="149" y="92"/>
                    <a:pt x="149" y="92"/>
                  </a:cubicBezTo>
                  <a:cubicBezTo>
                    <a:pt x="142" y="92"/>
                    <a:pt x="136" y="98"/>
                    <a:pt x="136" y="105"/>
                  </a:cubicBezTo>
                  <a:cubicBezTo>
                    <a:pt x="136" y="408"/>
                    <a:pt x="136" y="408"/>
                    <a:pt x="136" y="408"/>
                  </a:cubicBezTo>
                  <a:cubicBezTo>
                    <a:pt x="136" y="414"/>
                    <a:pt x="142" y="420"/>
                    <a:pt x="149" y="420"/>
                  </a:cubicBezTo>
                  <a:cubicBezTo>
                    <a:pt x="206" y="420"/>
                    <a:pt x="206" y="420"/>
                    <a:pt x="206" y="420"/>
                  </a:cubicBezTo>
                  <a:cubicBezTo>
                    <a:pt x="113" y="552"/>
                    <a:pt x="113" y="552"/>
                    <a:pt x="113" y="552"/>
                  </a:cubicBezTo>
                  <a:cubicBezTo>
                    <a:pt x="25" y="552"/>
                    <a:pt x="25" y="552"/>
                    <a:pt x="25" y="552"/>
                  </a:cubicBezTo>
                  <a:cubicBezTo>
                    <a:pt x="25" y="25"/>
                    <a:pt x="25" y="25"/>
                    <a:pt x="25" y="25"/>
                  </a:cubicBezTo>
                  <a:cubicBezTo>
                    <a:pt x="551" y="25"/>
                    <a:pt x="551" y="25"/>
                    <a:pt x="551" y="25"/>
                  </a:cubicBezTo>
                  <a:lnTo>
                    <a:pt x="551" y="5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305">
              <a:extLst>
                <a:ext uri="{FF2B5EF4-FFF2-40B4-BE49-F238E27FC236}">
                  <a16:creationId xmlns:a16="http://schemas.microsoft.com/office/drawing/2014/main" id="{20C71BA0-2113-406A-AB14-61EA024899DF}"/>
                </a:ext>
              </a:extLst>
            </p:cNvPr>
            <p:cNvSpPr>
              <a:spLocks noEditPoints="1"/>
            </p:cNvSpPr>
            <p:nvPr/>
          </p:nvSpPr>
          <p:spPr bwMode="auto">
            <a:xfrm>
              <a:off x="7854950"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1" y="56"/>
                    <a:pt x="24" y="49"/>
                    <a:pt x="24" y="40"/>
                  </a:cubicBezTo>
                  <a:cubicBezTo>
                    <a:pt x="24" y="31"/>
                    <a:pt x="31"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306">
              <a:extLst>
                <a:ext uri="{FF2B5EF4-FFF2-40B4-BE49-F238E27FC236}">
                  <a16:creationId xmlns:a16="http://schemas.microsoft.com/office/drawing/2014/main" id="{56159027-5486-42B8-AE9C-CD5F9C447D5A}"/>
                </a:ext>
              </a:extLst>
            </p:cNvPr>
            <p:cNvSpPr>
              <a:spLocks noEditPoints="1"/>
            </p:cNvSpPr>
            <p:nvPr/>
          </p:nvSpPr>
          <p:spPr bwMode="auto">
            <a:xfrm>
              <a:off x="7972425"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2" y="56"/>
                    <a:pt x="24" y="49"/>
                    <a:pt x="24" y="40"/>
                  </a:cubicBezTo>
                  <a:cubicBezTo>
                    <a:pt x="24" y="31"/>
                    <a:pt x="32"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0" name="Freeform 45">
            <a:extLst>
              <a:ext uri="{FF2B5EF4-FFF2-40B4-BE49-F238E27FC236}">
                <a16:creationId xmlns:a16="http://schemas.microsoft.com/office/drawing/2014/main" id="{DB66B400-1B25-492B-AB10-040438BC3668}"/>
              </a:ext>
            </a:extLst>
          </p:cNvPr>
          <p:cNvSpPr>
            <a:spLocks noChangeAspect="1" noEditPoints="1"/>
          </p:cNvSpPr>
          <p:nvPr/>
        </p:nvSpPr>
        <p:spPr bwMode="auto">
          <a:xfrm>
            <a:off x="6434024" y="1835249"/>
            <a:ext cx="571500" cy="571500"/>
          </a:xfrm>
          <a:custGeom>
            <a:avLst/>
            <a:gdLst>
              <a:gd name="T0" fmla="*/ 0 w 192"/>
              <a:gd name="T1" fmla="*/ 192 h 192"/>
              <a:gd name="T2" fmla="*/ 192 w 192"/>
              <a:gd name="T3" fmla="*/ 0 h 192"/>
              <a:gd name="T4" fmla="*/ 184 w 192"/>
              <a:gd name="T5" fmla="*/ 8 h 192"/>
              <a:gd name="T6" fmla="*/ 156 w 192"/>
              <a:gd name="T7" fmla="*/ 107 h 192"/>
              <a:gd name="T8" fmla="*/ 172 w 192"/>
              <a:gd name="T9" fmla="*/ 91 h 192"/>
              <a:gd name="T10" fmla="*/ 126 w 192"/>
              <a:gd name="T11" fmla="*/ 89 h 192"/>
              <a:gd name="T12" fmla="*/ 84 w 192"/>
              <a:gd name="T13" fmla="*/ 62 h 192"/>
              <a:gd name="T14" fmla="*/ 55 w 192"/>
              <a:gd name="T15" fmla="*/ 50 h 192"/>
              <a:gd name="T16" fmla="*/ 40 w 192"/>
              <a:gd name="T17" fmla="*/ 62 h 192"/>
              <a:gd name="T18" fmla="*/ 32 w 192"/>
              <a:gd name="T19" fmla="*/ 89 h 192"/>
              <a:gd name="T20" fmla="*/ 23 w 192"/>
              <a:gd name="T21" fmla="*/ 90 h 192"/>
              <a:gd name="T22" fmla="*/ 27 w 192"/>
              <a:gd name="T23" fmla="*/ 113 h 192"/>
              <a:gd name="T24" fmla="*/ 8 w 192"/>
              <a:gd name="T25" fmla="*/ 104 h 192"/>
              <a:gd name="T26" fmla="*/ 184 w 192"/>
              <a:gd name="T27" fmla="*/ 8 h 192"/>
              <a:gd name="T28" fmla="*/ 20 w 192"/>
              <a:gd name="T29" fmla="*/ 118 h 192"/>
              <a:gd name="T30" fmla="*/ 102 w 192"/>
              <a:gd name="T31" fmla="*/ 118 h 192"/>
              <a:gd name="T32" fmla="*/ 154 w 192"/>
              <a:gd name="T33" fmla="*/ 118 h 192"/>
              <a:gd name="T34" fmla="*/ 184 w 192"/>
              <a:gd name="T35" fmla="*/ 136 h 192"/>
              <a:gd name="T36" fmla="*/ 108 w 192"/>
              <a:gd name="T37" fmla="*/ 140 h 192"/>
              <a:gd name="T38" fmla="*/ 26 w 192"/>
              <a:gd name="T39" fmla="*/ 140 h 192"/>
              <a:gd name="T40" fmla="*/ 8 w 192"/>
              <a:gd name="T41" fmla="*/ 112 h 192"/>
              <a:gd name="T42" fmla="*/ 161 w 192"/>
              <a:gd name="T43" fmla="*/ 95 h 192"/>
              <a:gd name="T44" fmla="*/ 108 w 192"/>
              <a:gd name="T45" fmla="*/ 112 h 192"/>
              <a:gd name="T46" fmla="*/ 34 w 192"/>
              <a:gd name="T47" fmla="*/ 118 h 192"/>
              <a:gd name="T48" fmla="*/ 45 w 192"/>
              <a:gd name="T49" fmla="*/ 56 h 192"/>
              <a:gd name="T50" fmla="*/ 56 w 192"/>
              <a:gd name="T51" fmla="*/ 62 h 192"/>
              <a:gd name="T52" fmla="*/ 45 w 192"/>
              <a:gd name="T53" fmla="*/ 56 h 192"/>
              <a:gd name="T54" fmla="*/ 84 w 192"/>
              <a:gd name="T55" fmla="*/ 68 h 192"/>
              <a:gd name="T56" fmla="*/ 49 w 192"/>
              <a:gd name="T57" fmla="*/ 72 h 192"/>
              <a:gd name="T58" fmla="*/ 38 w 192"/>
              <a:gd name="T59" fmla="*/ 89 h 192"/>
              <a:gd name="T60" fmla="*/ 41 w 192"/>
              <a:gd name="T61" fmla="*/ 68 h 192"/>
              <a:gd name="T62" fmla="*/ 104 w 192"/>
              <a:gd name="T63" fmla="*/ 79 h 192"/>
              <a:gd name="T64" fmla="*/ 55 w 192"/>
              <a:gd name="T65" fmla="*/ 89 h 192"/>
              <a:gd name="T66" fmla="*/ 104 w 192"/>
              <a:gd name="T67" fmla="*/ 79 h 192"/>
              <a:gd name="T68" fmla="*/ 8 w 192"/>
              <a:gd name="T69" fmla="*/ 140 h 192"/>
              <a:gd name="T70" fmla="*/ 72 w 192"/>
              <a:gd name="T71" fmla="*/ 146 h 192"/>
              <a:gd name="T72" fmla="*/ 128 w 192"/>
              <a:gd name="T73" fmla="*/ 157 h 192"/>
              <a:gd name="T74" fmla="*/ 184 w 192"/>
              <a:gd name="T75" fmla="*/ 146 h 192"/>
              <a:gd name="T76" fmla="*/ 8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84" y="8"/>
                </a:moveTo>
                <a:cubicBezTo>
                  <a:pt x="184" y="108"/>
                  <a:pt x="184" y="108"/>
                  <a:pt x="184" y="108"/>
                </a:cubicBezTo>
                <a:cubicBezTo>
                  <a:pt x="175" y="103"/>
                  <a:pt x="165" y="103"/>
                  <a:pt x="156" y="107"/>
                </a:cubicBezTo>
                <a:cubicBezTo>
                  <a:pt x="171" y="94"/>
                  <a:pt x="171" y="94"/>
                  <a:pt x="171" y="94"/>
                </a:cubicBezTo>
                <a:cubicBezTo>
                  <a:pt x="172" y="93"/>
                  <a:pt x="173" y="92"/>
                  <a:pt x="172" y="91"/>
                </a:cubicBezTo>
                <a:cubicBezTo>
                  <a:pt x="172" y="90"/>
                  <a:pt x="171" y="89"/>
                  <a:pt x="169" y="89"/>
                </a:cubicBezTo>
                <a:cubicBezTo>
                  <a:pt x="126" y="89"/>
                  <a:pt x="126" y="89"/>
                  <a:pt x="126" y="89"/>
                </a:cubicBezTo>
                <a:cubicBezTo>
                  <a:pt x="122" y="86"/>
                  <a:pt x="107" y="74"/>
                  <a:pt x="102" y="69"/>
                </a:cubicBezTo>
                <a:cubicBezTo>
                  <a:pt x="94" y="63"/>
                  <a:pt x="86" y="62"/>
                  <a:pt x="84" y="62"/>
                </a:cubicBezTo>
                <a:cubicBezTo>
                  <a:pt x="63" y="62"/>
                  <a:pt x="63" y="62"/>
                  <a:pt x="63" y="62"/>
                </a:cubicBezTo>
                <a:cubicBezTo>
                  <a:pt x="55" y="50"/>
                  <a:pt x="55" y="50"/>
                  <a:pt x="55" y="50"/>
                </a:cubicBezTo>
                <a:cubicBezTo>
                  <a:pt x="38" y="50"/>
                  <a:pt x="38" y="50"/>
                  <a:pt x="38" y="50"/>
                </a:cubicBezTo>
                <a:cubicBezTo>
                  <a:pt x="40" y="62"/>
                  <a:pt x="40" y="62"/>
                  <a:pt x="40" y="62"/>
                </a:cubicBezTo>
                <a:cubicBezTo>
                  <a:pt x="32" y="62"/>
                  <a:pt x="32" y="62"/>
                  <a:pt x="32" y="62"/>
                </a:cubicBezTo>
                <a:cubicBezTo>
                  <a:pt x="32" y="89"/>
                  <a:pt x="32" y="89"/>
                  <a:pt x="32" y="89"/>
                </a:cubicBezTo>
                <a:cubicBezTo>
                  <a:pt x="25" y="89"/>
                  <a:pt x="25" y="89"/>
                  <a:pt x="25" y="89"/>
                </a:cubicBezTo>
                <a:cubicBezTo>
                  <a:pt x="25" y="89"/>
                  <a:pt x="24" y="89"/>
                  <a:pt x="23" y="90"/>
                </a:cubicBezTo>
                <a:cubicBezTo>
                  <a:pt x="22" y="91"/>
                  <a:pt x="22" y="92"/>
                  <a:pt x="22" y="93"/>
                </a:cubicBezTo>
                <a:cubicBezTo>
                  <a:pt x="27" y="113"/>
                  <a:pt x="27" y="113"/>
                  <a:pt x="27" y="113"/>
                </a:cubicBezTo>
                <a:cubicBezTo>
                  <a:pt x="26" y="113"/>
                  <a:pt x="26" y="113"/>
                  <a:pt x="26" y="112"/>
                </a:cubicBezTo>
                <a:cubicBezTo>
                  <a:pt x="21" y="108"/>
                  <a:pt x="15" y="105"/>
                  <a:pt x="8" y="104"/>
                </a:cubicBezTo>
                <a:cubicBezTo>
                  <a:pt x="8" y="8"/>
                  <a:pt x="8" y="8"/>
                  <a:pt x="8" y="8"/>
                </a:cubicBezTo>
                <a:lnTo>
                  <a:pt x="184" y="8"/>
                </a:lnTo>
                <a:close/>
                <a:moveTo>
                  <a:pt x="8" y="112"/>
                </a:moveTo>
                <a:cubicBezTo>
                  <a:pt x="13" y="113"/>
                  <a:pt x="17" y="115"/>
                  <a:pt x="20" y="118"/>
                </a:cubicBezTo>
                <a:cubicBezTo>
                  <a:pt x="35" y="132"/>
                  <a:pt x="57" y="132"/>
                  <a:pt x="72" y="118"/>
                </a:cubicBezTo>
                <a:cubicBezTo>
                  <a:pt x="80" y="110"/>
                  <a:pt x="94" y="110"/>
                  <a:pt x="102" y="118"/>
                </a:cubicBezTo>
                <a:cubicBezTo>
                  <a:pt x="109" y="125"/>
                  <a:pt x="119" y="128"/>
                  <a:pt x="128" y="128"/>
                </a:cubicBezTo>
                <a:cubicBezTo>
                  <a:pt x="137" y="128"/>
                  <a:pt x="147" y="125"/>
                  <a:pt x="154" y="118"/>
                </a:cubicBezTo>
                <a:cubicBezTo>
                  <a:pt x="162" y="110"/>
                  <a:pt x="175" y="110"/>
                  <a:pt x="184" y="118"/>
                </a:cubicBezTo>
                <a:cubicBezTo>
                  <a:pt x="184" y="136"/>
                  <a:pt x="184" y="136"/>
                  <a:pt x="184" y="136"/>
                </a:cubicBezTo>
                <a:cubicBezTo>
                  <a:pt x="173" y="129"/>
                  <a:pt x="158" y="131"/>
                  <a:pt x="148" y="140"/>
                </a:cubicBezTo>
                <a:cubicBezTo>
                  <a:pt x="137" y="151"/>
                  <a:pt x="119" y="151"/>
                  <a:pt x="108" y="140"/>
                </a:cubicBezTo>
                <a:cubicBezTo>
                  <a:pt x="96" y="129"/>
                  <a:pt x="78" y="129"/>
                  <a:pt x="66" y="140"/>
                </a:cubicBezTo>
                <a:cubicBezTo>
                  <a:pt x="55" y="151"/>
                  <a:pt x="37" y="151"/>
                  <a:pt x="26" y="140"/>
                </a:cubicBezTo>
                <a:cubicBezTo>
                  <a:pt x="21" y="136"/>
                  <a:pt x="15" y="133"/>
                  <a:pt x="8" y="132"/>
                </a:cubicBezTo>
                <a:lnTo>
                  <a:pt x="8" y="112"/>
                </a:lnTo>
                <a:close/>
                <a:moveTo>
                  <a:pt x="29" y="95"/>
                </a:moveTo>
                <a:cubicBezTo>
                  <a:pt x="161" y="95"/>
                  <a:pt x="161" y="95"/>
                  <a:pt x="161" y="95"/>
                </a:cubicBezTo>
                <a:cubicBezTo>
                  <a:pt x="131" y="120"/>
                  <a:pt x="131" y="120"/>
                  <a:pt x="131" y="120"/>
                </a:cubicBezTo>
                <a:cubicBezTo>
                  <a:pt x="123" y="121"/>
                  <a:pt x="114" y="118"/>
                  <a:pt x="108" y="112"/>
                </a:cubicBezTo>
                <a:cubicBezTo>
                  <a:pt x="96" y="101"/>
                  <a:pt x="78" y="101"/>
                  <a:pt x="66" y="112"/>
                </a:cubicBezTo>
                <a:cubicBezTo>
                  <a:pt x="57" y="121"/>
                  <a:pt x="45" y="122"/>
                  <a:pt x="34" y="118"/>
                </a:cubicBezTo>
                <a:lnTo>
                  <a:pt x="29" y="95"/>
                </a:lnTo>
                <a:close/>
                <a:moveTo>
                  <a:pt x="45" y="56"/>
                </a:moveTo>
                <a:cubicBezTo>
                  <a:pt x="52" y="56"/>
                  <a:pt x="52" y="56"/>
                  <a:pt x="52" y="56"/>
                </a:cubicBezTo>
                <a:cubicBezTo>
                  <a:pt x="56" y="62"/>
                  <a:pt x="56" y="62"/>
                  <a:pt x="56" y="62"/>
                </a:cubicBezTo>
                <a:cubicBezTo>
                  <a:pt x="46" y="62"/>
                  <a:pt x="46" y="62"/>
                  <a:pt x="46" y="62"/>
                </a:cubicBezTo>
                <a:lnTo>
                  <a:pt x="45" y="56"/>
                </a:lnTo>
                <a:close/>
                <a:moveTo>
                  <a:pt x="68" y="68"/>
                </a:moveTo>
                <a:cubicBezTo>
                  <a:pt x="84" y="68"/>
                  <a:pt x="84" y="68"/>
                  <a:pt x="84" y="68"/>
                </a:cubicBezTo>
                <a:cubicBezTo>
                  <a:pt x="85" y="68"/>
                  <a:pt x="91" y="69"/>
                  <a:pt x="96" y="72"/>
                </a:cubicBezTo>
                <a:cubicBezTo>
                  <a:pt x="49" y="72"/>
                  <a:pt x="49" y="72"/>
                  <a:pt x="49" y="72"/>
                </a:cubicBezTo>
                <a:cubicBezTo>
                  <a:pt x="49" y="89"/>
                  <a:pt x="49" y="89"/>
                  <a:pt x="49" y="89"/>
                </a:cubicBezTo>
                <a:cubicBezTo>
                  <a:pt x="38" y="89"/>
                  <a:pt x="38" y="89"/>
                  <a:pt x="38" y="89"/>
                </a:cubicBezTo>
                <a:cubicBezTo>
                  <a:pt x="38" y="68"/>
                  <a:pt x="38" y="68"/>
                  <a:pt x="38" y="68"/>
                </a:cubicBezTo>
                <a:cubicBezTo>
                  <a:pt x="41" y="68"/>
                  <a:pt x="41" y="68"/>
                  <a:pt x="41" y="68"/>
                </a:cubicBezTo>
                <a:lnTo>
                  <a:pt x="68" y="68"/>
                </a:lnTo>
                <a:close/>
                <a:moveTo>
                  <a:pt x="104" y="79"/>
                </a:moveTo>
                <a:cubicBezTo>
                  <a:pt x="108" y="82"/>
                  <a:pt x="113" y="86"/>
                  <a:pt x="116" y="89"/>
                </a:cubicBezTo>
                <a:cubicBezTo>
                  <a:pt x="55" y="89"/>
                  <a:pt x="55" y="89"/>
                  <a:pt x="55" y="89"/>
                </a:cubicBezTo>
                <a:cubicBezTo>
                  <a:pt x="55" y="79"/>
                  <a:pt x="55" y="79"/>
                  <a:pt x="55" y="79"/>
                </a:cubicBezTo>
                <a:lnTo>
                  <a:pt x="104" y="79"/>
                </a:lnTo>
                <a:close/>
                <a:moveTo>
                  <a:pt x="8" y="184"/>
                </a:moveTo>
                <a:cubicBezTo>
                  <a:pt x="8" y="140"/>
                  <a:pt x="8" y="140"/>
                  <a:pt x="8" y="140"/>
                </a:cubicBezTo>
                <a:cubicBezTo>
                  <a:pt x="13" y="141"/>
                  <a:pt x="17" y="143"/>
                  <a:pt x="20" y="146"/>
                </a:cubicBezTo>
                <a:cubicBezTo>
                  <a:pt x="35" y="160"/>
                  <a:pt x="57" y="160"/>
                  <a:pt x="72" y="146"/>
                </a:cubicBezTo>
                <a:cubicBezTo>
                  <a:pt x="80" y="138"/>
                  <a:pt x="94" y="138"/>
                  <a:pt x="102" y="146"/>
                </a:cubicBezTo>
                <a:cubicBezTo>
                  <a:pt x="109" y="153"/>
                  <a:pt x="119" y="157"/>
                  <a:pt x="128" y="157"/>
                </a:cubicBezTo>
                <a:cubicBezTo>
                  <a:pt x="137" y="157"/>
                  <a:pt x="147" y="153"/>
                  <a:pt x="154" y="146"/>
                </a:cubicBezTo>
                <a:cubicBezTo>
                  <a:pt x="162" y="138"/>
                  <a:pt x="175" y="138"/>
                  <a:pt x="184" y="146"/>
                </a:cubicBezTo>
                <a:cubicBezTo>
                  <a:pt x="184" y="184"/>
                  <a:pt x="184" y="184"/>
                  <a:pt x="184" y="184"/>
                </a:cubicBezTo>
                <a:lnTo>
                  <a:pt x="8" y="18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703;p5">
            <a:extLst>
              <a:ext uri="{FF2B5EF4-FFF2-40B4-BE49-F238E27FC236}">
                <a16:creationId xmlns:a16="http://schemas.microsoft.com/office/drawing/2014/main" id="{02465F7A-A9B3-4CE5-B27B-7D66AF189FF7}"/>
              </a:ext>
            </a:extLst>
          </p:cNvPr>
          <p:cNvSpPr/>
          <p:nvPr/>
        </p:nvSpPr>
        <p:spPr>
          <a:xfrm>
            <a:off x="9011230" y="3958904"/>
            <a:ext cx="2435414" cy="2481005"/>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Ισότιμη πρόσβαση σε </a:t>
            </a:r>
            <a:r>
              <a:rPr lang="el-GR" sz="1200" dirty="0" err="1">
                <a:latin typeface="+mn-lt"/>
              </a:rPr>
              <a:t>ΑμEΑ</a:t>
            </a:r>
            <a:r>
              <a:rPr lang="el-GR" sz="1200" dirty="0">
                <a:latin typeface="+mn-lt"/>
              </a:rPr>
              <a:t> και άτομα μειωμένης κινητικότητας </a:t>
            </a:r>
          </a:p>
        </p:txBody>
      </p:sp>
      <p:sp>
        <p:nvSpPr>
          <p:cNvPr id="67" name="Rectangle: Diagonal Corners Snipped 66">
            <a:extLst>
              <a:ext uri="{FF2B5EF4-FFF2-40B4-BE49-F238E27FC236}">
                <a16:creationId xmlns:a16="http://schemas.microsoft.com/office/drawing/2014/main" id="{5AE71090-63DF-4987-B73B-268D1F4DDEC0}"/>
              </a:ext>
            </a:extLst>
          </p:cNvPr>
          <p:cNvSpPr/>
          <p:nvPr/>
        </p:nvSpPr>
        <p:spPr>
          <a:xfrm>
            <a:off x="9011230" y="3718678"/>
            <a:ext cx="2160000" cy="435740"/>
          </a:xfrm>
          <a:prstGeom prst="snip2DiagRect">
            <a:avLst/>
          </a:prstGeom>
          <a:solidFill>
            <a:srgbClr val="013476"/>
          </a:solidFill>
          <a:ln>
            <a:noFill/>
          </a:ln>
        </p:spPr>
        <p:txBody>
          <a:bodyPr spcFirstLastPara="1" wrap="square" lIns="62335" tIns="31159" rIns="62335" bIns="31159" anchor="t" anchorCtr="0">
            <a:noAutofit/>
          </a:bodyPr>
          <a:lstStyle/>
          <a:p>
            <a:r>
              <a:rPr lang="el-GR" b="1">
                <a:solidFill>
                  <a:prstClr val="white"/>
                </a:solidFill>
                <a:latin typeface="+mn-lt"/>
                <a:sym typeface="Georgia"/>
              </a:rPr>
              <a:t>Αμ</a:t>
            </a:r>
            <a:r>
              <a:rPr lang="en-US" b="1" dirty="0">
                <a:solidFill>
                  <a:prstClr val="white"/>
                </a:solidFill>
                <a:latin typeface="+mn-lt"/>
                <a:sym typeface="Georgia"/>
              </a:rPr>
              <a:t>E</a:t>
            </a:r>
            <a:r>
              <a:rPr lang="el-GR" b="1" dirty="0">
                <a:solidFill>
                  <a:prstClr val="white"/>
                </a:solidFill>
                <a:latin typeface="+mn-lt"/>
                <a:sym typeface="Georgia"/>
              </a:rPr>
              <a:t>Α</a:t>
            </a:r>
          </a:p>
        </p:txBody>
      </p:sp>
      <p:grpSp>
        <p:nvGrpSpPr>
          <p:cNvPr id="71" name="Group 70">
            <a:extLst>
              <a:ext uri="{FF2B5EF4-FFF2-40B4-BE49-F238E27FC236}">
                <a16:creationId xmlns:a16="http://schemas.microsoft.com/office/drawing/2014/main" id="{02D24687-E4F1-47D8-BF84-E906E1DEEA39}"/>
              </a:ext>
            </a:extLst>
          </p:cNvPr>
          <p:cNvGrpSpPr>
            <a:grpSpLocks noChangeAspect="1"/>
          </p:cNvGrpSpPr>
          <p:nvPr/>
        </p:nvGrpSpPr>
        <p:grpSpPr>
          <a:xfrm>
            <a:off x="9185534" y="1835249"/>
            <a:ext cx="571500" cy="571500"/>
            <a:chOff x="5380038" y="1958975"/>
            <a:chExt cx="122238" cy="122238"/>
          </a:xfrm>
          <a:solidFill>
            <a:schemeClr val="tx1"/>
          </a:solidFill>
        </p:grpSpPr>
        <p:sp>
          <p:nvSpPr>
            <p:cNvPr id="72" name="Freeform 153">
              <a:extLst>
                <a:ext uri="{FF2B5EF4-FFF2-40B4-BE49-F238E27FC236}">
                  <a16:creationId xmlns:a16="http://schemas.microsoft.com/office/drawing/2014/main" id="{BF296798-18B4-4E1A-B1FE-D3201495FE25}"/>
                </a:ext>
              </a:extLst>
            </p:cNvPr>
            <p:cNvSpPr>
              <a:spLocks noEditPoints="1"/>
            </p:cNvSpPr>
            <p:nvPr/>
          </p:nvSpPr>
          <p:spPr bwMode="auto">
            <a:xfrm>
              <a:off x="5380038" y="1958975"/>
              <a:ext cx="122238" cy="122238"/>
            </a:xfrm>
            <a:custGeom>
              <a:avLst/>
              <a:gdLst>
                <a:gd name="T0" fmla="*/ 0 w 77"/>
                <a:gd name="T1" fmla="*/ 0 h 77"/>
                <a:gd name="T2" fmla="*/ 0 w 77"/>
                <a:gd name="T3" fmla="*/ 77 h 77"/>
                <a:gd name="T4" fmla="*/ 77 w 77"/>
                <a:gd name="T5" fmla="*/ 77 h 77"/>
                <a:gd name="T6" fmla="*/ 77 w 77"/>
                <a:gd name="T7" fmla="*/ 0 h 77"/>
                <a:gd name="T8" fmla="*/ 0 w 77"/>
                <a:gd name="T9" fmla="*/ 0 h 77"/>
                <a:gd name="T10" fmla="*/ 74 w 77"/>
                <a:gd name="T11" fmla="*/ 74 h 77"/>
                <a:gd name="T12" fmla="*/ 3 w 77"/>
                <a:gd name="T13" fmla="*/ 74 h 77"/>
                <a:gd name="T14" fmla="*/ 3 w 77"/>
                <a:gd name="T15" fmla="*/ 3 h 77"/>
                <a:gd name="T16" fmla="*/ 74 w 77"/>
                <a:gd name="T17" fmla="*/ 3 h 77"/>
                <a:gd name="T18" fmla="*/ 74 w 77"/>
                <a:gd name="T19"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7">
                  <a:moveTo>
                    <a:pt x="0" y="0"/>
                  </a:moveTo>
                  <a:lnTo>
                    <a:pt x="0" y="77"/>
                  </a:lnTo>
                  <a:lnTo>
                    <a:pt x="77" y="77"/>
                  </a:lnTo>
                  <a:lnTo>
                    <a:pt x="77"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154">
              <a:extLst>
                <a:ext uri="{FF2B5EF4-FFF2-40B4-BE49-F238E27FC236}">
                  <a16:creationId xmlns:a16="http://schemas.microsoft.com/office/drawing/2014/main" id="{84DAEEBB-9165-476A-A816-D255D39462C3}"/>
                </a:ext>
              </a:extLst>
            </p:cNvPr>
            <p:cNvSpPr>
              <a:spLocks noEditPoints="1"/>
            </p:cNvSpPr>
            <p:nvPr/>
          </p:nvSpPr>
          <p:spPr bwMode="auto">
            <a:xfrm>
              <a:off x="5394325" y="1974850"/>
              <a:ext cx="93663" cy="92075"/>
            </a:xfrm>
            <a:custGeom>
              <a:avLst/>
              <a:gdLst>
                <a:gd name="T0" fmla="*/ 110 w 433"/>
                <a:gd name="T1" fmla="*/ 255 h 428"/>
                <a:gd name="T2" fmla="*/ 36 w 433"/>
                <a:gd name="T3" fmla="*/ 251 h 428"/>
                <a:gd name="T4" fmla="*/ 11 w 433"/>
                <a:gd name="T5" fmla="*/ 306 h 428"/>
                <a:gd name="T6" fmla="*/ 92 w 433"/>
                <a:gd name="T7" fmla="*/ 336 h 428"/>
                <a:gd name="T8" fmla="*/ 122 w 433"/>
                <a:gd name="T9" fmla="*/ 417 h 428"/>
                <a:gd name="T10" fmla="*/ 177 w 433"/>
                <a:gd name="T11" fmla="*/ 392 h 428"/>
                <a:gd name="T12" fmla="*/ 173 w 433"/>
                <a:gd name="T13" fmla="*/ 318 h 428"/>
                <a:gd name="T14" fmla="*/ 238 w 433"/>
                <a:gd name="T15" fmla="*/ 252 h 428"/>
                <a:gd name="T16" fmla="*/ 318 w 433"/>
                <a:gd name="T17" fmla="*/ 428 h 428"/>
                <a:gd name="T18" fmla="*/ 382 w 433"/>
                <a:gd name="T19" fmla="*/ 386 h 428"/>
                <a:gd name="T20" fmla="*/ 331 w 433"/>
                <a:gd name="T21" fmla="*/ 159 h 428"/>
                <a:gd name="T22" fmla="*/ 415 w 433"/>
                <a:gd name="T23" fmla="*/ 75 h 428"/>
                <a:gd name="T24" fmla="*/ 415 w 433"/>
                <a:gd name="T25" fmla="*/ 13 h 428"/>
                <a:gd name="T26" fmla="*/ 384 w 433"/>
                <a:gd name="T27" fmla="*/ 0 h 428"/>
                <a:gd name="T28" fmla="*/ 353 w 433"/>
                <a:gd name="T29" fmla="*/ 13 h 428"/>
                <a:gd name="T30" fmla="*/ 269 w 433"/>
                <a:gd name="T31" fmla="*/ 97 h 428"/>
                <a:gd name="T32" fmla="*/ 42 w 433"/>
                <a:gd name="T33" fmla="*/ 46 h 428"/>
                <a:gd name="T34" fmla="*/ 0 w 433"/>
                <a:gd name="T35" fmla="*/ 110 h 428"/>
                <a:gd name="T36" fmla="*/ 176 w 433"/>
                <a:gd name="T37" fmla="*/ 190 h 428"/>
                <a:gd name="T38" fmla="*/ 110 w 433"/>
                <a:gd name="T39" fmla="*/ 255 h 428"/>
                <a:gd name="T40" fmla="*/ 36 w 433"/>
                <a:gd name="T41" fmla="*/ 99 h 428"/>
                <a:gd name="T42" fmla="*/ 53 w 433"/>
                <a:gd name="T43" fmla="*/ 73 h 428"/>
                <a:gd name="T44" fmla="*/ 276 w 433"/>
                <a:gd name="T45" fmla="*/ 124 h 428"/>
                <a:gd name="T46" fmla="*/ 370 w 433"/>
                <a:gd name="T47" fmla="*/ 30 h 428"/>
                <a:gd name="T48" fmla="*/ 398 w 433"/>
                <a:gd name="T49" fmla="*/ 30 h 428"/>
                <a:gd name="T50" fmla="*/ 398 w 433"/>
                <a:gd name="T51" fmla="*/ 58 h 428"/>
                <a:gd name="T52" fmla="*/ 304 w 433"/>
                <a:gd name="T53" fmla="*/ 152 h 428"/>
                <a:gd name="T54" fmla="*/ 355 w 433"/>
                <a:gd name="T55" fmla="*/ 375 h 428"/>
                <a:gd name="T56" fmla="*/ 329 w 433"/>
                <a:gd name="T57" fmla="*/ 392 h 428"/>
                <a:gd name="T58" fmla="*/ 246 w 433"/>
                <a:gd name="T59" fmla="*/ 210 h 428"/>
                <a:gd name="T60" fmla="*/ 148 w 433"/>
                <a:gd name="T61" fmla="*/ 308 h 428"/>
                <a:gd name="T62" fmla="*/ 152 w 433"/>
                <a:gd name="T63" fmla="*/ 376 h 428"/>
                <a:gd name="T64" fmla="*/ 136 w 433"/>
                <a:gd name="T65" fmla="*/ 384 h 428"/>
                <a:gd name="T66" fmla="*/ 111 w 433"/>
                <a:gd name="T67" fmla="*/ 317 h 428"/>
                <a:gd name="T68" fmla="*/ 44 w 433"/>
                <a:gd name="T69" fmla="*/ 292 h 428"/>
                <a:gd name="T70" fmla="*/ 52 w 433"/>
                <a:gd name="T71" fmla="*/ 276 h 428"/>
                <a:gd name="T72" fmla="*/ 120 w 433"/>
                <a:gd name="T73" fmla="*/ 280 h 428"/>
                <a:gd name="T74" fmla="*/ 218 w 433"/>
                <a:gd name="T75" fmla="*/ 182 h 428"/>
                <a:gd name="T76" fmla="*/ 36 w 433"/>
                <a:gd name="T77" fmla="*/ 9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3" h="428">
                  <a:moveTo>
                    <a:pt x="110" y="255"/>
                  </a:moveTo>
                  <a:cubicBezTo>
                    <a:pt x="36" y="251"/>
                    <a:pt x="36" y="251"/>
                    <a:pt x="36" y="251"/>
                  </a:cubicBezTo>
                  <a:cubicBezTo>
                    <a:pt x="11" y="306"/>
                    <a:pt x="11" y="306"/>
                    <a:pt x="11" y="306"/>
                  </a:cubicBezTo>
                  <a:cubicBezTo>
                    <a:pt x="92" y="336"/>
                    <a:pt x="92" y="336"/>
                    <a:pt x="92" y="336"/>
                  </a:cubicBezTo>
                  <a:cubicBezTo>
                    <a:pt x="122" y="417"/>
                    <a:pt x="122" y="417"/>
                    <a:pt x="122" y="417"/>
                  </a:cubicBezTo>
                  <a:cubicBezTo>
                    <a:pt x="177" y="392"/>
                    <a:pt x="177" y="392"/>
                    <a:pt x="177" y="392"/>
                  </a:cubicBezTo>
                  <a:cubicBezTo>
                    <a:pt x="173" y="318"/>
                    <a:pt x="173" y="318"/>
                    <a:pt x="173" y="318"/>
                  </a:cubicBezTo>
                  <a:cubicBezTo>
                    <a:pt x="238" y="252"/>
                    <a:pt x="238" y="252"/>
                    <a:pt x="238" y="252"/>
                  </a:cubicBezTo>
                  <a:cubicBezTo>
                    <a:pt x="318" y="428"/>
                    <a:pt x="318" y="428"/>
                    <a:pt x="318" y="428"/>
                  </a:cubicBezTo>
                  <a:cubicBezTo>
                    <a:pt x="382" y="386"/>
                    <a:pt x="382" y="386"/>
                    <a:pt x="382" y="386"/>
                  </a:cubicBezTo>
                  <a:cubicBezTo>
                    <a:pt x="331" y="159"/>
                    <a:pt x="331" y="159"/>
                    <a:pt x="331" y="159"/>
                  </a:cubicBezTo>
                  <a:cubicBezTo>
                    <a:pt x="415" y="75"/>
                    <a:pt x="415" y="75"/>
                    <a:pt x="415" y="75"/>
                  </a:cubicBezTo>
                  <a:cubicBezTo>
                    <a:pt x="433" y="58"/>
                    <a:pt x="432" y="30"/>
                    <a:pt x="415" y="13"/>
                  </a:cubicBezTo>
                  <a:cubicBezTo>
                    <a:pt x="407" y="4"/>
                    <a:pt x="396" y="0"/>
                    <a:pt x="384" y="0"/>
                  </a:cubicBezTo>
                  <a:cubicBezTo>
                    <a:pt x="372" y="0"/>
                    <a:pt x="361" y="4"/>
                    <a:pt x="353" y="13"/>
                  </a:cubicBezTo>
                  <a:cubicBezTo>
                    <a:pt x="269" y="97"/>
                    <a:pt x="269" y="97"/>
                    <a:pt x="269" y="97"/>
                  </a:cubicBezTo>
                  <a:cubicBezTo>
                    <a:pt x="42" y="46"/>
                    <a:pt x="42" y="46"/>
                    <a:pt x="42" y="46"/>
                  </a:cubicBezTo>
                  <a:cubicBezTo>
                    <a:pt x="0" y="110"/>
                    <a:pt x="0" y="110"/>
                    <a:pt x="0" y="110"/>
                  </a:cubicBezTo>
                  <a:cubicBezTo>
                    <a:pt x="176" y="190"/>
                    <a:pt x="176" y="190"/>
                    <a:pt x="176" y="190"/>
                  </a:cubicBezTo>
                  <a:lnTo>
                    <a:pt x="110" y="255"/>
                  </a:lnTo>
                  <a:close/>
                  <a:moveTo>
                    <a:pt x="36" y="99"/>
                  </a:moveTo>
                  <a:cubicBezTo>
                    <a:pt x="53" y="73"/>
                    <a:pt x="53" y="73"/>
                    <a:pt x="53" y="73"/>
                  </a:cubicBezTo>
                  <a:cubicBezTo>
                    <a:pt x="276" y="124"/>
                    <a:pt x="276" y="124"/>
                    <a:pt x="276" y="124"/>
                  </a:cubicBezTo>
                  <a:cubicBezTo>
                    <a:pt x="370" y="30"/>
                    <a:pt x="370" y="30"/>
                    <a:pt x="370" y="30"/>
                  </a:cubicBezTo>
                  <a:cubicBezTo>
                    <a:pt x="377" y="23"/>
                    <a:pt x="390" y="23"/>
                    <a:pt x="398" y="30"/>
                  </a:cubicBezTo>
                  <a:cubicBezTo>
                    <a:pt x="406" y="38"/>
                    <a:pt x="406" y="50"/>
                    <a:pt x="398" y="58"/>
                  </a:cubicBezTo>
                  <a:cubicBezTo>
                    <a:pt x="304" y="152"/>
                    <a:pt x="304" y="152"/>
                    <a:pt x="304" y="152"/>
                  </a:cubicBezTo>
                  <a:cubicBezTo>
                    <a:pt x="355" y="375"/>
                    <a:pt x="355" y="375"/>
                    <a:pt x="355" y="375"/>
                  </a:cubicBezTo>
                  <a:cubicBezTo>
                    <a:pt x="329" y="392"/>
                    <a:pt x="329" y="392"/>
                    <a:pt x="329" y="392"/>
                  </a:cubicBezTo>
                  <a:cubicBezTo>
                    <a:pt x="246" y="210"/>
                    <a:pt x="246" y="210"/>
                    <a:pt x="246" y="210"/>
                  </a:cubicBezTo>
                  <a:cubicBezTo>
                    <a:pt x="148" y="308"/>
                    <a:pt x="148" y="308"/>
                    <a:pt x="148" y="308"/>
                  </a:cubicBezTo>
                  <a:cubicBezTo>
                    <a:pt x="152" y="376"/>
                    <a:pt x="152" y="376"/>
                    <a:pt x="152" y="376"/>
                  </a:cubicBezTo>
                  <a:cubicBezTo>
                    <a:pt x="136" y="384"/>
                    <a:pt x="136" y="384"/>
                    <a:pt x="136" y="384"/>
                  </a:cubicBezTo>
                  <a:cubicBezTo>
                    <a:pt x="111" y="317"/>
                    <a:pt x="111" y="317"/>
                    <a:pt x="111" y="317"/>
                  </a:cubicBezTo>
                  <a:cubicBezTo>
                    <a:pt x="44" y="292"/>
                    <a:pt x="44" y="292"/>
                    <a:pt x="44" y="292"/>
                  </a:cubicBezTo>
                  <a:cubicBezTo>
                    <a:pt x="52" y="276"/>
                    <a:pt x="52" y="276"/>
                    <a:pt x="52" y="276"/>
                  </a:cubicBezTo>
                  <a:cubicBezTo>
                    <a:pt x="120" y="280"/>
                    <a:pt x="120" y="280"/>
                    <a:pt x="120" y="280"/>
                  </a:cubicBezTo>
                  <a:cubicBezTo>
                    <a:pt x="218" y="182"/>
                    <a:pt x="218" y="182"/>
                    <a:pt x="218" y="182"/>
                  </a:cubicBezTo>
                  <a:lnTo>
                    <a:pt x="36"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4" name="Group 73">
            <a:extLst>
              <a:ext uri="{FF2B5EF4-FFF2-40B4-BE49-F238E27FC236}">
                <a16:creationId xmlns:a16="http://schemas.microsoft.com/office/drawing/2014/main" id="{1041D0E4-BCF8-4D48-8BEE-EFC62885BE84}"/>
              </a:ext>
            </a:extLst>
          </p:cNvPr>
          <p:cNvGrpSpPr>
            <a:grpSpLocks noChangeAspect="1"/>
          </p:cNvGrpSpPr>
          <p:nvPr/>
        </p:nvGrpSpPr>
        <p:grpSpPr>
          <a:xfrm>
            <a:off x="9191611" y="4388150"/>
            <a:ext cx="565423" cy="571500"/>
            <a:chOff x="3421063" y="1854201"/>
            <a:chExt cx="147638" cy="149225"/>
          </a:xfrm>
          <a:solidFill>
            <a:schemeClr val="tx1"/>
          </a:solidFill>
        </p:grpSpPr>
        <p:sp>
          <p:nvSpPr>
            <p:cNvPr id="75" name="Freeform 155">
              <a:extLst>
                <a:ext uri="{FF2B5EF4-FFF2-40B4-BE49-F238E27FC236}">
                  <a16:creationId xmlns:a16="http://schemas.microsoft.com/office/drawing/2014/main" id="{7F8E8883-220D-439E-B6D7-2B7CE3475F00}"/>
                </a:ext>
              </a:extLst>
            </p:cNvPr>
            <p:cNvSpPr>
              <a:spLocks noEditPoints="1"/>
            </p:cNvSpPr>
            <p:nvPr/>
          </p:nvSpPr>
          <p:spPr bwMode="auto">
            <a:xfrm>
              <a:off x="3421063" y="1854201"/>
              <a:ext cx="147638" cy="149225"/>
            </a:xfrm>
            <a:custGeom>
              <a:avLst/>
              <a:gdLst>
                <a:gd name="T0" fmla="*/ 0 w 93"/>
                <a:gd name="T1" fmla="*/ 0 h 94"/>
                <a:gd name="T2" fmla="*/ 0 w 93"/>
                <a:gd name="T3" fmla="*/ 94 h 94"/>
                <a:gd name="T4" fmla="*/ 93 w 93"/>
                <a:gd name="T5" fmla="*/ 94 h 94"/>
                <a:gd name="T6" fmla="*/ 93 w 93"/>
                <a:gd name="T7" fmla="*/ 0 h 94"/>
                <a:gd name="T8" fmla="*/ 0 w 93"/>
                <a:gd name="T9" fmla="*/ 0 h 94"/>
                <a:gd name="T10" fmla="*/ 89 w 93"/>
                <a:gd name="T11" fmla="*/ 90 h 94"/>
                <a:gd name="T12" fmla="*/ 4 w 93"/>
                <a:gd name="T13" fmla="*/ 90 h 94"/>
                <a:gd name="T14" fmla="*/ 4 w 93"/>
                <a:gd name="T15" fmla="*/ 4 h 94"/>
                <a:gd name="T16" fmla="*/ 89 w 93"/>
                <a:gd name="T17" fmla="*/ 4 h 94"/>
                <a:gd name="T18" fmla="*/ 89 w 93"/>
                <a:gd name="T1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0" y="0"/>
                  </a:moveTo>
                  <a:lnTo>
                    <a:pt x="0" y="94"/>
                  </a:lnTo>
                  <a:lnTo>
                    <a:pt x="93" y="94"/>
                  </a:lnTo>
                  <a:lnTo>
                    <a:pt x="93" y="0"/>
                  </a:lnTo>
                  <a:lnTo>
                    <a:pt x="0" y="0"/>
                  </a:lnTo>
                  <a:close/>
                  <a:moveTo>
                    <a:pt x="89" y="90"/>
                  </a:moveTo>
                  <a:lnTo>
                    <a:pt x="4" y="90"/>
                  </a:lnTo>
                  <a:lnTo>
                    <a:pt x="4" y="4"/>
                  </a:lnTo>
                  <a:lnTo>
                    <a:pt x="89" y="4"/>
                  </a:lnTo>
                  <a:lnTo>
                    <a:pt x="89"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56">
              <a:extLst>
                <a:ext uri="{FF2B5EF4-FFF2-40B4-BE49-F238E27FC236}">
                  <a16:creationId xmlns:a16="http://schemas.microsoft.com/office/drawing/2014/main" id="{C0546260-A908-45BE-90C2-7C9152753B2D}"/>
                </a:ext>
              </a:extLst>
            </p:cNvPr>
            <p:cNvSpPr>
              <a:spLocks noEditPoints="1"/>
            </p:cNvSpPr>
            <p:nvPr/>
          </p:nvSpPr>
          <p:spPr bwMode="auto">
            <a:xfrm>
              <a:off x="3457575" y="1935163"/>
              <a:ext cx="33338" cy="33338"/>
            </a:xfrm>
            <a:custGeom>
              <a:avLst/>
              <a:gdLst>
                <a:gd name="T0" fmla="*/ 21 w 43"/>
                <a:gd name="T1" fmla="*/ 0 h 43"/>
                <a:gd name="T2" fmla="*/ 0 w 43"/>
                <a:gd name="T3" fmla="*/ 22 h 43"/>
                <a:gd name="T4" fmla="*/ 21 w 43"/>
                <a:gd name="T5" fmla="*/ 43 h 43"/>
                <a:gd name="T6" fmla="*/ 43 w 43"/>
                <a:gd name="T7" fmla="*/ 22 h 43"/>
                <a:gd name="T8" fmla="*/ 21 w 43"/>
                <a:gd name="T9" fmla="*/ 0 h 43"/>
                <a:gd name="T10" fmla="*/ 21 w 43"/>
                <a:gd name="T11" fmla="*/ 35 h 43"/>
                <a:gd name="T12" fmla="*/ 8 w 43"/>
                <a:gd name="T13" fmla="*/ 22 h 43"/>
                <a:gd name="T14" fmla="*/ 21 w 43"/>
                <a:gd name="T15" fmla="*/ 9 h 43"/>
                <a:gd name="T16" fmla="*/ 34 w 43"/>
                <a:gd name="T17" fmla="*/ 22 h 43"/>
                <a:gd name="T18" fmla="*/ 21 w 43"/>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1" y="0"/>
                  </a:moveTo>
                  <a:cubicBezTo>
                    <a:pt x="10" y="0"/>
                    <a:pt x="0" y="10"/>
                    <a:pt x="0" y="22"/>
                  </a:cubicBezTo>
                  <a:cubicBezTo>
                    <a:pt x="0" y="33"/>
                    <a:pt x="10" y="43"/>
                    <a:pt x="21" y="43"/>
                  </a:cubicBezTo>
                  <a:cubicBezTo>
                    <a:pt x="33" y="43"/>
                    <a:pt x="43" y="33"/>
                    <a:pt x="43" y="22"/>
                  </a:cubicBezTo>
                  <a:cubicBezTo>
                    <a:pt x="43" y="10"/>
                    <a:pt x="33" y="0"/>
                    <a:pt x="21" y="0"/>
                  </a:cubicBezTo>
                  <a:close/>
                  <a:moveTo>
                    <a:pt x="21" y="35"/>
                  </a:moveTo>
                  <a:cubicBezTo>
                    <a:pt x="14" y="35"/>
                    <a:pt x="8" y="29"/>
                    <a:pt x="8" y="22"/>
                  </a:cubicBezTo>
                  <a:cubicBezTo>
                    <a:pt x="8" y="14"/>
                    <a:pt x="14" y="9"/>
                    <a:pt x="21" y="9"/>
                  </a:cubicBezTo>
                  <a:cubicBezTo>
                    <a:pt x="29" y="9"/>
                    <a:pt x="34" y="14"/>
                    <a:pt x="34" y="22"/>
                  </a:cubicBezTo>
                  <a:cubicBezTo>
                    <a:pt x="34" y="29"/>
                    <a:pt x="29" y="35"/>
                    <a:pt x="2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57">
              <a:extLst>
                <a:ext uri="{FF2B5EF4-FFF2-40B4-BE49-F238E27FC236}">
                  <a16:creationId xmlns:a16="http://schemas.microsoft.com/office/drawing/2014/main" id="{90DA9F35-0ABA-4426-B02C-F9C1AE0D2C2B}"/>
                </a:ext>
              </a:extLst>
            </p:cNvPr>
            <p:cNvSpPr>
              <a:spLocks noEditPoints="1"/>
            </p:cNvSpPr>
            <p:nvPr/>
          </p:nvSpPr>
          <p:spPr bwMode="auto">
            <a:xfrm>
              <a:off x="3440113" y="1885951"/>
              <a:ext cx="98425" cy="103188"/>
            </a:xfrm>
            <a:custGeom>
              <a:avLst/>
              <a:gdLst>
                <a:gd name="T0" fmla="*/ 98 w 127"/>
                <a:gd name="T1" fmla="*/ 59 h 135"/>
                <a:gd name="T2" fmla="*/ 105 w 127"/>
                <a:gd name="T3" fmla="*/ 41 h 135"/>
                <a:gd name="T4" fmla="*/ 99 w 127"/>
                <a:gd name="T5" fmla="*/ 19 h 135"/>
                <a:gd name="T6" fmla="*/ 30 w 127"/>
                <a:gd name="T7" fmla="*/ 6 h 135"/>
                <a:gd name="T8" fmla="*/ 14 w 127"/>
                <a:gd name="T9" fmla="*/ 22 h 135"/>
                <a:gd name="T10" fmla="*/ 13 w 127"/>
                <a:gd name="T11" fmla="*/ 41 h 135"/>
                <a:gd name="T12" fmla="*/ 37 w 127"/>
                <a:gd name="T13" fmla="*/ 35 h 135"/>
                <a:gd name="T14" fmla="*/ 43 w 127"/>
                <a:gd name="T15" fmla="*/ 29 h 135"/>
                <a:gd name="T16" fmla="*/ 46 w 127"/>
                <a:gd name="T17" fmla="*/ 43 h 135"/>
                <a:gd name="T18" fmla="*/ 27 w 127"/>
                <a:gd name="T19" fmla="*/ 46 h 135"/>
                <a:gd name="T20" fmla="*/ 42 w 127"/>
                <a:gd name="T21" fmla="*/ 128 h 135"/>
                <a:gd name="T22" fmla="*/ 83 w 127"/>
                <a:gd name="T23" fmla="*/ 99 h 135"/>
                <a:gd name="T24" fmla="*/ 85 w 127"/>
                <a:gd name="T25" fmla="*/ 86 h 135"/>
                <a:gd name="T26" fmla="*/ 94 w 127"/>
                <a:gd name="T27" fmla="*/ 99 h 135"/>
                <a:gd name="T28" fmla="*/ 100 w 127"/>
                <a:gd name="T29" fmla="*/ 135 h 135"/>
                <a:gd name="T30" fmla="*/ 115 w 127"/>
                <a:gd name="T31" fmla="*/ 124 h 135"/>
                <a:gd name="T32" fmla="*/ 123 w 127"/>
                <a:gd name="T33" fmla="*/ 62 h 135"/>
                <a:gd name="T34" fmla="*/ 70 w 127"/>
                <a:gd name="T35" fmla="*/ 29 h 135"/>
                <a:gd name="T36" fmla="*/ 59 w 127"/>
                <a:gd name="T37" fmla="*/ 25 h 135"/>
                <a:gd name="T38" fmla="*/ 38 w 127"/>
                <a:gd name="T39" fmla="*/ 23 h 135"/>
                <a:gd name="T40" fmla="*/ 26 w 127"/>
                <a:gd name="T41" fmla="*/ 34 h 135"/>
                <a:gd name="T42" fmla="*/ 17 w 127"/>
                <a:gd name="T43" fmla="*/ 31 h 135"/>
                <a:gd name="T44" fmla="*/ 27 w 127"/>
                <a:gd name="T45" fmla="*/ 20 h 135"/>
                <a:gd name="T46" fmla="*/ 42 w 127"/>
                <a:gd name="T47" fmla="*/ 10 h 135"/>
                <a:gd name="T48" fmla="*/ 101 w 127"/>
                <a:gd name="T49" fmla="*/ 30 h 135"/>
                <a:gd name="T50" fmla="*/ 76 w 127"/>
                <a:gd name="T51" fmla="*/ 59 h 135"/>
                <a:gd name="T52" fmla="*/ 57 w 127"/>
                <a:gd name="T53" fmla="*/ 46 h 135"/>
                <a:gd name="T54" fmla="*/ 70 w 127"/>
                <a:gd name="T55" fmla="*/ 29 h 135"/>
                <a:gd name="T56" fmla="*/ 52 w 127"/>
                <a:gd name="T57" fmla="*/ 119 h 135"/>
                <a:gd name="T58" fmla="*/ 8 w 127"/>
                <a:gd name="T59" fmla="*/ 86 h 135"/>
                <a:gd name="T60" fmla="*/ 32 w 127"/>
                <a:gd name="T61" fmla="*/ 53 h 135"/>
                <a:gd name="T62" fmla="*/ 53 w 127"/>
                <a:gd name="T63" fmla="*/ 53 h 135"/>
                <a:gd name="T64" fmla="*/ 54 w 127"/>
                <a:gd name="T65" fmla="*/ 53 h 135"/>
                <a:gd name="T66" fmla="*/ 73 w 127"/>
                <a:gd name="T67" fmla="*/ 70 h 135"/>
                <a:gd name="T68" fmla="*/ 77 w 127"/>
                <a:gd name="T69" fmla="*/ 86 h 135"/>
                <a:gd name="T70" fmla="*/ 118 w 127"/>
                <a:gd name="T71" fmla="*/ 73 h 135"/>
                <a:gd name="T72" fmla="*/ 101 w 127"/>
                <a:gd name="T73" fmla="*/ 127 h 135"/>
                <a:gd name="T74" fmla="*/ 106 w 127"/>
                <a:gd name="T75" fmla="*/ 77 h 135"/>
                <a:gd name="T76" fmla="*/ 85 w 127"/>
                <a:gd name="T77" fmla="*/ 78 h 135"/>
                <a:gd name="T78" fmla="*/ 85 w 127"/>
                <a:gd name="T79" fmla="*/ 77 h 135"/>
                <a:gd name="T80" fmla="*/ 82 w 127"/>
                <a:gd name="T81" fmla="*/ 69 h 135"/>
                <a:gd name="T82" fmla="*/ 112 w 127"/>
                <a:gd name="T83" fmla="*/ 66 h 135"/>
                <a:gd name="T84" fmla="*/ 118 w 127"/>
                <a:gd name="T85" fmla="*/ 7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 h="135">
                  <a:moveTo>
                    <a:pt x="111" y="58"/>
                  </a:moveTo>
                  <a:cubicBezTo>
                    <a:pt x="106" y="59"/>
                    <a:pt x="102" y="59"/>
                    <a:pt x="98" y="59"/>
                  </a:cubicBezTo>
                  <a:cubicBezTo>
                    <a:pt x="94" y="60"/>
                    <a:pt x="91" y="60"/>
                    <a:pt x="86" y="60"/>
                  </a:cubicBezTo>
                  <a:cubicBezTo>
                    <a:pt x="92" y="54"/>
                    <a:pt x="99" y="48"/>
                    <a:pt x="105" y="41"/>
                  </a:cubicBezTo>
                  <a:cubicBezTo>
                    <a:pt x="109" y="37"/>
                    <a:pt x="110" y="32"/>
                    <a:pt x="109" y="28"/>
                  </a:cubicBezTo>
                  <a:cubicBezTo>
                    <a:pt x="108" y="24"/>
                    <a:pt x="104" y="20"/>
                    <a:pt x="99" y="19"/>
                  </a:cubicBezTo>
                  <a:cubicBezTo>
                    <a:pt x="80" y="13"/>
                    <a:pt x="61" y="7"/>
                    <a:pt x="45" y="2"/>
                  </a:cubicBezTo>
                  <a:cubicBezTo>
                    <a:pt x="39" y="0"/>
                    <a:pt x="34" y="2"/>
                    <a:pt x="30" y="6"/>
                  </a:cubicBezTo>
                  <a:cubicBezTo>
                    <a:pt x="27" y="9"/>
                    <a:pt x="24" y="12"/>
                    <a:pt x="21" y="14"/>
                  </a:cubicBezTo>
                  <a:cubicBezTo>
                    <a:pt x="19" y="17"/>
                    <a:pt x="16" y="19"/>
                    <a:pt x="14" y="22"/>
                  </a:cubicBezTo>
                  <a:cubicBezTo>
                    <a:pt x="11" y="25"/>
                    <a:pt x="10" y="28"/>
                    <a:pt x="9" y="31"/>
                  </a:cubicBezTo>
                  <a:cubicBezTo>
                    <a:pt x="9" y="35"/>
                    <a:pt x="11" y="38"/>
                    <a:pt x="13" y="41"/>
                  </a:cubicBezTo>
                  <a:cubicBezTo>
                    <a:pt x="19" y="46"/>
                    <a:pt x="26" y="46"/>
                    <a:pt x="32" y="40"/>
                  </a:cubicBezTo>
                  <a:cubicBezTo>
                    <a:pt x="34" y="38"/>
                    <a:pt x="35" y="37"/>
                    <a:pt x="37" y="35"/>
                  </a:cubicBezTo>
                  <a:cubicBezTo>
                    <a:pt x="39" y="33"/>
                    <a:pt x="41" y="31"/>
                    <a:pt x="43" y="29"/>
                  </a:cubicBezTo>
                  <a:cubicBezTo>
                    <a:pt x="43" y="29"/>
                    <a:pt x="43" y="29"/>
                    <a:pt x="43" y="29"/>
                  </a:cubicBezTo>
                  <a:cubicBezTo>
                    <a:pt x="47" y="30"/>
                    <a:pt x="52" y="31"/>
                    <a:pt x="56" y="33"/>
                  </a:cubicBezTo>
                  <a:cubicBezTo>
                    <a:pt x="46" y="43"/>
                    <a:pt x="46" y="43"/>
                    <a:pt x="46" y="43"/>
                  </a:cubicBezTo>
                  <a:cubicBezTo>
                    <a:pt x="45" y="43"/>
                    <a:pt x="44" y="43"/>
                    <a:pt x="42" y="43"/>
                  </a:cubicBezTo>
                  <a:cubicBezTo>
                    <a:pt x="37" y="43"/>
                    <a:pt x="32" y="44"/>
                    <a:pt x="27" y="46"/>
                  </a:cubicBezTo>
                  <a:cubicBezTo>
                    <a:pt x="11" y="52"/>
                    <a:pt x="0" y="68"/>
                    <a:pt x="0" y="86"/>
                  </a:cubicBezTo>
                  <a:cubicBezTo>
                    <a:pt x="0" y="109"/>
                    <a:pt x="19" y="128"/>
                    <a:pt x="42" y="128"/>
                  </a:cubicBezTo>
                  <a:cubicBezTo>
                    <a:pt x="54" y="128"/>
                    <a:pt x="64" y="124"/>
                    <a:pt x="72" y="116"/>
                  </a:cubicBezTo>
                  <a:cubicBezTo>
                    <a:pt x="77" y="111"/>
                    <a:pt x="80" y="106"/>
                    <a:pt x="83" y="99"/>
                  </a:cubicBezTo>
                  <a:cubicBezTo>
                    <a:pt x="84" y="95"/>
                    <a:pt x="85" y="90"/>
                    <a:pt x="85" y="86"/>
                  </a:cubicBezTo>
                  <a:cubicBezTo>
                    <a:pt x="85" y="86"/>
                    <a:pt x="85" y="86"/>
                    <a:pt x="85" y="86"/>
                  </a:cubicBezTo>
                  <a:cubicBezTo>
                    <a:pt x="90" y="86"/>
                    <a:pt x="97" y="86"/>
                    <a:pt x="97" y="86"/>
                  </a:cubicBezTo>
                  <a:cubicBezTo>
                    <a:pt x="96" y="90"/>
                    <a:pt x="95" y="94"/>
                    <a:pt x="94" y="99"/>
                  </a:cubicBezTo>
                  <a:cubicBezTo>
                    <a:pt x="93" y="105"/>
                    <a:pt x="91" y="112"/>
                    <a:pt x="90" y="119"/>
                  </a:cubicBezTo>
                  <a:cubicBezTo>
                    <a:pt x="88" y="127"/>
                    <a:pt x="92" y="133"/>
                    <a:pt x="100" y="135"/>
                  </a:cubicBezTo>
                  <a:cubicBezTo>
                    <a:pt x="101" y="135"/>
                    <a:pt x="102" y="135"/>
                    <a:pt x="103" y="135"/>
                  </a:cubicBezTo>
                  <a:cubicBezTo>
                    <a:pt x="108" y="135"/>
                    <a:pt x="113" y="131"/>
                    <a:pt x="115" y="124"/>
                  </a:cubicBezTo>
                  <a:cubicBezTo>
                    <a:pt x="118" y="111"/>
                    <a:pt x="122" y="93"/>
                    <a:pt x="126" y="74"/>
                  </a:cubicBezTo>
                  <a:cubicBezTo>
                    <a:pt x="127" y="70"/>
                    <a:pt x="126" y="66"/>
                    <a:pt x="123" y="62"/>
                  </a:cubicBezTo>
                  <a:cubicBezTo>
                    <a:pt x="120" y="59"/>
                    <a:pt x="116" y="58"/>
                    <a:pt x="111" y="58"/>
                  </a:cubicBezTo>
                  <a:close/>
                  <a:moveTo>
                    <a:pt x="70" y="29"/>
                  </a:moveTo>
                  <a:cubicBezTo>
                    <a:pt x="64" y="27"/>
                    <a:pt x="64" y="27"/>
                    <a:pt x="64" y="27"/>
                  </a:cubicBezTo>
                  <a:cubicBezTo>
                    <a:pt x="63" y="26"/>
                    <a:pt x="61" y="26"/>
                    <a:pt x="59" y="25"/>
                  </a:cubicBezTo>
                  <a:cubicBezTo>
                    <a:pt x="54" y="24"/>
                    <a:pt x="49" y="22"/>
                    <a:pt x="45" y="21"/>
                  </a:cubicBezTo>
                  <a:cubicBezTo>
                    <a:pt x="42" y="20"/>
                    <a:pt x="39" y="22"/>
                    <a:pt x="38" y="23"/>
                  </a:cubicBezTo>
                  <a:cubicBezTo>
                    <a:pt x="35" y="25"/>
                    <a:pt x="33" y="27"/>
                    <a:pt x="31" y="29"/>
                  </a:cubicBezTo>
                  <a:cubicBezTo>
                    <a:pt x="30" y="31"/>
                    <a:pt x="28" y="33"/>
                    <a:pt x="26" y="34"/>
                  </a:cubicBezTo>
                  <a:cubicBezTo>
                    <a:pt x="24" y="37"/>
                    <a:pt x="21" y="37"/>
                    <a:pt x="19" y="35"/>
                  </a:cubicBezTo>
                  <a:cubicBezTo>
                    <a:pt x="18" y="34"/>
                    <a:pt x="17" y="33"/>
                    <a:pt x="17" y="31"/>
                  </a:cubicBezTo>
                  <a:cubicBezTo>
                    <a:pt x="17" y="30"/>
                    <a:pt x="18" y="29"/>
                    <a:pt x="20" y="27"/>
                  </a:cubicBezTo>
                  <a:cubicBezTo>
                    <a:pt x="22" y="25"/>
                    <a:pt x="24" y="22"/>
                    <a:pt x="27" y="20"/>
                  </a:cubicBezTo>
                  <a:cubicBezTo>
                    <a:pt x="30" y="17"/>
                    <a:pt x="33" y="14"/>
                    <a:pt x="35" y="11"/>
                  </a:cubicBezTo>
                  <a:cubicBezTo>
                    <a:pt x="37" y="9"/>
                    <a:pt x="39" y="9"/>
                    <a:pt x="42" y="10"/>
                  </a:cubicBezTo>
                  <a:cubicBezTo>
                    <a:pt x="59" y="15"/>
                    <a:pt x="78" y="20"/>
                    <a:pt x="97" y="26"/>
                  </a:cubicBezTo>
                  <a:cubicBezTo>
                    <a:pt x="99" y="27"/>
                    <a:pt x="101" y="28"/>
                    <a:pt x="101" y="30"/>
                  </a:cubicBezTo>
                  <a:cubicBezTo>
                    <a:pt x="102" y="32"/>
                    <a:pt x="101" y="34"/>
                    <a:pt x="99" y="36"/>
                  </a:cubicBezTo>
                  <a:cubicBezTo>
                    <a:pt x="91" y="43"/>
                    <a:pt x="83" y="51"/>
                    <a:pt x="76" y="59"/>
                  </a:cubicBezTo>
                  <a:cubicBezTo>
                    <a:pt x="71" y="53"/>
                    <a:pt x="64" y="49"/>
                    <a:pt x="57" y="46"/>
                  </a:cubicBezTo>
                  <a:cubicBezTo>
                    <a:pt x="57" y="46"/>
                    <a:pt x="57" y="46"/>
                    <a:pt x="57" y="46"/>
                  </a:cubicBezTo>
                  <a:cubicBezTo>
                    <a:pt x="56" y="46"/>
                    <a:pt x="56" y="45"/>
                    <a:pt x="55" y="45"/>
                  </a:cubicBezTo>
                  <a:lnTo>
                    <a:pt x="70" y="29"/>
                  </a:lnTo>
                  <a:close/>
                  <a:moveTo>
                    <a:pt x="67" y="109"/>
                  </a:moveTo>
                  <a:cubicBezTo>
                    <a:pt x="63" y="114"/>
                    <a:pt x="58" y="117"/>
                    <a:pt x="52" y="119"/>
                  </a:cubicBezTo>
                  <a:cubicBezTo>
                    <a:pt x="49" y="120"/>
                    <a:pt x="46" y="120"/>
                    <a:pt x="42" y="120"/>
                  </a:cubicBezTo>
                  <a:cubicBezTo>
                    <a:pt x="23" y="120"/>
                    <a:pt x="8" y="105"/>
                    <a:pt x="8" y="86"/>
                  </a:cubicBezTo>
                  <a:cubicBezTo>
                    <a:pt x="8" y="77"/>
                    <a:pt x="11" y="69"/>
                    <a:pt x="16" y="63"/>
                  </a:cubicBezTo>
                  <a:cubicBezTo>
                    <a:pt x="20" y="59"/>
                    <a:pt x="26" y="55"/>
                    <a:pt x="32" y="53"/>
                  </a:cubicBezTo>
                  <a:cubicBezTo>
                    <a:pt x="35" y="52"/>
                    <a:pt x="39" y="51"/>
                    <a:pt x="42" y="51"/>
                  </a:cubicBezTo>
                  <a:cubicBezTo>
                    <a:pt x="46" y="51"/>
                    <a:pt x="50" y="52"/>
                    <a:pt x="53" y="53"/>
                  </a:cubicBezTo>
                  <a:cubicBezTo>
                    <a:pt x="54" y="53"/>
                    <a:pt x="54" y="53"/>
                    <a:pt x="54" y="53"/>
                  </a:cubicBezTo>
                  <a:cubicBezTo>
                    <a:pt x="54" y="53"/>
                    <a:pt x="54" y="53"/>
                    <a:pt x="54" y="53"/>
                  </a:cubicBezTo>
                  <a:cubicBezTo>
                    <a:pt x="54" y="53"/>
                    <a:pt x="54" y="54"/>
                    <a:pt x="54" y="54"/>
                  </a:cubicBezTo>
                  <a:cubicBezTo>
                    <a:pt x="62" y="57"/>
                    <a:pt x="69" y="62"/>
                    <a:pt x="73" y="70"/>
                  </a:cubicBezTo>
                  <a:cubicBezTo>
                    <a:pt x="73" y="70"/>
                    <a:pt x="73" y="70"/>
                    <a:pt x="73" y="70"/>
                  </a:cubicBezTo>
                  <a:cubicBezTo>
                    <a:pt x="75" y="75"/>
                    <a:pt x="77" y="80"/>
                    <a:pt x="77" y="86"/>
                  </a:cubicBezTo>
                  <a:cubicBezTo>
                    <a:pt x="77" y="95"/>
                    <a:pt x="73" y="103"/>
                    <a:pt x="67" y="109"/>
                  </a:cubicBezTo>
                  <a:close/>
                  <a:moveTo>
                    <a:pt x="118" y="73"/>
                  </a:moveTo>
                  <a:cubicBezTo>
                    <a:pt x="114" y="91"/>
                    <a:pt x="110" y="109"/>
                    <a:pt x="107" y="123"/>
                  </a:cubicBezTo>
                  <a:cubicBezTo>
                    <a:pt x="106" y="126"/>
                    <a:pt x="104" y="128"/>
                    <a:pt x="101" y="127"/>
                  </a:cubicBezTo>
                  <a:cubicBezTo>
                    <a:pt x="97" y="126"/>
                    <a:pt x="97" y="122"/>
                    <a:pt x="98" y="120"/>
                  </a:cubicBezTo>
                  <a:cubicBezTo>
                    <a:pt x="99" y="114"/>
                    <a:pt x="106" y="77"/>
                    <a:pt x="106" y="77"/>
                  </a:cubicBezTo>
                  <a:cubicBezTo>
                    <a:pt x="101" y="78"/>
                    <a:pt x="101" y="78"/>
                    <a:pt x="101" y="78"/>
                  </a:cubicBezTo>
                  <a:cubicBezTo>
                    <a:pt x="100" y="78"/>
                    <a:pt x="85" y="78"/>
                    <a:pt x="85" y="78"/>
                  </a:cubicBezTo>
                  <a:cubicBezTo>
                    <a:pt x="85" y="78"/>
                    <a:pt x="85" y="78"/>
                    <a:pt x="85" y="77"/>
                  </a:cubicBezTo>
                  <a:cubicBezTo>
                    <a:pt x="85" y="77"/>
                    <a:pt x="85" y="77"/>
                    <a:pt x="85" y="77"/>
                  </a:cubicBezTo>
                  <a:cubicBezTo>
                    <a:pt x="84" y="74"/>
                    <a:pt x="83" y="72"/>
                    <a:pt x="82" y="69"/>
                  </a:cubicBezTo>
                  <a:cubicBezTo>
                    <a:pt x="82" y="69"/>
                    <a:pt x="82" y="69"/>
                    <a:pt x="82" y="69"/>
                  </a:cubicBezTo>
                  <a:cubicBezTo>
                    <a:pt x="89" y="68"/>
                    <a:pt x="94" y="68"/>
                    <a:pt x="99" y="67"/>
                  </a:cubicBezTo>
                  <a:cubicBezTo>
                    <a:pt x="103" y="67"/>
                    <a:pt x="107" y="67"/>
                    <a:pt x="112" y="66"/>
                  </a:cubicBezTo>
                  <a:cubicBezTo>
                    <a:pt x="114" y="66"/>
                    <a:pt x="116" y="67"/>
                    <a:pt x="117" y="68"/>
                  </a:cubicBezTo>
                  <a:cubicBezTo>
                    <a:pt x="118" y="69"/>
                    <a:pt x="119" y="71"/>
                    <a:pt x="118"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58">
              <a:extLst>
                <a:ext uri="{FF2B5EF4-FFF2-40B4-BE49-F238E27FC236}">
                  <a16:creationId xmlns:a16="http://schemas.microsoft.com/office/drawing/2014/main" id="{2833E648-0FD6-405E-A998-05B8E579C2C2}"/>
                </a:ext>
              </a:extLst>
            </p:cNvPr>
            <p:cNvSpPr>
              <a:spLocks noEditPoints="1"/>
            </p:cNvSpPr>
            <p:nvPr/>
          </p:nvSpPr>
          <p:spPr bwMode="auto">
            <a:xfrm>
              <a:off x="3509963" y="1866901"/>
              <a:ext cx="33338" cy="33338"/>
            </a:xfrm>
            <a:custGeom>
              <a:avLst/>
              <a:gdLst>
                <a:gd name="T0" fmla="*/ 21 w 43"/>
                <a:gd name="T1" fmla="*/ 0 h 43"/>
                <a:gd name="T2" fmla="*/ 21 w 43"/>
                <a:gd name="T3" fmla="*/ 0 h 43"/>
                <a:gd name="T4" fmla="*/ 0 w 43"/>
                <a:gd name="T5" fmla="*/ 21 h 43"/>
                <a:gd name="T6" fmla="*/ 6 w 43"/>
                <a:gd name="T7" fmla="*/ 37 h 43"/>
                <a:gd name="T8" fmla="*/ 21 w 43"/>
                <a:gd name="T9" fmla="*/ 43 h 43"/>
                <a:gd name="T10" fmla="*/ 21 w 43"/>
                <a:gd name="T11" fmla="*/ 43 h 43"/>
                <a:gd name="T12" fmla="*/ 36 w 43"/>
                <a:gd name="T13" fmla="*/ 36 h 43"/>
                <a:gd name="T14" fmla="*/ 43 w 43"/>
                <a:gd name="T15" fmla="*/ 21 h 43"/>
                <a:gd name="T16" fmla="*/ 21 w 43"/>
                <a:gd name="T17" fmla="*/ 0 h 43"/>
                <a:gd name="T18" fmla="*/ 12 w 43"/>
                <a:gd name="T19" fmla="*/ 31 h 43"/>
                <a:gd name="T20" fmla="*/ 8 w 43"/>
                <a:gd name="T21" fmla="*/ 21 h 43"/>
                <a:gd name="T22" fmla="*/ 21 w 43"/>
                <a:gd name="T23" fmla="*/ 8 h 43"/>
                <a:gd name="T24" fmla="*/ 35 w 43"/>
                <a:gd name="T25" fmla="*/ 21 h 43"/>
                <a:gd name="T26" fmla="*/ 31 w 43"/>
                <a:gd name="T27" fmla="*/ 31 h 43"/>
                <a:gd name="T28" fmla="*/ 21 w 43"/>
                <a:gd name="T29" fmla="*/ 35 h 43"/>
                <a:gd name="T30" fmla="*/ 12 w 43"/>
                <a:gd name="T31"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43">
                  <a:moveTo>
                    <a:pt x="21" y="0"/>
                  </a:moveTo>
                  <a:cubicBezTo>
                    <a:pt x="21" y="0"/>
                    <a:pt x="21" y="0"/>
                    <a:pt x="21" y="0"/>
                  </a:cubicBezTo>
                  <a:cubicBezTo>
                    <a:pt x="9" y="0"/>
                    <a:pt x="0" y="9"/>
                    <a:pt x="0" y="21"/>
                  </a:cubicBezTo>
                  <a:cubicBezTo>
                    <a:pt x="0" y="27"/>
                    <a:pt x="2" y="33"/>
                    <a:pt x="6" y="37"/>
                  </a:cubicBezTo>
                  <a:cubicBezTo>
                    <a:pt x="10" y="41"/>
                    <a:pt x="15" y="43"/>
                    <a:pt x="21" y="43"/>
                  </a:cubicBezTo>
                  <a:cubicBezTo>
                    <a:pt x="21" y="43"/>
                    <a:pt x="21" y="43"/>
                    <a:pt x="21" y="43"/>
                  </a:cubicBezTo>
                  <a:cubicBezTo>
                    <a:pt x="27" y="43"/>
                    <a:pt x="32" y="41"/>
                    <a:pt x="36" y="36"/>
                  </a:cubicBezTo>
                  <a:cubicBezTo>
                    <a:pt x="40" y="32"/>
                    <a:pt x="43" y="27"/>
                    <a:pt x="43" y="21"/>
                  </a:cubicBezTo>
                  <a:cubicBezTo>
                    <a:pt x="42" y="9"/>
                    <a:pt x="33" y="0"/>
                    <a:pt x="21" y="0"/>
                  </a:cubicBezTo>
                  <a:close/>
                  <a:moveTo>
                    <a:pt x="12" y="31"/>
                  </a:moveTo>
                  <a:cubicBezTo>
                    <a:pt x="9" y="28"/>
                    <a:pt x="8" y="25"/>
                    <a:pt x="8" y="21"/>
                  </a:cubicBezTo>
                  <a:cubicBezTo>
                    <a:pt x="8" y="14"/>
                    <a:pt x="13" y="8"/>
                    <a:pt x="21" y="8"/>
                  </a:cubicBezTo>
                  <a:cubicBezTo>
                    <a:pt x="28" y="8"/>
                    <a:pt x="35" y="14"/>
                    <a:pt x="35" y="21"/>
                  </a:cubicBezTo>
                  <a:cubicBezTo>
                    <a:pt x="35" y="25"/>
                    <a:pt x="33" y="28"/>
                    <a:pt x="31" y="31"/>
                  </a:cubicBezTo>
                  <a:cubicBezTo>
                    <a:pt x="28" y="33"/>
                    <a:pt x="25" y="35"/>
                    <a:pt x="21" y="35"/>
                  </a:cubicBezTo>
                  <a:cubicBezTo>
                    <a:pt x="18" y="35"/>
                    <a:pt x="14" y="34"/>
                    <a:pt x="1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Google Shape;1111;p22">
            <a:extLst>
              <a:ext uri="{FF2B5EF4-FFF2-40B4-BE49-F238E27FC236}">
                <a16:creationId xmlns:a16="http://schemas.microsoft.com/office/drawing/2014/main" id="{5F12F82A-9A01-4925-940E-C654CA9FDF3E}"/>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13</a:t>
            </a:fld>
            <a:endParaRPr lang="el-GR" sz="1000">
              <a:solidFill>
                <a:schemeClr val="tx1"/>
              </a:solidFill>
              <a:latin typeface="Calibri "/>
            </a:endParaRPr>
          </a:p>
        </p:txBody>
      </p:sp>
    </p:spTree>
    <p:extLst>
      <p:ext uri="{BB962C8B-B14F-4D97-AF65-F5344CB8AC3E}">
        <p14:creationId xmlns:p14="http://schemas.microsoft.com/office/powerpoint/2010/main" val="367894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3"/>
            </p:custDataLst>
            <p:extLst>
              <p:ext uri="{D42A27DB-BD31-4B8C-83A1-F6EECF244321}">
                <p14:modId xmlns:p14="http://schemas.microsoft.com/office/powerpoint/2010/main" val="3313235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69"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B6492394-AAEC-4494-8988-933FDEEB440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b="1" dirty="0">
                <a:solidFill>
                  <a:schemeClr val="bg1"/>
                </a:solidFill>
                <a:latin typeface="Calibri" panose="020F0502020204030204" pitchFamily="34" charset="0"/>
              </a:rPr>
              <a:t>ΣΠ4 «Μια πιο κοινωνική Ευρώπη»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id="{23262E58-AC8E-46B6-A9DE-B81B0B84C776}"/>
              </a:ext>
            </a:extLst>
          </p:cNvPr>
          <p:cNvSpPr/>
          <p:nvPr/>
        </p:nvSpPr>
        <p:spPr>
          <a:xfrm>
            <a:off x="427941" y="1169611"/>
            <a:ext cx="2578989" cy="5297228"/>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Αύξηση της απασχόλησης του ανθρώπινου δυναμικού </a:t>
            </a:r>
            <a:r>
              <a:rPr lang="el-GR" sz="1200" dirty="0">
                <a:solidFill>
                  <a:schemeClr val="tx1"/>
                </a:solidFill>
                <a:latin typeface="+mn-lt"/>
              </a:rPr>
              <a:t>και βελτίωση της </a:t>
            </a:r>
            <a:r>
              <a:rPr lang="el-GR" sz="1200" dirty="0" err="1">
                <a:solidFill>
                  <a:schemeClr val="tx1"/>
                </a:solidFill>
                <a:latin typeface="+mn-lt"/>
              </a:rPr>
              <a:t>απασχολησιμότητας</a:t>
            </a:r>
            <a:endParaRPr lang="el-GR" sz="1200" dirty="0">
              <a:solidFill>
                <a:schemeClr val="tx1"/>
              </a:solidFill>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Παρεμβάσεις για τη διευκόλυνση της πρόσβασης στην αγορά εργασίας</a:t>
            </a:r>
          </a:p>
          <a:p>
            <a:pPr marL="171450" indent="-171450">
              <a:spcBef>
                <a:spcPts val="600"/>
              </a:spcBef>
              <a:spcAft>
                <a:spcPts val="300"/>
              </a:spcAft>
              <a:buFont typeface="Wingdings" panose="05000000000000000000" pitchFamily="2" charset="2"/>
              <a:buChar char="ü"/>
            </a:pPr>
            <a:r>
              <a:rPr lang="el-GR" sz="1200" dirty="0">
                <a:latin typeface="+mn-lt"/>
              </a:rPr>
              <a:t>Μείωση της αναντιστοιχίας μεταξύ προσφοράς και ζήτησης</a:t>
            </a:r>
          </a:p>
          <a:p>
            <a:pPr marL="171450" indent="-171450">
              <a:spcBef>
                <a:spcPts val="600"/>
              </a:spcBef>
              <a:spcAft>
                <a:spcPts val="300"/>
              </a:spcAft>
              <a:buFont typeface="Wingdings" panose="05000000000000000000" pitchFamily="2" charset="2"/>
              <a:buChar char="ü"/>
            </a:pPr>
            <a:r>
              <a:rPr lang="el-GR" sz="1200" dirty="0">
                <a:latin typeface="+mn-lt"/>
              </a:rPr>
              <a:t>Έμφαση σε</a:t>
            </a:r>
            <a:r>
              <a:rPr lang="en-US" sz="1200" dirty="0">
                <a:latin typeface="+mn-lt"/>
              </a:rPr>
              <a:t>:</a:t>
            </a: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solidFill>
                <a:schemeClr val="tx1"/>
              </a:solidFill>
              <a:latin typeface="+mn-lt"/>
            </a:endParaRPr>
          </a:p>
          <a:p>
            <a:pPr marL="171450" indent="-171450">
              <a:spcBef>
                <a:spcPts val="600"/>
              </a:spcBef>
              <a:spcAft>
                <a:spcPts val="300"/>
              </a:spcAft>
              <a:buFont typeface="Wingdings" panose="05000000000000000000" pitchFamily="2" charset="2"/>
              <a:buChar char="ü"/>
            </a:pPr>
            <a:endParaRPr lang="en-US" altLang="en-US" sz="1200" dirty="0">
              <a:solidFill>
                <a:schemeClr val="tx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id="{AAC27F50-9977-4ED7-93D9-3AB17C1B5B90}"/>
              </a:ext>
            </a:extLst>
          </p:cNvPr>
          <p:cNvSpPr/>
          <p:nvPr/>
        </p:nvSpPr>
        <p:spPr>
          <a:xfrm>
            <a:off x="506283" y="952979"/>
            <a:ext cx="2186526" cy="467229"/>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Ανθρώπινο Δυναμικό</a:t>
            </a:r>
          </a:p>
        </p:txBody>
      </p:sp>
      <p:sp>
        <p:nvSpPr>
          <p:cNvPr id="37" name="Freeform 74">
            <a:extLst>
              <a:ext uri="{FF2B5EF4-FFF2-40B4-BE49-F238E27FC236}">
                <a16:creationId xmlns:a16="http://schemas.microsoft.com/office/drawing/2014/main" id="{7E5BE1B6-0E9C-44AB-969F-8275F557459E}"/>
              </a:ext>
            </a:extLst>
          </p:cNvPr>
          <p:cNvSpPr>
            <a:spLocks noEditPoints="1"/>
          </p:cNvSpPr>
          <p:nvPr/>
        </p:nvSpPr>
        <p:spPr bwMode="auto">
          <a:xfrm>
            <a:off x="3516045" y="2290886"/>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id="{EEE4F2E2-4783-437D-AF9E-FBC9D3945986}"/>
              </a:ext>
            </a:extLst>
          </p:cNvPr>
          <p:cNvSpPr/>
          <p:nvPr/>
        </p:nvSpPr>
        <p:spPr>
          <a:xfrm>
            <a:off x="3255415" y="1169610"/>
            <a:ext cx="2701968" cy="5297227"/>
          </a:xfrm>
          <a:prstGeom prst="rect">
            <a:avLst/>
          </a:pr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Αύξηση της συμμετοχής των ενηλίκων στη μαθησιακή διαδικασία </a:t>
            </a:r>
          </a:p>
          <a:p>
            <a:pPr marL="171450" indent="-171450">
              <a:spcBef>
                <a:spcPts val="600"/>
              </a:spcBef>
              <a:spcAft>
                <a:spcPts val="300"/>
              </a:spcAft>
              <a:buFont typeface="Wingdings" panose="05000000000000000000" pitchFamily="2" charset="2"/>
              <a:buChar char="ü"/>
            </a:pPr>
            <a:r>
              <a:rPr lang="el-GR" sz="1200" dirty="0">
                <a:latin typeface="+mn-lt"/>
              </a:rPr>
              <a:t>Αναβάθμιση της ποιότητας και </a:t>
            </a:r>
            <a:r>
              <a:rPr lang="el-GR" sz="1200" dirty="0" smtClean="0">
                <a:latin typeface="+mn-lt"/>
              </a:rPr>
              <a:t>ενίσχυση </a:t>
            </a:r>
            <a:r>
              <a:rPr lang="el-GR" sz="1200" dirty="0">
                <a:latin typeface="+mn-lt"/>
              </a:rPr>
              <a:t>της εξωστρέφειας και της συνάφειας της Εκπαίδευσης</a:t>
            </a:r>
            <a:endParaRPr lang="el-GR" alt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Χρήση εργαλείων που βασίζονται στις εξατομικευμένες ανάγκες των </a:t>
            </a:r>
            <a:r>
              <a:rPr lang="el-GR" sz="1200" dirty="0" smtClean="0">
                <a:latin typeface="+mn-lt"/>
              </a:rPr>
              <a:t>ενηλίκων</a:t>
            </a:r>
          </a:p>
          <a:p>
            <a:pPr marL="171450" indent="-171450">
              <a:spcBef>
                <a:spcPts val="600"/>
              </a:spcBef>
              <a:spcAft>
                <a:spcPts val="300"/>
              </a:spcAft>
              <a:buFont typeface="Wingdings" panose="05000000000000000000" pitchFamily="2" charset="2"/>
              <a:buChar char="ü"/>
            </a:pPr>
            <a:r>
              <a:rPr lang="el-GR" sz="1200" dirty="0">
                <a:latin typeface="+mn-lt"/>
              </a:rPr>
              <a:t>Βελτίωση των επιδόσεων των μαθητών ιδιαίτερα σε σύγχρονες γνώσεις και δεξιότητες</a:t>
            </a:r>
          </a:p>
          <a:p>
            <a:pPr marL="171450" indent="-171450">
              <a:spcBef>
                <a:spcPts val="600"/>
              </a:spcBef>
              <a:spcAft>
                <a:spcPts val="300"/>
              </a:spcAft>
              <a:buFont typeface="Wingdings" panose="05000000000000000000" pitchFamily="2" charset="2"/>
              <a:buChar char="ü"/>
            </a:pPr>
            <a:r>
              <a:rPr lang="el-GR" sz="1200" dirty="0" smtClean="0">
                <a:latin typeface="+mn-lt"/>
              </a:rPr>
              <a:t>Αξιοποίηση </a:t>
            </a:r>
            <a:r>
              <a:rPr lang="el-GR" sz="1200" dirty="0">
                <a:latin typeface="+mn-lt"/>
              </a:rPr>
              <a:t>των νέων τεχνολογιών </a:t>
            </a:r>
          </a:p>
          <a:p>
            <a:pPr marL="171450" indent="-171450">
              <a:spcBef>
                <a:spcPts val="600"/>
              </a:spcBef>
              <a:spcAft>
                <a:spcPts val="300"/>
              </a:spcAft>
              <a:buFont typeface="Wingdings" panose="05000000000000000000" pitchFamily="2" charset="2"/>
              <a:buChar char="ü"/>
            </a:pPr>
            <a:r>
              <a:rPr lang="el-GR" sz="1200" dirty="0">
                <a:latin typeface="+mn-lt"/>
              </a:rPr>
              <a:t>Ενίσχυση των υπηρεσιών επαγγελματικού προσανατολισμού</a:t>
            </a:r>
          </a:p>
          <a:p>
            <a:pPr marL="171450" indent="-171450">
              <a:spcBef>
                <a:spcPts val="600"/>
              </a:spcBef>
              <a:spcAft>
                <a:spcPts val="300"/>
              </a:spcAft>
              <a:buFont typeface="Wingdings" panose="05000000000000000000" pitchFamily="2" charset="2"/>
              <a:buChar char="ü"/>
            </a:pPr>
            <a:r>
              <a:rPr lang="el-GR" sz="1200" dirty="0">
                <a:latin typeface="+mn-lt"/>
              </a:rPr>
              <a:t>Βελτίωση της ποιότητας προγραμμάτων σπουδών</a:t>
            </a:r>
            <a:endParaRPr lang="el-GR" altLang="en-US" sz="1200" dirty="0">
              <a:latin typeface="+mn-lt"/>
            </a:endParaRPr>
          </a:p>
        </p:txBody>
      </p:sp>
      <p:sp>
        <p:nvSpPr>
          <p:cNvPr id="45" name="Google Shape;703;p5">
            <a:extLst>
              <a:ext uri="{FF2B5EF4-FFF2-40B4-BE49-F238E27FC236}">
                <a16:creationId xmlns:a16="http://schemas.microsoft.com/office/drawing/2014/main" id="{F2D55660-2E8D-4AAD-964B-5BF2F0DFD10D}"/>
              </a:ext>
            </a:extLst>
          </p:cNvPr>
          <p:cNvSpPr/>
          <p:nvPr/>
        </p:nvSpPr>
        <p:spPr>
          <a:xfrm>
            <a:off x="6219906" y="1169609"/>
            <a:ext cx="2532519" cy="5296119"/>
          </a:xfrm>
          <a:prstGeom prst="rect">
            <a:avLst/>
          </a:pr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altLang="en-US" sz="1200" dirty="0">
                <a:latin typeface="+mn-lt"/>
              </a:rPr>
              <a:t>Αναβάθμιση και εκσυγχρονισμός των θεσμών και μηχανισμών κοινωνικής αλληλεγγύης, </a:t>
            </a:r>
            <a:r>
              <a:rPr lang="el-GR" altLang="en-US" sz="1200" dirty="0" smtClean="0">
                <a:latin typeface="+mn-lt"/>
              </a:rPr>
              <a:t>ανισότητας </a:t>
            </a:r>
            <a:r>
              <a:rPr lang="el-GR" altLang="en-US" sz="1200" dirty="0">
                <a:latin typeface="+mn-lt"/>
              </a:rPr>
              <a:t>και διακρίσεων</a:t>
            </a:r>
          </a:p>
          <a:p>
            <a:pPr marL="171450" indent="-171450">
              <a:spcBef>
                <a:spcPts val="600"/>
              </a:spcBef>
              <a:spcAft>
                <a:spcPts val="300"/>
              </a:spcAft>
              <a:buFont typeface="Wingdings" panose="05000000000000000000" pitchFamily="2" charset="2"/>
              <a:buChar char="ü"/>
            </a:pPr>
            <a:r>
              <a:rPr lang="el-GR" sz="1200" dirty="0">
                <a:latin typeface="+mn-lt"/>
              </a:rPr>
              <a:t>Περιορισμό της εισοδηματικής ανισότητας</a:t>
            </a:r>
          </a:p>
          <a:p>
            <a:pPr marL="171450" indent="-171450">
              <a:spcBef>
                <a:spcPts val="600"/>
              </a:spcBef>
              <a:spcAft>
                <a:spcPts val="300"/>
              </a:spcAft>
              <a:buFont typeface="Wingdings" panose="05000000000000000000" pitchFamily="2" charset="2"/>
              <a:buChar char="ü"/>
            </a:pPr>
            <a:r>
              <a:rPr lang="el-GR" sz="1200" dirty="0">
                <a:latin typeface="+mn-lt"/>
              </a:rPr>
              <a:t>Μείωση της παιδικής φτώχειας</a:t>
            </a:r>
          </a:p>
          <a:p>
            <a:pPr marL="171450" indent="-171450">
              <a:spcBef>
                <a:spcPts val="600"/>
              </a:spcBef>
              <a:spcAft>
                <a:spcPts val="300"/>
              </a:spcAft>
              <a:buFont typeface="Wingdings" panose="05000000000000000000" pitchFamily="2" charset="2"/>
              <a:buChar char="ü"/>
            </a:pPr>
            <a:r>
              <a:rPr lang="el-GR" sz="1200" dirty="0">
                <a:latin typeface="+mn-lt"/>
              </a:rPr>
              <a:t>Μετάβαση από την ιδρυματική φροντίδα στη φροντίδα σε επίπεδο κοινότητας</a:t>
            </a:r>
          </a:p>
          <a:p>
            <a:pPr marL="171450" indent="-171450">
              <a:spcBef>
                <a:spcPts val="600"/>
              </a:spcBef>
              <a:spcAft>
                <a:spcPts val="300"/>
              </a:spcAft>
              <a:buFont typeface="Wingdings" panose="05000000000000000000" pitchFamily="2" charset="2"/>
              <a:buChar char="ü"/>
            </a:pPr>
            <a:r>
              <a:rPr lang="el-GR" sz="1200" dirty="0">
                <a:latin typeface="+mn-lt"/>
              </a:rPr>
              <a:t>Κοινωνική ένταξη </a:t>
            </a:r>
            <a:r>
              <a:rPr lang="el-GR" sz="1200" dirty="0" smtClean="0">
                <a:latin typeface="+mn-lt"/>
              </a:rPr>
              <a:t>περιθωριοποιημένων πολιτών μέσω </a:t>
            </a:r>
            <a:r>
              <a:rPr lang="el-GR" sz="1200" dirty="0">
                <a:latin typeface="+mn-lt"/>
              </a:rPr>
              <a:t>της αντιμετώπισης των εις βάρος τους διακρίσεων, της επισφαλούς στέγασης και της ένταξής τους στην εκπαίδευση</a:t>
            </a: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25" name="Rectangle: Diagonal Corners Snipped 24">
            <a:extLst>
              <a:ext uri="{FF2B5EF4-FFF2-40B4-BE49-F238E27FC236}">
                <a16:creationId xmlns:a16="http://schemas.microsoft.com/office/drawing/2014/main" id="{D0E5D249-26CB-4751-B709-B497D57A91BD}"/>
              </a:ext>
            </a:extLst>
          </p:cNvPr>
          <p:cNvSpPr/>
          <p:nvPr/>
        </p:nvSpPr>
        <p:spPr>
          <a:xfrm>
            <a:off x="6303681" y="945293"/>
            <a:ext cx="2160000" cy="474913"/>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Κοινωνική Αλληλεγγύη</a:t>
            </a:r>
          </a:p>
        </p:txBody>
      </p:sp>
      <p:sp>
        <p:nvSpPr>
          <p:cNvPr id="17" name="Rectangle: Diagonal Corners Snipped 16">
            <a:extLst>
              <a:ext uri="{FF2B5EF4-FFF2-40B4-BE49-F238E27FC236}">
                <a16:creationId xmlns:a16="http://schemas.microsoft.com/office/drawing/2014/main" id="{678035A9-F54F-40BD-9F96-51CB3B71D29F}"/>
              </a:ext>
            </a:extLst>
          </p:cNvPr>
          <p:cNvSpPr/>
          <p:nvPr/>
        </p:nvSpPr>
        <p:spPr>
          <a:xfrm>
            <a:off x="3341568" y="952978"/>
            <a:ext cx="2183561" cy="467229"/>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Εκπαίδευση</a:t>
            </a:r>
          </a:p>
        </p:txBody>
      </p:sp>
      <p:sp>
        <p:nvSpPr>
          <p:cNvPr id="50" name="Google Shape;703;p5">
            <a:extLst>
              <a:ext uri="{FF2B5EF4-FFF2-40B4-BE49-F238E27FC236}">
                <a16:creationId xmlns:a16="http://schemas.microsoft.com/office/drawing/2014/main" id="{06BD16F7-F07E-44CE-A9BB-D01B20EDF75E}"/>
              </a:ext>
            </a:extLst>
          </p:cNvPr>
          <p:cNvSpPr/>
          <p:nvPr/>
        </p:nvSpPr>
        <p:spPr>
          <a:xfrm>
            <a:off x="9011230" y="1169609"/>
            <a:ext cx="2435414" cy="5296119"/>
          </a:xfrm>
          <a:prstGeom prst="rect">
            <a:avLst/>
          </a:pr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Έμφαση στην πρόληψη </a:t>
            </a:r>
          </a:p>
          <a:p>
            <a:pPr marL="171450" indent="-171450">
              <a:spcBef>
                <a:spcPts val="600"/>
              </a:spcBef>
              <a:spcAft>
                <a:spcPts val="300"/>
              </a:spcAft>
              <a:buFont typeface="Wingdings" panose="05000000000000000000" pitchFamily="2" charset="2"/>
              <a:buChar char="ü"/>
            </a:pPr>
            <a:r>
              <a:rPr lang="el-GR" sz="1200" dirty="0">
                <a:latin typeface="+mn-lt"/>
              </a:rPr>
              <a:t>Θεσμοθετημένη μέριμνα για ευάλωτες και ευπαθείς ομάδες </a:t>
            </a:r>
          </a:p>
          <a:p>
            <a:pPr marL="171450" indent="-171450">
              <a:spcBef>
                <a:spcPts val="600"/>
              </a:spcBef>
              <a:spcAft>
                <a:spcPts val="300"/>
              </a:spcAft>
              <a:buFont typeface="Wingdings" panose="05000000000000000000" pitchFamily="2" charset="2"/>
              <a:buChar char="ü"/>
            </a:pPr>
            <a:r>
              <a:rPr lang="el-GR" sz="1200" dirty="0">
                <a:latin typeface="+mn-lt"/>
              </a:rPr>
              <a:t>Ψυχική Υγεία με έμφαση στο παιδί και τους ηλικιωμένους</a:t>
            </a:r>
          </a:p>
          <a:p>
            <a:pPr marL="171450" indent="-171450">
              <a:spcBef>
                <a:spcPts val="600"/>
              </a:spcBef>
              <a:spcAft>
                <a:spcPts val="300"/>
              </a:spcAft>
              <a:buFont typeface="Wingdings" panose="05000000000000000000" pitchFamily="2" charset="2"/>
              <a:buChar char="ü"/>
            </a:pPr>
            <a:r>
              <a:rPr lang="el-GR" sz="1200" dirty="0">
                <a:latin typeface="+mn-lt"/>
              </a:rPr>
              <a:t>Πρόληψη της </a:t>
            </a:r>
            <a:r>
              <a:rPr lang="el-GR" sz="1200" dirty="0" err="1">
                <a:latin typeface="+mn-lt"/>
              </a:rPr>
              <a:t>ασυλοποίησης</a:t>
            </a:r>
            <a:endParaRPr lang="el-GR"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Αναβάθμιση δεξιοτήτων του ανθρώπινου </a:t>
            </a:r>
            <a:r>
              <a:rPr lang="el-GR" sz="1200" dirty="0" smtClean="0">
                <a:latin typeface="+mn-lt"/>
              </a:rPr>
              <a:t>δυναμικού</a:t>
            </a:r>
            <a:endParaRPr lang="el-GR"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Νέες υπηρεσίες μακροχρόνιας φροντίδας</a:t>
            </a:r>
          </a:p>
          <a:p>
            <a:pPr marL="171450" indent="-171450">
              <a:spcBef>
                <a:spcPts val="600"/>
              </a:spcBef>
              <a:spcAft>
                <a:spcPts val="300"/>
              </a:spcAft>
              <a:buFont typeface="Wingdings" panose="05000000000000000000" pitchFamily="2" charset="2"/>
              <a:buChar char="ü"/>
            </a:pPr>
            <a:r>
              <a:rPr lang="el-GR" sz="1200" dirty="0">
                <a:latin typeface="+mn-lt"/>
              </a:rPr>
              <a:t>Προσαρμογή υπηρεσιών, υποδομών και ανθρώπινου κεφαλαίου</a:t>
            </a: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solidFill>
                <a:schemeClr val="tx1"/>
              </a:solidFill>
              <a:latin typeface="+mn-lt"/>
            </a:endParaRPr>
          </a:p>
          <a:p>
            <a:pPr marL="171450" indent="-171450">
              <a:spcBef>
                <a:spcPts val="600"/>
              </a:spcBef>
              <a:spcAft>
                <a:spcPts val="300"/>
              </a:spcAft>
              <a:buFont typeface="Wingdings" panose="05000000000000000000" pitchFamily="2" charset="2"/>
              <a:buChar char="ü"/>
            </a:pPr>
            <a:endParaRPr lang="en-US" altLang="en-US" sz="1200" dirty="0">
              <a:solidFill>
                <a:schemeClr val="tx1"/>
              </a:solidFill>
              <a:latin typeface="+mn-lt"/>
              <a:cs typeface="Arial" panose="020B0604020202020204" pitchFamily="34" charset="0"/>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20" name="Rectangle: Diagonal Corners Snipped 19">
            <a:extLst>
              <a:ext uri="{FF2B5EF4-FFF2-40B4-BE49-F238E27FC236}">
                <a16:creationId xmlns:a16="http://schemas.microsoft.com/office/drawing/2014/main" id="{531B82E8-38E3-4048-B8E1-726A6E0AF9EA}"/>
              </a:ext>
            </a:extLst>
          </p:cNvPr>
          <p:cNvSpPr/>
          <p:nvPr/>
        </p:nvSpPr>
        <p:spPr>
          <a:xfrm>
            <a:off x="9060823" y="985996"/>
            <a:ext cx="2160000" cy="434209"/>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Υγειονομική Κάλυψη</a:t>
            </a:r>
          </a:p>
        </p:txBody>
      </p:sp>
      <p:sp>
        <p:nvSpPr>
          <p:cNvPr id="64" name="Freeform 24">
            <a:extLst>
              <a:ext uri="{FF2B5EF4-FFF2-40B4-BE49-F238E27FC236}">
                <a16:creationId xmlns:a16="http://schemas.microsoft.com/office/drawing/2014/main" id="{EB483C83-CC97-4BE4-824F-614FCE1A8154}"/>
              </a:ext>
            </a:extLst>
          </p:cNvPr>
          <p:cNvSpPr>
            <a:spLocks noChangeAspect="1" noEditPoints="1"/>
          </p:cNvSpPr>
          <p:nvPr/>
        </p:nvSpPr>
        <p:spPr bwMode="auto">
          <a:xfrm>
            <a:off x="6473662" y="1701948"/>
            <a:ext cx="559695" cy="559695"/>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18A91889-E196-4826-8A58-B0BA6F90F967}"/>
              </a:ext>
            </a:extLst>
          </p:cNvPr>
          <p:cNvGrpSpPr>
            <a:grpSpLocks noChangeAspect="1"/>
          </p:cNvGrpSpPr>
          <p:nvPr/>
        </p:nvGrpSpPr>
        <p:grpSpPr>
          <a:xfrm>
            <a:off x="733898" y="1694822"/>
            <a:ext cx="571500" cy="578921"/>
            <a:chOff x="5380038" y="1219200"/>
            <a:chExt cx="122238" cy="123825"/>
          </a:xfrm>
          <a:solidFill>
            <a:schemeClr val="tx1"/>
          </a:solidFill>
        </p:grpSpPr>
        <p:sp>
          <p:nvSpPr>
            <p:cNvPr id="34" name="Freeform 99">
              <a:extLst>
                <a:ext uri="{FF2B5EF4-FFF2-40B4-BE49-F238E27FC236}">
                  <a16:creationId xmlns:a16="http://schemas.microsoft.com/office/drawing/2014/main" id="{46B3814E-16DC-4CA7-B915-432068C46A9B}"/>
                </a:ext>
              </a:extLst>
            </p:cNvPr>
            <p:cNvSpPr>
              <a:spLocks noEditPoints="1"/>
            </p:cNvSpPr>
            <p:nvPr/>
          </p:nvSpPr>
          <p:spPr bwMode="auto">
            <a:xfrm>
              <a:off x="5472113"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23 h 109"/>
                <a:gd name="T16" fmla="*/ 59 w 82"/>
                <a:gd name="T17" fmla="*/ 45 h 109"/>
                <a:gd name="T18" fmla="*/ 41 w 82"/>
                <a:gd name="T19" fmla="*/ 86 h 109"/>
                <a:gd name="T20" fmla="*/ 23 w 82"/>
                <a:gd name="T21" fmla="*/ 45 h 109"/>
                <a:gd name="T22" fmla="*/ 41 w 82"/>
                <a:gd name="T23"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00">
              <a:extLst>
                <a:ext uri="{FF2B5EF4-FFF2-40B4-BE49-F238E27FC236}">
                  <a16:creationId xmlns:a16="http://schemas.microsoft.com/office/drawing/2014/main" id="{E78DFDD9-D8E9-46E6-ADE4-4153738F742E}"/>
                </a:ext>
              </a:extLst>
            </p:cNvPr>
            <p:cNvSpPr>
              <a:spLocks noEditPoints="1"/>
            </p:cNvSpPr>
            <p:nvPr/>
          </p:nvSpPr>
          <p:spPr bwMode="auto">
            <a:xfrm>
              <a:off x="5392738"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86 h 109"/>
                <a:gd name="T16" fmla="*/ 23 w 82"/>
                <a:gd name="T17" fmla="*/ 45 h 109"/>
                <a:gd name="T18" fmla="*/ 41 w 82"/>
                <a:gd name="T19" fmla="*/ 23 h 109"/>
                <a:gd name="T20" fmla="*/ 59 w 82"/>
                <a:gd name="T21" fmla="*/ 45 h 109"/>
                <a:gd name="T22" fmla="*/ 41 w 82"/>
                <a:gd name="T23"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01">
              <a:extLst>
                <a:ext uri="{FF2B5EF4-FFF2-40B4-BE49-F238E27FC236}">
                  <a16:creationId xmlns:a16="http://schemas.microsoft.com/office/drawing/2014/main" id="{16EA289F-2612-4073-B808-90867E9BCFD2}"/>
                </a:ext>
              </a:extLst>
            </p:cNvPr>
            <p:cNvSpPr>
              <a:spLocks noEditPoints="1"/>
            </p:cNvSpPr>
            <p:nvPr/>
          </p:nvSpPr>
          <p:spPr bwMode="auto">
            <a:xfrm>
              <a:off x="5380038" y="1219200"/>
              <a:ext cx="122238" cy="123825"/>
            </a:xfrm>
            <a:custGeom>
              <a:avLst/>
              <a:gdLst>
                <a:gd name="T0" fmla="*/ 0 w 576"/>
                <a:gd name="T1" fmla="*/ 576 h 576"/>
                <a:gd name="T2" fmla="*/ 106 w 576"/>
                <a:gd name="T3" fmla="*/ 419 h 576"/>
                <a:gd name="T4" fmla="*/ 238 w 576"/>
                <a:gd name="T5" fmla="*/ 344 h 576"/>
                <a:gd name="T6" fmla="*/ 248 w 576"/>
                <a:gd name="T7" fmla="*/ 351 h 576"/>
                <a:gd name="T8" fmla="*/ 328 w 576"/>
                <a:gd name="T9" fmla="*/ 351 h 576"/>
                <a:gd name="T10" fmla="*/ 338 w 576"/>
                <a:gd name="T11" fmla="*/ 344 h 576"/>
                <a:gd name="T12" fmla="*/ 470 w 576"/>
                <a:gd name="T13" fmla="*/ 419 h 576"/>
                <a:gd name="T14" fmla="*/ 576 w 576"/>
                <a:gd name="T15" fmla="*/ 576 h 576"/>
                <a:gd name="T16" fmla="*/ 0 w 576"/>
                <a:gd name="T17" fmla="*/ 0 h 576"/>
                <a:gd name="T18" fmla="*/ 83 w 576"/>
                <a:gd name="T19" fmla="*/ 412 h 576"/>
                <a:gd name="T20" fmla="*/ 25 w 576"/>
                <a:gd name="T21" fmla="*/ 551 h 576"/>
                <a:gd name="T22" fmla="*/ 27 w 576"/>
                <a:gd name="T23" fmla="*/ 350 h 576"/>
                <a:gd name="T24" fmla="*/ 80 w 576"/>
                <a:gd name="T25" fmla="*/ 321 h 576"/>
                <a:gd name="T26" fmla="*/ 103 w 576"/>
                <a:gd name="T27" fmla="*/ 331 h 576"/>
                <a:gd name="T28" fmla="*/ 127 w 576"/>
                <a:gd name="T29" fmla="*/ 321 h 576"/>
                <a:gd name="T30" fmla="*/ 173 w 576"/>
                <a:gd name="T31" fmla="*/ 340 h 576"/>
                <a:gd name="T32" fmla="*/ 317 w 576"/>
                <a:gd name="T33" fmla="*/ 327 h 576"/>
                <a:gd name="T34" fmla="*/ 288 w 576"/>
                <a:gd name="T35" fmla="*/ 344 h 576"/>
                <a:gd name="T36" fmla="*/ 259 w 576"/>
                <a:gd name="T37" fmla="*/ 327 h 576"/>
                <a:gd name="T38" fmla="*/ 196 w 576"/>
                <a:gd name="T39" fmla="*/ 332 h 576"/>
                <a:gd name="T40" fmla="*/ 131 w 576"/>
                <a:gd name="T41" fmla="*/ 298 h 576"/>
                <a:gd name="T42" fmla="*/ 109 w 576"/>
                <a:gd name="T43" fmla="*/ 306 h 576"/>
                <a:gd name="T44" fmla="*/ 94 w 576"/>
                <a:gd name="T45" fmla="*/ 303 h 576"/>
                <a:gd name="T46" fmla="*/ 36 w 576"/>
                <a:gd name="T47" fmla="*/ 311 h 576"/>
                <a:gd name="T48" fmla="*/ 25 w 576"/>
                <a:gd name="T49" fmla="*/ 25 h 576"/>
                <a:gd name="T50" fmla="*/ 551 w 576"/>
                <a:gd name="T51" fmla="*/ 317 h 576"/>
                <a:gd name="T52" fmla="*/ 501 w 576"/>
                <a:gd name="T53" fmla="*/ 298 h 576"/>
                <a:gd name="T54" fmla="*/ 479 w 576"/>
                <a:gd name="T55" fmla="*/ 306 h 576"/>
                <a:gd name="T56" fmla="*/ 464 w 576"/>
                <a:gd name="T57" fmla="*/ 303 h 576"/>
                <a:gd name="T58" fmla="*/ 406 w 576"/>
                <a:gd name="T59" fmla="*/ 311 h 576"/>
                <a:gd name="T60" fmla="*/ 346 w 576"/>
                <a:gd name="T61" fmla="*/ 320 h 576"/>
                <a:gd name="T62" fmla="*/ 508 w 576"/>
                <a:gd name="T63" fmla="*/ 551 h 576"/>
                <a:gd name="T64" fmla="*/ 493 w 576"/>
                <a:gd name="T65" fmla="*/ 412 h 576"/>
                <a:gd name="T66" fmla="*/ 403 w 576"/>
                <a:gd name="T67" fmla="*/ 340 h 576"/>
                <a:gd name="T68" fmla="*/ 449 w 576"/>
                <a:gd name="T69" fmla="*/ 321 h 576"/>
                <a:gd name="T70" fmla="*/ 473 w 576"/>
                <a:gd name="T71" fmla="*/ 331 h 576"/>
                <a:gd name="T72" fmla="*/ 496 w 576"/>
                <a:gd name="T73" fmla="*/ 321 h 576"/>
                <a:gd name="T74" fmla="*/ 549 w 576"/>
                <a:gd name="T75" fmla="*/ 350 h 576"/>
                <a:gd name="T76" fmla="*/ 551 w 576"/>
                <a:gd name="T7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576">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02">
              <a:extLst>
                <a:ext uri="{FF2B5EF4-FFF2-40B4-BE49-F238E27FC236}">
                  <a16:creationId xmlns:a16="http://schemas.microsoft.com/office/drawing/2014/main" id="{97917E83-EAD2-4A8B-8A6E-F208CF575083}"/>
                </a:ext>
              </a:extLst>
            </p:cNvPr>
            <p:cNvSpPr>
              <a:spLocks noEditPoints="1"/>
            </p:cNvSpPr>
            <p:nvPr/>
          </p:nvSpPr>
          <p:spPr bwMode="auto">
            <a:xfrm>
              <a:off x="5424488" y="1239838"/>
              <a:ext cx="33338" cy="44450"/>
            </a:xfrm>
            <a:custGeom>
              <a:avLst/>
              <a:gdLst>
                <a:gd name="T0" fmla="*/ 78 w 156"/>
                <a:gd name="T1" fmla="*/ 0 h 213"/>
                <a:gd name="T2" fmla="*/ 0 w 156"/>
                <a:gd name="T3" fmla="*/ 86 h 213"/>
                <a:gd name="T4" fmla="*/ 26 w 156"/>
                <a:gd name="T5" fmla="*/ 184 h 213"/>
                <a:gd name="T6" fmla="*/ 78 w 156"/>
                <a:gd name="T7" fmla="*/ 213 h 213"/>
                <a:gd name="T8" fmla="*/ 130 w 156"/>
                <a:gd name="T9" fmla="*/ 184 h 213"/>
                <a:gd name="T10" fmla="*/ 156 w 156"/>
                <a:gd name="T11" fmla="*/ 86 h 213"/>
                <a:gd name="T12" fmla="*/ 78 w 156"/>
                <a:gd name="T13" fmla="*/ 0 h 213"/>
                <a:gd name="T14" fmla="*/ 112 w 156"/>
                <a:gd name="T15" fmla="*/ 168 h 213"/>
                <a:gd name="T16" fmla="*/ 78 w 156"/>
                <a:gd name="T17" fmla="*/ 189 h 213"/>
                <a:gd name="T18" fmla="*/ 44 w 156"/>
                <a:gd name="T19" fmla="*/ 168 h 213"/>
                <a:gd name="T20" fmla="*/ 25 w 156"/>
                <a:gd name="T21" fmla="*/ 86 h 213"/>
                <a:gd name="T22" fmla="*/ 78 w 156"/>
                <a:gd name="T23" fmla="*/ 24 h 213"/>
                <a:gd name="T24" fmla="*/ 131 w 156"/>
                <a:gd name="T25" fmla="*/ 86 h 213"/>
                <a:gd name="T26" fmla="*/ 112 w 156"/>
                <a:gd name="T27" fmla="*/ 1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13">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C4BE4B9B-5B27-478E-A837-FBDB257EEA04}"/>
              </a:ext>
            </a:extLst>
          </p:cNvPr>
          <p:cNvGrpSpPr>
            <a:grpSpLocks noChangeAspect="1"/>
          </p:cNvGrpSpPr>
          <p:nvPr/>
        </p:nvGrpSpPr>
        <p:grpSpPr>
          <a:xfrm>
            <a:off x="3590295" y="1642868"/>
            <a:ext cx="571500" cy="571500"/>
            <a:chOff x="3902075" y="4176713"/>
            <a:chExt cx="122238" cy="122238"/>
          </a:xfrm>
          <a:solidFill>
            <a:schemeClr val="tx1"/>
          </a:solidFill>
        </p:grpSpPr>
        <p:sp>
          <p:nvSpPr>
            <p:cNvPr id="47" name="Freeform 236">
              <a:extLst>
                <a:ext uri="{FF2B5EF4-FFF2-40B4-BE49-F238E27FC236}">
                  <a16:creationId xmlns:a16="http://schemas.microsoft.com/office/drawing/2014/main" id="{9774AFA2-057E-45F2-A461-F279D2132C9A}"/>
                </a:ext>
              </a:extLst>
            </p:cNvPr>
            <p:cNvSpPr>
              <a:spLocks noEditPoints="1"/>
            </p:cNvSpPr>
            <p:nvPr/>
          </p:nvSpPr>
          <p:spPr bwMode="auto">
            <a:xfrm>
              <a:off x="3902075" y="4176713"/>
              <a:ext cx="122238" cy="122238"/>
            </a:xfrm>
            <a:custGeom>
              <a:avLst/>
              <a:gdLst>
                <a:gd name="T0" fmla="*/ 77 w 77"/>
                <a:gd name="T1" fmla="*/ 11 h 77"/>
                <a:gd name="T2" fmla="*/ 62 w 77"/>
                <a:gd name="T3" fmla="*/ 11 h 77"/>
                <a:gd name="T4" fmla="*/ 62 w 77"/>
                <a:gd name="T5" fmla="*/ 0 h 77"/>
                <a:gd name="T6" fmla="*/ 44 w 77"/>
                <a:gd name="T7" fmla="*/ 0 h 77"/>
                <a:gd name="T8" fmla="*/ 44 w 77"/>
                <a:gd name="T9" fmla="*/ 5 h 77"/>
                <a:gd name="T10" fmla="*/ 29 w 77"/>
                <a:gd name="T11" fmla="*/ 5 h 77"/>
                <a:gd name="T12" fmla="*/ 29 w 77"/>
                <a:gd name="T13" fmla="*/ 13 h 77"/>
                <a:gd name="T14" fmla="*/ 18 w 77"/>
                <a:gd name="T15" fmla="*/ 13 h 77"/>
                <a:gd name="T16" fmla="*/ 18 w 77"/>
                <a:gd name="T17" fmla="*/ 0 h 77"/>
                <a:gd name="T18" fmla="*/ 0 w 77"/>
                <a:gd name="T19" fmla="*/ 0 h 77"/>
                <a:gd name="T20" fmla="*/ 0 w 77"/>
                <a:gd name="T21" fmla="*/ 77 h 77"/>
                <a:gd name="T22" fmla="*/ 77 w 77"/>
                <a:gd name="T23" fmla="*/ 77 h 77"/>
                <a:gd name="T24" fmla="*/ 77 w 77"/>
                <a:gd name="T25" fmla="*/ 11 h 77"/>
                <a:gd name="T26" fmla="*/ 14 w 77"/>
                <a:gd name="T27" fmla="*/ 67 h 77"/>
                <a:gd name="T28" fmla="*/ 3 w 77"/>
                <a:gd name="T29" fmla="*/ 67 h 77"/>
                <a:gd name="T30" fmla="*/ 3 w 77"/>
                <a:gd name="T31" fmla="*/ 10 h 77"/>
                <a:gd name="T32" fmla="*/ 14 w 77"/>
                <a:gd name="T33" fmla="*/ 10 h 77"/>
                <a:gd name="T34" fmla="*/ 14 w 77"/>
                <a:gd name="T35" fmla="*/ 67 h 77"/>
                <a:gd name="T36" fmla="*/ 14 w 77"/>
                <a:gd name="T37" fmla="*/ 3 h 77"/>
                <a:gd name="T38" fmla="*/ 14 w 77"/>
                <a:gd name="T39" fmla="*/ 7 h 77"/>
                <a:gd name="T40" fmla="*/ 3 w 77"/>
                <a:gd name="T41" fmla="*/ 7 h 77"/>
                <a:gd name="T42" fmla="*/ 3 w 77"/>
                <a:gd name="T43" fmla="*/ 3 h 77"/>
                <a:gd name="T44" fmla="*/ 14 w 77"/>
                <a:gd name="T45" fmla="*/ 3 h 77"/>
                <a:gd name="T46" fmla="*/ 3 w 77"/>
                <a:gd name="T47" fmla="*/ 74 h 77"/>
                <a:gd name="T48" fmla="*/ 3 w 77"/>
                <a:gd name="T49" fmla="*/ 70 h 77"/>
                <a:gd name="T50" fmla="*/ 14 w 77"/>
                <a:gd name="T51" fmla="*/ 70 h 77"/>
                <a:gd name="T52" fmla="*/ 14 w 77"/>
                <a:gd name="T53" fmla="*/ 74 h 77"/>
                <a:gd name="T54" fmla="*/ 3 w 77"/>
                <a:gd name="T55" fmla="*/ 74 h 77"/>
                <a:gd name="T56" fmla="*/ 18 w 77"/>
                <a:gd name="T57" fmla="*/ 74 h 77"/>
                <a:gd name="T58" fmla="*/ 18 w 77"/>
                <a:gd name="T59" fmla="*/ 17 h 77"/>
                <a:gd name="T60" fmla="*/ 29 w 77"/>
                <a:gd name="T61" fmla="*/ 17 h 77"/>
                <a:gd name="T62" fmla="*/ 29 w 77"/>
                <a:gd name="T63" fmla="*/ 74 h 77"/>
                <a:gd name="T64" fmla="*/ 18 w 77"/>
                <a:gd name="T65" fmla="*/ 74 h 77"/>
                <a:gd name="T66" fmla="*/ 33 w 77"/>
                <a:gd name="T67" fmla="*/ 74 h 77"/>
                <a:gd name="T68" fmla="*/ 33 w 77"/>
                <a:gd name="T69" fmla="*/ 8 h 77"/>
                <a:gd name="T70" fmla="*/ 44 w 77"/>
                <a:gd name="T71" fmla="*/ 8 h 77"/>
                <a:gd name="T72" fmla="*/ 44 w 77"/>
                <a:gd name="T73" fmla="*/ 74 h 77"/>
                <a:gd name="T74" fmla="*/ 33 w 77"/>
                <a:gd name="T75" fmla="*/ 74 h 77"/>
                <a:gd name="T76" fmla="*/ 47 w 77"/>
                <a:gd name="T77" fmla="*/ 10 h 77"/>
                <a:gd name="T78" fmla="*/ 59 w 77"/>
                <a:gd name="T79" fmla="*/ 10 h 77"/>
                <a:gd name="T80" fmla="*/ 59 w 77"/>
                <a:gd name="T81" fmla="*/ 67 h 77"/>
                <a:gd name="T82" fmla="*/ 47 w 77"/>
                <a:gd name="T83" fmla="*/ 67 h 77"/>
                <a:gd name="T84" fmla="*/ 47 w 77"/>
                <a:gd name="T85" fmla="*/ 10 h 77"/>
                <a:gd name="T86" fmla="*/ 59 w 77"/>
                <a:gd name="T87" fmla="*/ 3 h 77"/>
                <a:gd name="T88" fmla="*/ 59 w 77"/>
                <a:gd name="T89" fmla="*/ 7 h 77"/>
                <a:gd name="T90" fmla="*/ 47 w 77"/>
                <a:gd name="T91" fmla="*/ 7 h 77"/>
                <a:gd name="T92" fmla="*/ 47 w 77"/>
                <a:gd name="T93" fmla="*/ 3 h 77"/>
                <a:gd name="T94" fmla="*/ 59 w 77"/>
                <a:gd name="T95" fmla="*/ 3 h 77"/>
                <a:gd name="T96" fmla="*/ 47 w 77"/>
                <a:gd name="T97" fmla="*/ 74 h 77"/>
                <a:gd name="T98" fmla="*/ 47 w 77"/>
                <a:gd name="T99" fmla="*/ 70 h 77"/>
                <a:gd name="T100" fmla="*/ 59 w 77"/>
                <a:gd name="T101" fmla="*/ 70 h 77"/>
                <a:gd name="T102" fmla="*/ 59 w 77"/>
                <a:gd name="T103" fmla="*/ 74 h 77"/>
                <a:gd name="T104" fmla="*/ 47 w 77"/>
                <a:gd name="T105" fmla="*/ 74 h 77"/>
                <a:gd name="T106" fmla="*/ 62 w 77"/>
                <a:gd name="T107" fmla="*/ 74 h 77"/>
                <a:gd name="T108" fmla="*/ 62 w 77"/>
                <a:gd name="T109" fmla="*/ 14 h 77"/>
                <a:gd name="T110" fmla="*/ 74 w 77"/>
                <a:gd name="T111" fmla="*/ 14 h 77"/>
                <a:gd name="T112" fmla="*/ 74 w 77"/>
                <a:gd name="T113" fmla="*/ 74 h 77"/>
                <a:gd name="T114" fmla="*/ 62 w 77"/>
                <a:gd name="T115"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77">
                  <a:moveTo>
                    <a:pt x="77" y="11"/>
                  </a:moveTo>
                  <a:lnTo>
                    <a:pt x="62" y="11"/>
                  </a:lnTo>
                  <a:lnTo>
                    <a:pt x="62" y="0"/>
                  </a:lnTo>
                  <a:lnTo>
                    <a:pt x="44" y="0"/>
                  </a:lnTo>
                  <a:lnTo>
                    <a:pt x="44" y="5"/>
                  </a:lnTo>
                  <a:lnTo>
                    <a:pt x="29" y="5"/>
                  </a:lnTo>
                  <a:lnTo>
                    <a:pt x="29" y="13"/>
                  </a:lnTo>
                  <a:lnTo>
                    <a:pt x="18" y="13"/>
                  </a:lnTo>
                  <a:lnTo>
                    <a:pt x="18" y="0"/>
                  </a:lnTo>
                  <a:lnTo>
                    <a:pt x="0" y="0"/>
                  </a:lnTo>
                  <a:lnTo>
                    <a:pt x="0" y="77"/>
                  </a:lnTo>
                  <a:lnTo>
                    <a:pt x="77" y="77"/>
                  </a:lnTo>
                  <a:lnTo>
                    <a:pt x="77" y="11"/>
                  </a:lnTo>
                  <a:close/>
                  <a:moveTo>
                    <a:pt x="14" y="67"/>
                  </a:moveTo>
                  <a:lnTo>
                    <a:pt x="3" y="67"/>
                  </a:lnTo>
                  <a:lnTo>
                    <a:pt x="3" y="10"/>
                  </a:lnTo>
                  <a:lnTo>
                    <a:pt x="14" y="10"/>
                  </a:lnTo>
                  <a:lnTo>
                    <a:pt x="14" y="67"/>
                  </a:lnTo>
                  <a:close/>
                  <a:moveTo>
                    <a:pt x="14" y="3"/>
                  </a:moveTo>
                  <a:lnTo>
                    <a:pt x="14" y="7"/>
                  </a:lnTo>
                  <a:lnTo>
                    <a:pt x="3" y="7"/>
                  </a:lnTo>
                  <a:lnTo>
                    <a:pt x="3" y="3"/>
                  </a:lnTo>
                  <a:lnTo>
                    <a:pt x="14" y="3"/>
                  </a:lnTo>
                  <a:close/>
                  <a:moveTo>
                    <a:pt x="3" y="74"/>
                  </a:moveTo>
                  <a:lnTo>
                    <a:pt x="3" y="70"/>
                  </a:lnTo>
                  <a:lnTo>
                    <a:pt x="14" y="70"/>
                  </a:lnTo>
                  <a:lnTo>
                    <a:pt x="14" y="74"/>
                  </a:lnTo>
                  <a:lnTo>
                    <a:pt x="3" y="74"/>
                  </a:lnTo>
                  <a:close/>
                  <a:moveTo>
                    <a:pt x="18" y="74"/>
                  </a:moveTo>
                  <a:lnTo>
                    <a:pt x="18" y="17"/>
                  </a:lnTo>
                  <a:lnTo>
                    <a:pt x="29" y="17"/>
                  </a:lnTo>
                  <a:lnTo>
                    <a:pt x="29" y="74"/>
                  </a:lnTo>
                  <a:lnTo>
                    <a:pt x="18" y="74"/>
                  </a:lnTo>
                  <a:close/>
                  <a:moveTo>
                    <a:pt x="33" y="74"/>
                  </a:moveTo>
                  <a:lnTo>
                    <a:pt x="33" y="8"/>
                  </a:lnTo>
                  <a:lnTo>
                    <a:pt x="44" y="8"/>
                  </a:lnTo>
                  <a:lnTo>
                    <a:pt x="44" y="74"/>
                  </a:lnTo>
                  <a:lnTo>
                    <a:pt x="33" y="74"/>
                  </a:lnTo>
                  <a:close/>
                  <a:moveTo>
                    <a:pt x="47" y="10"/>
                  </a:moveTo>
                  <a:lnTo>
                    <a:pt x="59" y="10"/>
                  </a:lnTo>
                  <a:lnTo>
                    <a:pt x="59" y="67"/>
                  </a:lnTo>
                  <a:lnTo>
                    <a:pt x="47" y="67"/>
                  </a:lnTo>
                  <a:lnTo>
                    <a:pt x="47" y="10"/>
                  </a:lnTo>
                  <a:close/>
                  <a:moveTo>
                    <a:pt x="59" y="3"/>
                  </a:moveTo>
                  <a:lnTo>
                    <a:pt x="59" y="7"/>
                  </a:lnTo>
                  <a:lnTo>
                    <a:pt x="47" y="7"/>
                  </a:lnTo>
                  <a:lnTo>
                    <a:pt x="47" y="3"/>
                  </a:lnTo>
                  <a:lnTo>
                    <a:pt x="59" y="3"/>
                  </a:lnTo>
                  <a:close/>
                  <a:moveTo>
                    <a:pt x="47" y="74"/>
                  </a:moveTo>
                  <a:lnTo>
                    <a:pt x="47" y="70"/>
                  </a:lnTo>
                  <a:lnTo>
                    <a:pt x="59" y="70"/>
                  </a:lnTo>
                  <a:lnTo>
                    <a:pt x="59" y="74"/>
                  </a:lnTo>
                  <a:lnTo>
                    <a:pt x="47" y="74"/>
                  </a:lnTo>
                  <a:close/>
                  <a:moveTo>
                    <a:pt x="62" y="74"/>
                  </a:moveTo>
                  <a:lnTo>
                    <a:pt x="62" y="14"/>
                  </a:lnTo>
                  <a:lnTo>
                    <a:pt x="74" y="14"/>
                  </a:lnTo>
                  <a:lnTo>
                    <a:pt x="74" y="74"/>
                  </a:lnTo>
                  <a:lnTo>
                    <a:pt x="6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E1B1E38-6C7A-49AC-AC5C-94A3F73AFB4E}"/>
                </a:ext>
              </a:extLst>
            </p:cNvPr>
            <p:cNvSpPr>
              <a:spLocks noChangeArrowheads="1"/>
            </p:cNvSpPr>
            <p:nvPr/>
          </p:nvSpPr>
          <p:spPr bwMode="auto">
            <a:xfrm>
              <a:off x="3956050" y="4283075"/>
              <a:ext cx="1428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D1434829-13DE-4D14-BBB6-EF2B53DDB466}"/>
                </a:ext>
              </a:extLst>
            </p:cNvPr>
            <p:cNvSpPr>
              <a:spLocks noChangeArrowheads="1"/>
            </p:cNvSpPr>
            <p:nvPr/>
          </p:nvSpPr>
          <p:spPr bwMode="auto">
            <a:xfrm>
              <a:off x="3956050" y="4273550"/>
              <a:ext cx="1428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D6836DE-929F-42E6-B9E2-DE47A2C4D75D}"/>
                </a:ext>
              </a:extLst>
            </p:cNvPr>
            <p:cNvSpPr>
              <a:spLocks noChangeArrowheads="1"/>
            </p:cNvSpPr>
            <p:nvPr/>
          </p:nvSpPr>
          <p:spPr bwMode="auto">
            <a:xfrm>
              <a:off x="3956050" y="4202113"/>
              <a:ext cx="1428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14F0132A-436F-4E18-9883-D865A4326DBA}"/>
              </a:ext>
            </a:extLst>
          </p:cNvPr>
          <p:cNvSpPr txBox="1"/>
          <p:nvPr/>
        </p:nvSpPr>
        <p:spPr>
          <a:xfrm>
            <a:off x="657220" y="4665235"/>
            <a:ext cx="2313638" cy="1800493"/>
          </a:xfrm>
          <a:prstGeom prst="rect">
            <a:avLst/>
          </a:prstGeom>
          <a:noFill/>
        </p:spPr>
        <p:txBody>
          <a:bodyPr wrap="square" rtlCol="0">
            <a:spAutoFit/>
          </a:bodyPr>
          <a:lstStyle/>
          <a:p>
            <a:pPr marL="265113" lvl="8" indent="-265113">
              <a:spcBef>
                <a:spcPts val="600"/>
              </a:spcBef>
              <a:spcAft>
                <a:spcPts val="300"/>
              </a:spcAft>
              <a:buFont typeface="Arial" panose="020B0604020202020204" pitchFamily="34" charset="0"/>
              <a:buChar char="•"/>
            </a:pPr>
            <a:r>
              <a:rPr lang="el-GR" sz="1200" dirty="0" err="1">
                <a:latin typeface="+mn-lt"/>
              </a:rPr>
              <a:t>NEETs</a:t>
            </a:r>
            <a:r>
              <a:rPr lang="el-GR" sz="1200" dirty="0">
                <a:latin typeface="+mn-lt"/>
              </a:rPr>
              <a:t> 15-29, </a:t>
            </a:r>
          </a:p>
          <a:p>
            <a:pPr marL="265113" lvl="6" indent="-265113">
              <a:spcBef>
                <a:spcPts val="600"/>
              </a:spcBef>
              <a:spcAft>
                <a:spcPts val="300"/>
              </a:spcAft>
              <a:buFont typeface="Arial" panose="020B0604020202020204" pitchFamily="34" charset="0"/>
              <a:buChar char="•"/>
            </a:pPr>
            <a:r>
              <a:rPr lang="el-GR" sz="1200" dirty="0">
                <a:latin typeface="+mn-lt"/>
              </a:rPr>
              <a:t>Μακροχρόνια άνεργους, άνεργους </a:t>
            </a:r>
          </a:p>
          <a:p>
            <a:pPr marL="265113" lvl="6" indent="-265113">
              <a:spcBef>
                <a:spcPts val="600"/>
              </a:spcBef>
              <a:spcAft>
                <a:spcPts val="300"/>
              </a:spcAft>
              <a:buFont typeface="Arial" panose="020B0604020202020204" pitchFamily="34" charset="0"/>
              <a:buChar char="•"/>
            </a:pPr>
            <a:r>
              <a:rPr lang="el-GR" sz="1200" dirty="0">
                <a:latin typeface="+mn-lt"/>
              </a:rPr>
              <a:t>Μετανάστες &amp; δικαιούχους διεθνούς προστασίας</a:t>
            </a:r>
          </a:p>
          <a:p>
            <a:pPr marL="265113" lvl="6" indent="-265113">
              <a:spcBef>
                <a:spcPts val="600"/>
              </a:spcBef>
              <a:spcAft>
                <a:spcPts val="300"/>
              </a:spcAft>
              <a:buFont typeface="Arial" panose="020B0604020202020204" pitchFamily="34" charset="0"/>
              <a:buChar char="•"/>
            </a:pPr>
            <a:r>
              <a:rPr lang="el-GR" sz="1200" dirty="0" err="1">
                <a:latin typeface="+mn-lt"/>
              </a:rPr>
              <a:t>ΑμεΑ</a:t>
            </a:r>
            <a:endParaRPr lang="el-GR" sz="1200" dirty="0">
              <a:latin typeface="+mn-lt"/>
            </a:endParaRPr>
          </a:p>
          <a:p>
            <a:endParaRPr lang="el-GR" dirty="0"/>
          </a:p>
        </p:txBody>
      </p:sp>
      <p:sp>
        <p:nvSpPr>
          <p:cNvPr id="57" name="Freeform 23">
            <a:extLst>
              <a:ext uri="{FF2B5EF4-FFF2-40B4-BE49-F238E27FC236}">
                <a16:creationId xmlns:a16="http://schemas.microsoft.com/office/drawing/2014/main" id="{C3FD8449-0BC0-49EC-A69E-70A1879BFF2F}"/>
              </a:ext>
            </a:extLst>
          </p:cNvPr>
          <p:cNvSpPr>
            <a:spLocks noChangeAspect="1" noEditPoints="1"/>
          </p:cNvSpPr>
          <p:nvPr/>
        </p:nvSpPr>
        <p:spPr bwMode="auto">
          <a:xfrm>
            <a:off x="9114385" y="1661812"/>
            <a:ext cx="571500" cy="572944"/>
          </a:xfrm>
          <a:custGeom>
            <a:avLst/>
            <a:gdLst>
              <a:gd name="T0" fmla="*/ 346 w 346"/>
              <a:gd name="T1" fmla="*/ 0 h 347"/>
              <a:gd name="T2" fmla="*/ 0 w 346"/>
              <a:gd name="T3" fmla="*/ 0 h 347"/>
              <a:gd name="T4" fmla="*/ 0 w 346"/>
              <a:gd name="T5" fmla="*/ 347 h 347"/>
              <a:gd name="T6" fmla="*/ 346 w 346"/>
              <a:gd name="T7" fmla="*/ 347 h 347"/>
              <a:gd name="T8" fmla="*/ 346 w 346"/>
              <a:gd name="T9" fmla="*/ 347 h 347"/>
              <a:gd name="T10" fmla="*/ 346 w 346"/>
              <a:gd name="T11" fmla="*/ 0 h 347"/>
              <a:gd name="T12" fmla="*/ 14 w 346"/>
              <a:gd name="T13" fmla="*/ 319 h 347"/>
              <a:gd name="T14" fmla="*/ 68 w 346"/>
              <a:gd name="T15" fmla="*/ 265 h 347"/>
              <a:gd name="T16" fmla="*/ 68 w 346"/>
              <a:gd name="T17" fmla="*/ 265 h 347"/>
              <a:gd name="T18" fmla="*/ 103 w 346"/>
              <a:gd name="T19" fmla="*/ 231 h 347"/>
              <a:gd name="T20" fmla="*/ 109 w 346"/>
              <a:gd name="T21" fmla="*/ 228 h 347"/>
              <a:gd name="T22" fmla="*/ 189 w 346"/>
              <a:gd name="T23" fmla="*/ 228 h 347"/>
              <a:gd name="T24" fmla="*/ 198 w 346"/>
              <a:gd name="T25" fmla="*/ 237 h 347"/>
              <a:gd name="T26" fmla="*/ 189 w 346"/>
              <a:gd name="T27" fmla="*/ 246 h 347"/>
              <a:gd name="T28" fmla="*/ 116 w 346"/>
              <a:gd name="T29" fmla="*/ 246 h 347"/>
              <a:gd name="T30" fmla="*/ 116 w 346"/>
              <a:gd name="T31" fmla="*/ 261 h 347"/>
              <a:gd name="T32" fmla="*/ 189 w 346"/>
              <a:gd name="T33" fmla="*/ 261 h 347"/>
              <a:gd name="T34" fmla="*/ 214 w 346"/>
              <a:gd name="T35" fmla="*/ 252 h 347"/>
              <a:gd name="T36" fmla="*/ 280 w 346"/>
              <a:gd name="T37" fmla="*/ 186 h 347"/>
              <a:gd name="T38" fmla="*/ 293 w 346"/>
              <a:gd name="T39" fmla="*/ 185 h 347"/>
              <a:gd name="T40" fmla="*/ 296 w 346"/>
              <a:gd name="T41" fmla="*/ 192 h 347"/>
              <a:gd name="T42" fmla="*/ 293 w 346"/>
              <a:gd name="T43" fmla="*/ 198 h 347"/>
              <a:gd name="T44" fmla="*/ 208 w 346"/>
              <a:gd name="T45" fmla="*/ 284 h 347"/>
              <a:gd name="T46" fmla="*/ 202 w 346"/>
              <a:gd name="T47" fmla="*/ 286 h 347"/>
              <a:gd name="T48" fmla="*/ 125 w 346"/>
              <a:gd name="T49" fmla="*/ 286 h 347"/>
              <a:gd name="T50" fmla="*/ 79 w 346"/>
              <a:gd name="T51" fmla="*/ 332 h 347"/>
              <a:gd name="T52" fmla="*/ 14 w 346"/>
              <a:gd name="T53" fmla="*/ 332 h 347"/>
              <a:gd name="T54" fmla="*/ 14 w 346"/>
              <a:gd name="T55" fmla="*/ 319 h 347"/>
              <a:gd name="T56" fmla="*/ 100 w 346"/>
              <a:gd name="T57" fmla="*/ 332 h 347"/>
              <a:gd name="T58" fmla="*/ 131 w 346"/>
              <a:gd name="T59" fmla="*/ 301 h 347"/>
              <a:gd name="T60" fmla="*/ 202 w 346"/>
              <a:gd name="T61" fmla="*/ 301 h 347"/>
              <a:gd name="T62" fmla="*/ 218 w 346"/>
              <a:gd name="T63" fmla="*/ 294 h 347"/>
              <a:gd name="T64" fmla="*/ 304 w 346"/>
              <a:gd name="T65" fmla="*/ 209 h 347"/>
              <a:gd name="T66" fmla="*/ 311 w 346"/>
              <a:gd name="T67" fmla="*/ 191 h 347"/>
              <a:gd name="T68" fmla="*/ 303 w 346"/>
              <a:gd name="T69" fmla="*/ 174 h 347"/>
              <a:gd name="T70" fmla="*/ 269 w 346"/>
              <a:gd name="T71" fmla="*/ 176 h 347"/>
              <a:gd name="T72" fmla="*/ 212 w 346"/>
              <a:gd name="T73" fmla="*/ 233 h 347"/>
              <a:gd name="T74" fmla="*/ 189 w 346"/>
              <a:gd name="T75" fmla="*/ 214 h 347"/>
              <a:gd name="T76" fmla="*/ 109 w 346"/>
              <a:gd name="T77" fmla="*/ 214 h 347"/>
              <a:gd name="T78" fmla="*/ 92 w 346"/>
              <a:gd name="T79" fmla="*/ 220 h 347"/>
              <a:gd name="T80" fmla="*/ 60 w 346"/>
              <a:gd name="T81" fmla="*/ 253 h 347"/>
              <a:gd name="T82" fmla="*/ 60 w 346"/>
              <a:gd name="T83" fmla="*/ 253 h 347"/>
              <a:gd name="T84" fmla="*/ 14 w 346"/>
              <a:gd name="T85" fmla="*/ 298 h 347"/>
              <a:gd name="T86" fmla="*/ 14 w 346"/>
              <a:gd name="T87" fmla="*/ 15 h 347"/>
              <a:gd name="T88" fmla="*/ 331 w 346"/>
              <a:gd name="T89" fmla="*/ 15 h 347"/>
              <a:gd name="T90" fmla="*/ 331 w 346"/>
              <a:gd name="T91" fmla="*/ 332 h 347"/>
              <a:gd name="T92" fmla="*/ 100 w 346"/>
              <a:gd name="T93" fmla="*/ 332 h 347"/>
              <a:gd name="T94" fmla="*/ 175 w 346"/>
              <a:gd name="T95" fmla="*/ 109 h 347"/>
              <a:gd name="T96" fmla="*/ 216 w 346"/>
              <a:gd name="T97" fmla="*/ 109 h 347"/>
              <a:gd name="T98" fmla="*/ 216 w 346"/>
              <a:gd name="T99" fmla="*/ 124 h 347"/>
              <a:gd name="T100" fmla="*/ 175 w 346"/>
              <a:gd name="T101" fmla="*/ 124 h 347"/>
              <a:gd name="T102" fmla="*/ 175 w 346"/>
              <a:gd name="T103" fmla="*/ 165 h 347"/>
              <a:gd name="T104" fmla="*/ 160 w 346"/>
              <a:gd name="T105" fmla="*/ 165 h 347"/>
              <a:gd name="T106" fmla="*/ 160 w 346"/>
              <a:gd name="T107" fmla="*/ 124 h 347"/>
              <a:gd name="T108" fmla="*/ 120 w 346"/>
              <a:gd name="T109" fmla="*/ 124 h 347"/>
              <a:gd name="T110" fmla="*/ 120 w 346"/>
              <a:gd name="T111" fmla="*/ 109 h 347"/>
              <a:gd name="T112" fmla="*/ 160 w 346"/>
              <a:gd name="T113" fmla="*/ 109 h 347"/>
              <a:gd name="T114" fmla="*/ 160 w 346"/>
              <a:gd name="T115" fmla="*/ 69 h 347"/>
              <a:gd name="T116" fmla="*/ 175 w 346"/>
              <a:gd name="T117" fmla="*/ 69 h 347"/>
              <a:gd name="T118" fmla="*/ 175 w 346"/>
              <a:gd name="T119" fmla="*/ 10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7">
                <a:moveTo>
                  <a:pt x="346" y="0"/>
                </a:moveTo>
                <a:cubicBezTo>
                  <a:pt x="0" y="0"/>
                  <a:pt x="0" y="0"/>
                  <a:pt x="0" y="0"/>
                </a:cubicBezTo>
                <a:cubicBezTo>
                  <a:pt x="0" y="347"/>
                  <a:pt x="0" y="347"/>
                  <a:pt x="0" y="347"/>
                </a:cubicBezTo>
                <a:cubicBezTo>
                  <a:pt x="346" y="347"/>
                  <a:pt x="346" y="347"/>
                  <a:pt x="346" y="347"/>
                </a:cubicBezTo>
                <a:cubicBezTo>
                  <a:pt x="346" y="347"/>
                  <a:pt x="346" y="347"/>
                  <a:pt x="346" y="347"/>
                </a:cubicBezTo>
                <a:cubicBezTo>
                  <a:pt x="346" y="0"/>
                  <a:pt x="346" y="0"/>
                  <a:pt x="346" y="0"/>
                </a:cubicBezTo>
                <a:close/>
                <a:moveTo>
                  <a:pt x="14" y="319"/>
                </a:moveTo>
                <a:cubicBezTo>
                  <a:pt x="68" y="265"/>
                  <a:pt x="68" y="265"/>
                  <a:pt x="68" y="265"/>
                </a:cubicBezTo>
                <a:cubicBezTo>
                  <a:pt x="68" y="265"/>
                  <a:pt x="68" y="265"/>
                  <a:pt x="68" y="265"/>
                </a:cubicBezTo>
                <a:cubicBezTo>
                  <a:pt x="103" y="231"/>
                  <a:pt x="103" y="231"/>
                  <a:pt x="103" y="231"/>
                </a:cubicBezTo>
                <a:cubicBezTo>
                  <a:pt x="104" y="229"/>
                  <a:pt x="107" y="228"/>
                  <a:pt x="109" y="228"/>
                </a:cubicBezTo>
                <a:cubicBezTo>
                  <a:pt x="189" y="228"/>
                  <a:pt x="189" y="228"/>
                  <a:pt x="189" y="228"/>
                </a:cubicBezTo>
                <a:cubicBezTo>
                  <a:pt x="194" y="228"/>
                  <a:pt x="198" y="232"/>
                  <a:pt x="198" y="237"/>
                </a:cubicBezTo>
                <a:cubicBezTo>
                  <a:pt x="198" y="242"/>
                  <a:pt x="194" y="246"/>
                  <a:pt x="189" y="246"/>
                </a:cubicBezTo>
                <a:cubicBezTo>
                  <a:pt x="116" y="246"/>
                  <a:pt x="116" y="246"/>
                  <a:pt x="116" y="246"/>
                </a:cubicBezTo>
                <a:cubicBezTo>
                  <a:pt x="116" y="261"/>
                  <a:pt x="116" y="261"/>
                  <a:pt x="116" y="261"/>
                </a:cubicBezTo>
                <a:cubicBezTo>
                  <a:pt x="189" y="261"/>
                  <a:pt x="189" y="261"/>
                  <a:pt x="189" y="261"/>
                </a:cubicBezTo>
                <a:cubicBezTo>
                  <a:pt x="195" y="261"/>
                  <a:pt x="208" y="259"/>
                  <a:pt x="214" y="252"/>
                </a:cubicBezTo>
                <a:cubicBezTo>
                  <a:pt x="280" y="186"/>
                  <a:pt x="280" y="186"/>
                  <a:pt x="280" y="186"/>
                </a:cubicBezTo>
                <a:cubicBezTo>
                  <a:pt x="284" y="183"/>
                  <a:pt x="289" y="182"/>
                  <a:pt x="293" y="185"/>
                </a:cubicBezTo>
                <a:cubicBezTo>
                  <a:pt x="295" y="187"/>
                  <a:pt x="296" y="189"/>
                  <a:pt x="296" y="192"/>
                </a:cubicBezTo>
                <a:cubicBezTo>
                  <a:pt x="296" y="194"/>
                  <a:pt x="295" y="197"/>
                  <a:pt x="293" y="198"/>
                </a:cubicBezTo>
                <a:cubicBezTo>
                  <a:pt x="208" y="284"/>
                  <a:pt x="208" y="284"/>
                  <a:pt x="208" y="284"/>
                </a:cubicBezTo>
                <a:cubicBezTo>
                  <a:pt x="206" y="285"/>
                  <a:pt x="204" y="286"/>
                  <a:pt x="202" y="286"/>
                </a:cubicBezTo>
                <a:cubicBezTo>
                  <a:pt x="125" y="286"/>
                  <a:pt x="125" y="286"/>
                  <a:pt x="125" y="286"/>
                </a:cubicBezTo>
                <a:cubicBezTo>
                  <a:pt x="79" y="332"/>
                  <a:pt x="79" y="332"/>
                  <a:pt x="79" y="332"/>
                </a:cubicBezTo>
                <a:cubicBezTo>
                  <a:pt x="14" y="332"/>
                  <a:pt x="14" y="332"/>
                  <a:pt x="14" y="332"/>
                </a:cubicBezTo>
                <a:lnTo>
                  <a:pt x="14" y="319"/>
                </a:lnTo>
                <a:close/>
                <a:moveTo>
                  <a:pt x="100" y="332"/>
                </a:moveTo>
                <a:cubicBezTo>
                  <a:pt x="131" y="301"/>
                  <a:pt x="131" y="301"/>
                  <a:pt x="131" y="301"/>
                </a:cubicBezTo>
                <a:cubicBezTo>
                  <a:pt x="202" y="301"/>
                  <a:pt x="202" y="301"/>
                  <a:pt x="202" y="301"/>
                </a:cubicBezTo>
                <a:cubicBezTo>
                  <a:pt x="208" y="301"/>
                  <a:pt x="214" y="299"/>
                  <a:pt x="218" y="294"/>
                </a:cubicBezTo>
                <a:cubicBezTo>
                  <a:pt x="304" y="209"/>
                  <a:pt x="304" y="209"/>
                  <a:pt x="304" y="209"/>
                </a:cubicBezTo>
                <a:cubicBezTo>
                  <a:pt x="308" y="204"/>
                  <a:pt x="311" y="198"/>
                  <a:pt x="311" y="191"/>
                </a:cubicBezTo>
                <a:cubicBezTo>
                  <a:pt x="310" y="185"/>
                  <a:pt x="308" y="179"/>
                  <a:pt x="303" y="174"/>
                </a:cubicBezTo>
                <a:cubicBezTo>
                  <a:pt x="293" y="166"/>
                  <a:pt x="279" y="167"/>
                  <a:pt x="269" y="176"/>
                </a:cubicBezTo>
                <a:cubicBezTo>
                  <a:pt x="212" y="233"/>
                  <a:pt x="212" y="233"/>
                  <a:pt x="212" y="233"/>
                </a:cubicBezTo>
                <a:cubicBezTo>
                  <a:pt x="210" y="222"/>
                  <a:pt x="200" y="214"/>
                  <a:pt x="189" y="214"/>
                </a:cubicBezTo>
                <a:cubicBezTo>
                  <a:pt x="109" y="214"/>
                  <a:pt x="109" y="214"/>
                  <a:pt x="109" y="214"/>
                </a:cubicBezTo>
                <a:cubicBezTo>
                  <a:pt x="103" y="214"/>
                  <a:pt x="97" y="216"/>
                  <a:pt x="92" y="220"/>
                </a:cubicBezTo>
                <a:cubicBezTo>
                  <a:pt x="60" y="253"/>
                  <a:pt x="60" y="253"/>
                  <a:pt x="60" y="253"/>
                </a:cubicBezTo>
                <a:cubicBezTo>
                  <a:pt x="60" y="253"/>
                  <a:pt x="60" y="253"/>
                  <a:pt x="60" y="253"/>
                </a:cubicBezTo>
                <a:cubicBezTo>
                  <a:pt x="14" y="298"/>
                  <a:pt x="14" y="298"/>
                  <a:pt x="14" y="298"/>
                </a:cubicBezTo>
                <a:cubicBezTo>
                  <a:pt x="14" y="15"/>
                  <a:pt x="14" y="15"/>
                  <a:pt x="14" y="15"/>
                </a:cubicBezTo>
                <a:cubicBezTo>
                  <a:pt x="331" y="15"/>
                  <a:pt x="331" y="15"/>
                  <a:pt x="331" y="15"/>
                </a:cubicBezTo>
                <a:cubicBezTo>
                  <a:pt x="331" y="332"/>
                  <a:pt x="331" y="332"/>
                  <a:pt x="331" y="332"/>
                </a:cubicBezTo>
                <a:lnTo>
                  <a:pt x="100" y="332"/>
                </a:lnTo>
                <a:close/>
                <a:moveTo>
                  <a:pt x="175" y="109"/>
                </a:moveTo>
                <a:cubicBezTo>
                  <a:pt x="216" y="109"/>
                  <a:pt x="216" y="109"/>
                  <a:pt x="216" y="109"/>
                </a:cubicBezTo>
                <a:cubicBezTo>
                  <a:pt x="216" y="124"/>
                  <a:pt x="216" y="124"/>
                  <a:pt x="216" y="124"/>
                </a:cubicBezTo>
                <a:cubicBezTo>
                  <a:pt x="175" y="124"/>
                  <a:pt x="175" y="124"/>
                  <a:pt x="175" y="124"/>
                </a:cubicBezTo>
                <a:cubicBezTo>
                  <a:pt x="175" y="165"/>
                  <a:pt x="175" y="165"/>
                  <a:pt x="175" y="165"/>
                </a:cubicBezTo>
                <a:cubicBezTo>
                  <a:pt x="160" y="165"/>
                  <a:pt x="160" y="165"/>
                  <a:pt x="160" y="165"/>
                </a:cubicBezTo>
                <a:cubicBezTo>
                  <a:pt x="160" y="124"/>
                  <a:pt x="160" y="124"/>
                  <a:pt x="160" y="124"/>
                </a:cubicBezTo>
                <a:cubicBezTo>
                  <a:pt x="120" y="124"/>
                  <a:pt x="120" y="124"/>
                  <a:pt x="120" y="124"/>
                </a:cubicBezTo>
                <a:cubicBezTo>
                  <a:pt x="120" y="109"/>
                  <a:pt x="120" y="109"/>
                  <a:pt x="120" y="109"/>
                </a:cubicBezTo>
                <a:cubicBezTo>
                  <a:pt x="160" y="109"/>
                  <a:pt x="160" y="109"/>
                  <a:pt x="160" y="109"/>
                </a:cubicBezTo>
                <a:cubicBezTo>
                  <a:pt x="160" y="69"/>
                  <a:pt x="160" y="69"/>
                  <a:pt x="160" y="69"/>
                </a:cubicBezTo>
                <a:cubicBezTo>
                  <a:pt x="175" y="69"/>
                  <a:pt x="175" y="69"/>
                  <a:pt x="175" y="69"/>
                </a:cubicBezTo>
                <a:lnTo>
                  <a:pt x="175" y="109"/>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D04A02"/>
              </a:solidFill>
              <a:effectLst/>
              <a:uLnTx/>
              <a:uFillTx/>
              <a:latin typeface="Calibri" panose="020F0502020204030204"/>
              <a:ea typeface="+mn-ea"/>
              <a:cs typeface="+mn-cs"/>
            </a:endParaRPr>
          </a:p>
        </p:txBody>
      </p:sp>
      <p:sp>
        <p:nvSpPr>
          <p:cNvPr id="52" name="Google Shape;1111;p22">
            <a:extLst>
              <a:ext uri="{FF2B5EF4-FFF2-40B4-BE49-F238E27FC236}">
                <a16:creationId xmlns:a16="http://schemas.microsoft.com/office/drawing/2014/main" id="{87ECB9D3-DCFD-4EDD-89E6-38AC20BCDB0E}"/>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14</a:t>
            </a:fld>
            <a:endParaRPr lang="el-GR" sz="1000">
              <a:solidFill>
                <a:schemeClr val="tx1"/>
              </a:solidFill>
              <a:latin typeface="Calibri "/>
            </a:endParaRPr>
          </a:p>
        </p:txBody>
      </p:sp>
    </p:spTree>
    <p:extLst>
      <p:ext uri="{BB962C8B-B14F-4D97-AF65-F5344CB8AC3E}">
        <p14:creationId xmlns:p14="http://schemas.microsoft.com/office/powerpoint/2010/main" val="2721315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2592215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117"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B6492394-AAEC-4494-8988-933FDEEB44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27770"/>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ΣΠ5 «Μια Ευρώπη πιο κοντά στους πολίτες της»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id="{23262E58-AC8E-46B6-A9DE-B81B0B84C776}"/>
              </a:ext>
            </a:extLst>
          </p:cNvPr>
          <p:cNvSpPr/>
          <p:nvPr/>
        </p:nvSpPr>
        <p:spPr>
          <a:xfrm>
            <a:off x="837883" y="1261881"/>
            <a:ext cx="3024000" cy="5197622"/>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6">
              <a:lumMod val="40000"/>
              <a:lumOff val="6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Διασφάλιση ποιοτικών συνθηκών διαβίωσης </a:t>
            </a:r>
          </a:p>
          <a:p>
            <a:pPr marL="171450" indent="-171450">
              <a:spcBef>
                <a:spcPts val="600"/>
              </a:spcBef>
              <a:spcAft>
                <a:spcPts val="300"/>
              </a:spcAft>
              <a:buFont typeface="Wingdings" panose="05000000000000000000" pitchFamily="2" charset="2"/>
              <a:buChar char="ü"/>
            </a:pPr>
            <a:r>
              <a:rPr lang="el-GR" sz="1200" dirty="0">
                <a:latin typeface="+mn-lt"/>
              </a:rPr>
              <a:t>Επενδύσεις υποδομών προσβασιμότητας και συνδεσιμότητας </a:t>
            </a:r>
          </a:p>
          <a:p>
            <a:pPr marL="171450" indent="-171450">
              <a:spcBef>
                <a:spcPts val="600"/>
              </a:spcBef>
              <a:spcAft>
                <a:spcPts val="300"/>
              </a:spcAft>
              <a:buFont typeface="Wingdings" panose="05000000000000000000" pitchFamily="2" charset="2"/>
              <a:buChar char="ü"/>
            </a:pPr>
            <a:r>
              <a:rPr lang="el-GR" sz="1200" dirty="0">
                <a:latin typeface="+mn-lt"/>
              </a:rPr>
              <a:t>Εφαρμογή ολιστικών παρεμβάσεων </a:t>
            </a:r>
          </a:p>
          <a:p>
            <a:pPr marL="171450" indent="-171450">
              <a:spcBef>
                <a:spcPts val="600"/>
              </a:spcBef>
              <a:spcAft>
                <a:spcPts val="300"/>
              </a:spcAft>
              <a:buFont typeface="Wingdings" panose="05000000000000000000" pitchFamily="2" charset="2"/>
              <a:buChar char="ü"/>
            </a:pPr>
            <a:r>
              <a:rPr lang="el-GR" sz="1200" dirty="0">
                <a:latin typeface="+mn-lt"/>
              </a:rPr>
              <a:t>Ολοκληρωμένες Χωρικές Επενδύσεις (ΟΧΕ) </a:t>
            </a:r>
          </a:p>
          <a:p>
            <a:pPr>
              <a:spcBef>
                <a:spcPts val="300"/>
              </a:spcBef>
              <a:spcAft>
                <a:spcPts val="300"/>
              </a:spcAft>
            </a:pPr>
            <a:r>
              <a:rPr lang="el-GR" altLang="en-US" sz="1200" dirty="0">
                <a:solidFill>
                  <a:schemeClr val="tx1"/>
                </a:solidFill>
                <a:latin typeface="+mn-lt"/>
                <a:cs typeface="Arial" panose="020B0604020202020204" pitchFamily="34" charset="0"/>
              </a:rPr>
              <a:t>Εφαρμόσιμες περιοχές με:</a:t>
            </a:r>
          </a:p>
          <a:p>
            <a:pPr marL="171450" indent="-171450">
              <a:spcBef>
                <a:spcPts val="300"/>
              </a:spcBef>
              <a:spcAft>
                <a:spcPts val="300"/>
              </a:spcAft>
              <a:buFont typeface="Arial" panose="020B0604020202020204" pitchFamily="34" charset="0"/>
              <a:buChar char="•"/>
            </a:pPr>
            <a:r>
              <a:rPr lang="el-GR" sz="1200" dirty="0">
                <a:latin typeface="+mn-lt"/>
              </a:rPr>
              <a:t>Αναπτυξιακή υστέρηση, μείωση πληθυσμού και ύπαρξη σημαντικών εμποδίων ανάπτυξης</a:t>
            </a:r>
          </a:p>
          <a:p>
            <a:pPr marL="171450" indent="-171450">
              <a:spcBef>
                <a:spcPts val="300"/>
              </a:spcBef>
              <a:spcAft>
                <a:spcPts val="300"/>
              </a:spcAft>
              <a:buFont typeface="Arial" panose="020B0604020202020204" pitchFamily="34" charset="0"/>
              <a:buChar char="•"/>
            </a:pPr>
            <a:r>
              <a:rPr lang="el-GR" sz="1200" dirty="0">
                <a:latin typeface="+mn-lt"/>
              </a:rPr>
              <a:t>Ύπαρξη περιορισμένων διασυνδέσεων</a:t>
            </a:r>
          </a:p>
          <a:p>
            <a:pPr marL="171450" indent="-171450">
              <a:spcBef>
                <a:spcPts val="300"/>
              </a:spcBef>
              <a:spcAft>
                <a:spcPts val="300"/>
              </a:spcAft>
              <a:buFont typeface="Arial" panose="020B0604020202020204" pitchFamily="34" charset="0"/>
              <a:buChar char="•"/>
            </a:pPr>
            <a:r>
              <a:rPr lang="el-GR" sz="1200" dirty="0">
                <a:latin typeface="+mn-lt"/>
              </a:rPr>
              <a:t>Ύπαρξη προϋποθέσεων για ανάπτυξη δικτύων οικονομικών </a:t>
            </a:r>
            <a:r>
              <a:rPr lang="el-GR" sz="1200" dirty="0" smtClean="0">
                <a:latin typeface="+mn-lt"/>
              </a:rPr>
              <a:t>δραστηριοτήτων</a:t>
            </a:r>
            <a:endParaRPr lang="el-GR" sz="1200" dirty="0">
              <a:latin typeface="+mn-lt"/>
            </a:endParaRPr>
          </a:p>
          <a:p>
            <a:pPr marL="171450" indent="-171450">
              <a:spcBef>
                <a:spcPts val="300"/>
              </a:spcBef>
              <a:spcAft>
                <a:spcPts val="300"/>
              </a:spcAft>
              <a:buFont typeface="Arial" panose="020B0604020202020204" pitchFamily="34" charset="0"/>
              <a:buChar char="•"/>
            </a:pPr>
            <a:r>
              <a:rPr lang="el-GR" sz="1200" dirty="0">
                <a:latin typeface="+mn-lt"/>
              </a:rPr>
              <a:t>Ύπαρξη αξιόλογων πολιτιστικών και φυσικών πόρων</a:t>
            </a:r>
            <a:endParaRPr lang="el-GR"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id="{AAC27F50-9977-4ED7-93D9-3AB17C1B5B90}"/>
              </a:ext>
            </a:extLst>
          </p:cNvPr>
          <p:cNvSpPr/>
          <p:nvPr/>
        </p:nvSpPr>
        <p:spPr>
          <a:xfrm>
            <a:off x="880065" y="1045248"/>
            <a:ext cx="2444989" cy="487815"/>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Βιώσιμη Ανάπτυξη</a:t>
            </a:r>
          </a:p>
        </p:txBody>
      </p:sp>
      <p:sp>
        <p:nvSpPr>
          <p:cNvPr id="37" name="Freeform 74">
            <a:extLst>
              <a:ext uri="{FF2B5EF4-FFF2-40B4-BE49-F238E27FC236}">
                <a16:creationId xmlns:a16="http://schemas.microsoft.com/office/drawing/2014/main" id="{7E5BE1B6-0E9C-44AB-969F-8275F557459E}"/>
              </a:ext>
            </a:extLst>
          </p:cNvPr>
          <p:cNvSpPr>
            <a:spLocks noEditPoints="1"/>
          </p:cNvSpPr>
          <p:nvPr/>
        </p:nvSpPr>
        <p:spPr bwMode="auto">
          <a:xfrm>
            <a:off x="4643844" y="2406749"/>
            <a:ext cx="850189"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id="{EEE4F2E2-4783-437D-AF9E-FBC9D3945986}"/>
              </a:ext>
            </a:extLst>
          </p:cNvPr>
          <p:cNvSpPr/>
          <p:nvPr/>
        </p:nvSpPr>
        <p:spPr>
          <a:xfrm>
            <a:off x="4594550" y="1285473"/>
            <a:ext cx="3024000" cy="5197622"/>
          </a:xfrm>
          <a:prstGeom prst="rect">
            <a:avLst/>
          </a:prstGeom>
          <a:solidFill>
            <a:schemeClr val="accent6">
              <a:lumMod val="40000"/>
              <a:lumOff val="60000"/>
            </a:schemeClr>
          </a:solidFill>
          <a:ln>
            <a:noFill/>
          </a:ln>
        </p:spPr>
        <p:txBody>
          <a:bodyPr spcFirstLastPara="1" wrap="square" lIns="108000" tIns="1296000" rIns="72000" bIns="36000" anchor="t" anchorCtr="0">
            <a:noAutofit/>
          </a:bodyPr>
          <a:lstStyle/>
          <a:p>
            <a:pPr marL="171450" indent="-171450">
              <a:spcBef>
                <a:spcPts val="600"/>
              </a:spcBef>
              <a:spcAft>
                <a:spcPts val="600"/>
              </a:spcAft>
              <a:buFont typeface="Wingdings" panose="05000000000000000000" pitchFamily="2" charset="2"/>
              <a:buChar char="ü"/>
            </a:pPr>
            <a:r>
              <a:rPr lang="el-GR" sz="1200" dirty="0">
                <a:latin typeface="+mn-lt"/>
              </a:rPr>
              <a:t>Ολοκληρωμένες παρεμβάσεις σε αστικές περιοχές </a:t>
            </a:r>
          </a:p>
          <a:p>
            <a:pPr>
              <a:spcBef>
                <a:spcPts val="600"/>
              </a:spcBef>
              <a:spcAft>
                <a:spcPts val="600"/>
              </a:spcAft>
            </a:pPr>
            <a:r>
              <a:rPr lang="el-GR" sz="1200" dirty="0">
                <a:latin typeface="+mn-lt"/>
              </a:rPr>
              <a:t>Ως αστικές περιοχές νοούνται:</a:t>
            </a:r>
          </a:p>
          <a:p>
            <a:pPr marL="171450" lvl="0" indent="-171450">
              <a:spcBef>
                <a:spcPts val="600"/>
              </a:spcBef>
              <a:spcAft>
                <a:spcPts val="600"/>
              </a:spcAft>
              <a:buFont typeface="Arial" panose="020B0604020202020204" pitchFamily="34" charset="0"/>
              <a:buChar char="•"/>
            </a:pPr>
            <a:r>
              <a:rPr lang="el-GR" sz="1200" dirty="0">
                <a:latin typeface="+mn-lt"/>
              </a:rPr>
              <a:t>Αστικές περιοχές με πρόβλεψη για ολοκληρωμένες αστικές παρεμβάσεις από Περιφερειακά Χωροταξικά Πλαίσια</a:t>
            </a:r>
          </a:p>
          <a:p>
            <a:pPr marL="171450" lvl="0" indent="-171450">
              <a:spcBef>
                <a:spcPts val="600"/>
              </a:spcBef>
              <a:spcAft>
                <a:spcPts val="600"/>
              </a:spcAft>
              <a:buFont typeface="Arial" panose="020B0604020202020204" pitchFamily="34" charset="0"/>
              <a:buChar char="•"/>
            </a:pPr>
            <a:r>
              <a:rPr lang="el-GR" sz="1200" dirty="0">
                <a:latin typeface="+mn-lt"/>
              </a:rPr>
              <a:t>Οικιστικές ενότητες ή πόλεις που αναπτύσσονται σε μία ή περισσότερες Δημοτικές Ενότητες με πληθυσμό &gt; 50.000 κατοίκους</a:t>
            </a:r>
          </a:p>
          <a:p>
            <a:pPr marL="171450" lvl="0" indent="-171450">
              <a:spcBef>
                <a:spcPts val="600"/>
              </a:spcBef>
              <a:spcAft>
                <a:spcPts val="600"/>
              </a:spcAft>
              <a:buFont typeface="Arial" panose="020B0604020202020204" pitchFamily="34" charset="0"/>
              <a:buChar char="•"/>
            </a:pPr>
            <a:r>
              <a:rPr lang="el-GR" sz="1200" dirty="0">
                <a:latin typeface="+mn-lt"/>
              </a:rPr>
              <a:t>Πόλεις-έδρες Περιφερειακών Ενοτήτων που δεν καλύπτονται από τα παραπάνω, με σημαίνοντα λειτουργικό ρόλο αστικού κέντρου</a:t>
            </a:r>
          </a:p>
        </p:txBody>
      </p:sp>
      <p:sp>
        <p:nvSpPr>
          <p:cNvPr id="45" name="Google Shape;703;p5">
            <a:extLst>
              <a:ext uri="{FF2B5EF4-FFF2-40B4-BE49-F238E27FC236}">
                <a16:creationId xmlns:a16="http://schemas.microsoft.com/office/drawing/2014/main" id="{F2D55660-2E8D-4AAD-964B-5BF2F0DFD10D}"/>
              </a:ext>
            </a:extLst>
          </p:cNvPr>
          <p:cNvSpPr/>
          <p:nvPr/>
        </p:nvSpPr>
        <p:spPr>
          <a:xfrm>
            <a:off x="8260103" y="1286539"/>
            <a:ext cx="3024000" cy="5196556"/>
          </a:xfrm>
          <a:prstGeom prst="rect">
            <a:avLst/>
          </a:prstGeom>
          <a:solidFill>
            <a:schemeClr val="accent6">
              <a:lumMod val="40000"/>
              <a:lumOff val="60000"/>
            </a:schemeClr>
          </a:solidFill>
          <a:ln>
            <a:noFill/>
          </a:ln>
        </p:spPr>
        <p:txBody>
          <a:bodyPr spcFirstLastPara="1" wrap="square" lIns="108000" tIns="1296000" rIns="72000" bIns="36000" anchor="t" anchorCtr="0">
            <a:noAutofit/>
          </a:bodyPr>
          <a:lstStyle/>
          <a:p>
            <a:pPr marL="171450" indent="-171450">
              <a:spcBef>
                <a:spcPts val="600"/>
              </a:spcBef>
              <a:spcAft>
                <a:spcPts val="600"/>
              </a:spcAft>
              <a:buFont typeface="Wingdings" panose="05000000000000000000" pitchFamily="2" charset="2"/>
              <a:buChar char="ü"/>
            </a:pPr>
            <a:r>
              <a:rPr lang="el-GR" altLang="en-US" sz="1200" dirty="0">
                <a:latin typeface="+mn-lt"/>
              </a:rPr>
              <a:t>Ολοκληρωμένες παρεμβάσεις στις αγροτικές περιοχές με έμφαση σε ορεινές, νησιωτικές και παράκτιες περιοχές</a:t>
            </a:r>
          </a:p>
          <a:p>
            <a:pPr marL="171450" indent="-171450">
              <a:spcBef>
                <a:spcPts val="600"/>
              </a:spcBef>
              <a:spcAft>
                <a:spcPts val="600"/>
              </a:spcAft>
              <a:buFont typeface="Wingdings" panose="05000000000000000000" pitchFamily="2" charset="2"/>
              <a:buChar char="ü"/>
            </a:pPr>
            <a:r>
              <a:rPr lang="el-GR" sz="1200" dirty="0">
                <a:latin typeface="+mn-lt"/>
              </a:rPr>
              <a:t>Σε νησιωτικές περιοχές θα ληφθεί υπόψη η πρωτοβουλία για τα “</a:t>
            </a:r>
            <a:r>
              <a:rPr lang="en-US" sz="1200" dirty="0" err="1">
                <a:latin typeface="+mn-lt"/>
              </a:rPr>
              <a:t>GReco</a:t>
            </a:r>
            <a:r>
              <a:rPr lang="en-US" sz="1200" dirty="0">
                <a:latin typeface="+mn-lt"/>
              </a:rPr>
              <a:t> Islands</a:t>
            </a:r>
            <a:r>
              <a:rPr lang="el-GR" sz="1200" dirty="0">
                <a:latin typeface="+mn-lt"/>
              </a:rPr>
              <a:t>” </a:t>
            </a:r>
          </a:p>
          <a:p>
            <a:pPr marL="171450" indent="-171450">
              <a:spcBef>
                <a:spcPts val="600"/>
              </a:spcBef>
              <a:spcAft>
                <a:spcPts val="600"/>
              </a:spcAft>
              <a:buFont typeface="Wingdings" panose="05000000000000000000" pitchFamily="2" charset="2"/>
              <a:buChar char="ü"/>
            </a:pPr>
            <a:r>
              <a:rPr lang="el-GR" sz="1200" dirty="0">
                <a:latin typeface="+mn-lt"/>
              </a:rPr>
              <a:t>Προώθηση συνεργασίας των παρεμβάσεων από όλα τα Προγράμματα</a:t>
            </a:r>
            <a:endParaRPr lang="el-GR" altLang="en-US" sz="1200" dirty="0">
              <a:latin typeface="+mn-lt"/>
            </a:endParaRPr>
          </a:p>
        </p:txBody>
      </p:sp>
      <p:sp>
        <p:nvSpPr>
          <p:cNvPr id="25" name="Rectangle: Diagonal Corners Snipped 24">
            <a:extLst>
              <a:ext uri="{FF2B5EF4-FFF2-40B4-BE49-F238E27FC236}">
                <a16:creationId xmlns:a16="http://schemas.microsoft.com/office/drawing/2014/main" id="{D0E5D249-26CB-4751-B709-B497D57A91BD}"/>
              </a:ext>
            </a:extLst>
          </p:cNvPr>
          <p:cNvSpPr/>
          <p:nvPr/>
        </p:nvSpPr>
        <p:spPr>
          <a:xfrm>
            <a:off x="8260104" y="1045248"/>
            <a:ext cx="2589856" cy="511408"/>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Αγροτικές </a:t>
            </a:r>
            <a:r>
              <a:rPr lang="en-US" b="1" dirty="0" smtClean="0">
                <a:solidFill>
                  <a:prstClr val="white"/>
                </a:solidFill>
                <a:latin typeface="+mn-lt"/>
                <a:sym typeface="Georgia"/>
              </a:rPr>
              <a:t> </a:t>
            </a:r>
            <a:r>
              <a:rPr lang="el-GR" b="1" dirty="0" smtClean="0">
                <a:solidFill>
                  <a:prstClr val="white"/>
                </a:solidFill>
                <a:latin typeface="+mn-lt"/>
                <a:sym typeface="Georgia"/>
              </a:rPr>
              <a:t>και νησιωτικές περιοχές </a:t>
            </a:r>
            <a:endParaRPr lang="el-GR" b="1" dirty="0">
              <a:solidFill>
                <a:prstClr val="white"/>
              </a:solidFill>
              <a:latin typeface="+mn-lt"/>
              <a:sym typeface="Georgia"/>
            </a:endParaRPr>
          </a:p>
        </p:txBody>
      </p:sp>
      <p:sp>
        <p:nvSpPr>
          <p:cNvPr id="17" name="Rectangle: Diagonal Corners Snipped 16">
            <a:extLst>
              <a:ext uri="{FF2B5EF4-FFF2-40B4-BE49-F238E27FC236}">
                <a16:creationId xmlns:a16="http://schemas.microsoft.com/office/drawing/2014/main" id="{678035A9-F54F-40BD-9F96-51CB3B71D29F}"/>
              </a:ext>
            </a:extLst>
          </p:cNvPr>
          <p:cNvSpPr/>
          <p:nvPr/>
        </p:nvSpPr>
        <p:spPr>
          <a:xfrm>
            <a:off x="4562243" y="1068842"/>
            <a:ext cx="2578389" cy="487814"/>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Αστικές περιοχές</a:t>
            </a:r>
          </a:p>
        </p:txBody>
      </p:sp>
      <p:sp>
        <p:nvSpPr>
          <p:cNvPr id="27" name="Freeform 75">
            <a:extLst>
              <a:ext uri="{FF2B5EF4-FFF2-40B4-BE49-F238E27FC236}">
                <a16:creationId xmlns:a16="http://schemas.microsoft.com/office/drawing/2014/main" id="{F9AEB0D9-B1AF-4817-895C-0B0727E35257}"/>
              </a:ext>
            </a:extLst>
          </p:cNvPr>
          <p:cNvSpPr>
            <a:spLocks noChangeAspect="1" noEditPoints="1"/>
          </p:cNvSpPr>
          <p:nvPr/>
        </p:nvSpPr>
        <p:spPr bwMode="auto">
          <a:xfrm>
            <a:off x="1151731" y="1779505"/>
            <a:ext cx="567790" cy="571500"/>
          </a:xfrm>
          <a:custGeom>
            <a:avLst/>
            <a:gdLst>
              <a:gd name="T0" fmla="*/ 0 w 192"/>
              <a:gd name="T1" fmla="*/ 192 h 192"/>
              <a:gd name="T2" fmla="*/ 87 w 192"/>
              <a:gd name="T3" fmla="*/ 192 h 192"/>
              <a:gd name="T4" fmla="*/ 96 w 192"/>
              <a:gd name="T5" fmla="*/ 121 h 192"/>
              <a:gd name="T6" fmla="*/ 105 w 192"/>
              <a:gd name="T7" fmla="*/ 192 h 192"/>
              <a:gd name="T8" fmla="*/ 192 w 192"/>
              <a:gd name="T9" fmla="*/ 192 h 192"/>
              <a:gd name="T10" fmla="*/ 0 w 192"/>
              <a:gd name="T11" fmla="*/ 0 h 192"/>
              <a:gd name="T12" fmla="*/ 100 w 192"/>
              <a:gd name="T13" fmla="*/ 113 h 192"/>
              <a:gd name="T14" fmla="*/ 98 w 192"/>
              <a:gd name="T15" fmla="*/ 113 h 192"/>
              <a:gd name="T16" fmla="*/ 96 w 192"/>
              <a:gd name="T17" fmla="*/ 113 h 192"/>
              <a:gd name="T18" fmla="*/ 94 w 192"/>
              <a:gd name="T19" fmla="*/ 113 h 192"/>
              <a:gd name="T20" fmla="*/ 92 w 192"/>
              <a:gd name="T21" fmla="*/ 113 h 192"/>
              <a:gd name="T22" fmla="*/ 82 w 192"/>
              <a:gd name="T23" fmla="*/ 99 h 192"/>
              <a:gd name="T24" fmla="*/ 82 w 192"/>
              <a:gd name="T25" fmla="*/ 97 h 192"/>
              <a:gd name="T26" fmla="*/ 82 w 192"/>
              <a:gd name="T27" fmla="*/ 96 h 192"/>
              <a:gd name="T28" fmla="*/ 82 w 192"/>
              <a:gd name="T29" fmla="*/ 94 h 192"/>
              <a:gd name="T30" fmla="*/ 83 w 192"/>
              <a:gd name="T31" fmla="*/ 93 h 192"/>
              <a:gd name="T32" fmla="*/ 84 w 192"/>
              <a:gd name="T33" fmla="*/ 92 h 192"/>
              <a:gd name="T34" fmla="*/ 84 w 192"/>
              <a:gd name="T35" fmla="*/ 91 h 192"/>
              <a:gd name="T36" fmla="*/ 86 w 192"/>
              <a:gd name="T37" fmla="*/ 88 h 192"/>
              <a:gd name="T38" fmla="*/ 90 w 192"/>
              <a:gd name="T39" fmla="*/ 86 h 192"/>
              <a:gd name="T40" fmla="*/ 102 w 192"/>
              <a:gd name="T41" fmla="*/ 86 h 192"/>
              <a:gd name="T42" fmla="*/ 106 w 192"/>
              <a:gd name="T43" fmla="*/ 88 h 192"/>
              <a:gd name="T44" fmla="*/ 108 w 192"/>
              <a:gd name="T45" fmla="*/ 91 h 192"/>
              <a:gd name="T46" fmla="*/ 108 w 192"/>
              <a:gd name="T47" fmla="*/ 92 h 192"/>
              <a:gd name="T48" fmla="*/ 109 w 192"/>
              <a:gd name="T49" fmla="*/ 93 h 192"/>
              <a:gd name="T50" fmla="*/ 109 w 192"/>
              <a:gd name="T51" fmla="*/ 94 h 192"/>
              <a:gd name="T52" fmla="*/ 110 w 192"/>
              <a:gd name="T53" fmla="*/ 96 h 192"/>
              <a:gd name="T54" fmla="*/ 110 w 192"/>
              <a:gd name="T55" fmla="*/ 97 h 192"/>
              <a:gd name="T56" fmla="*/ 110 w 192"/>
              <a:gd name="T57" fmla="*/ 99 h 192"/>
              <a:gd name="T58" fmla="*/ 90 w 192"/>
              <a:gd name="T59" fmla="*/ 77 h 192"/>
              <a:gd name="T60" fmla="*/ 94 w 192"/>
              <a:gd name="T61" fmla="*/ 25 h 192"/>
              <a:gd name="T62" fmla="*/ 98 w 192"/>
              <a:gd name="T63" fmla="*/ 25 h 192"/>
              <a:gd name="T64" fmla="*/ 96 w 192"/>
              <a:gd name="T65" fmla="*/ 76 h 192"/>
              <a:gd name="T66" fmla="*/ 184 w 192"/>
              <a:gd name="T67" fmla="*/ 184 h 192"/>
              <a:gd name="T68" fmla="*/ 109 w 192"/>
              <a:gd name="T69" fmla="*/ 122 h 192"/>
              <a:gd name="T70" fmla="*/ 162 w 192"/>
              <a:gd name="T71" fmla="*/ 149 h 192"/>
              <a:gd name="T72" fmla="*/ 166 w 192"/>
              <a:gd name="T73" fmla="*/ 142 h 192"/>
              <a:gd name="T74" fmla="*/ 168 w 192"/>
              <a:gd name="T75" fmla="*/ 138 h 192"/>
              <a:gd name="T76" fmla="*/ 166 w 192"/>
              <a:gd name="T77" fmla="*/ 127 h 192"/>
              <a:gd name="T78" fmla="*/ 110 w 192"/>
              <a:gd name="T79" fmla="*/ 81 h 192"/>
              <a:gd name="T80" fmla="*/ 106 w 192"/>
              <a:gd name="T81" fmla="*/ 16 h 192"/>
              <a:gd name="T82" fmla="*/ 98 w 192"/>
              <a:gd name="T83" fmla="*/ 16 h 192"/>
              <a:gd name="T84" fmla="*/ 94 w 192"/>
              <a:gd name="T85" fmla="*/ 16 h 192"/>
              <a:gd name="T86" fmla="*/ 86 w 192"/>
              <a:gd name="T87" fmla="*/ 24 h 192"/>
              <a:gd name="T88" fmla="*/ 74 w 192"/>
              <a:gd name="T89" fmla="*/ 95 h 192"/>
              <a:gd name="T90" fmla="*/ 20 w 192"/>
              <a:gd name="T91" fmla="*/ 131 h 192"/>
              <a:gd name="T92" fmla="*/ 24 w 192"/>
              <a:gd name="T93" fmla="*/ 138 h 192"/>
              <a:gd name="T94" fmla="*/ 26 w 192"/>
              <a:gd name="T95" fmla="*/ 142 h 192"/>
              <a:gd name="T96" fmla="*/ 36 w 192"/>
              <a:gd name="T97" fmla="*/ 145 h 192"/>
              <a:gd name="T98" fmla="*/ 80 w 192"/>
              <a:gd name="T99" fmla="*/ 184 h 192"/>
              <a:gd name="T100" fmla="*/ 8 w 192"/>
              <a:gd name="T101" fmla="*/ 8 h 192"/>
              <a:gd name="T102" fmla="*/ 184 w 192"/>
              <a:gd name="T103" fmla="*/ 184 h 192"/>
              <a:gd name="T104" fmla="*/ 118 w 192"/>
              <a:gd name="T105" fmla="*/ 105 h 192"/>
              <a:gd name="T106" fmla="*/ 161 w 192"/>
              <a:gd name="T107" fmla="*/ 134 h 192"/>
              <a:gd name="T108" fmla="*/ 159 w 192"/>
              <a:gd name="T109" fmla="*/ 138 h 192"/>
              <a:gd name="T110" fmla="*/ 80 w 192"/>
              <a:gd name="T111" fmla="*/ 115 h 192"/>
              <a:gd name="T112" fmla="*/ 33 w 192"/>
              <a:gd name="T113" fmla="*/ 138 h 192"/>
              <a:gd name="T114" fmla="*/ 31 w 192"/>
              <a:gd name="T115" fmla="*/ 134 h 192"/>
              <a:gd name="T116" fmla="*/ 80 w 192"/>
              <a:gd name="T117" fmla="*/ 11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0" y="0"/>
                </a:moveTo>
                <a:cubicBezTo>
                  <a:pt x="0" y="192"/>
                  <a:pt x="0" y="192"/>
                  <a:pt x="0" y="192"/>
                </a:cubicBezTo>
                <a:cubicBezTo>
                  <a:pt x="79" y="192"/>
                  <a:pt x="79" y="192"/>
                  <a:pt x="79" y="192"/>
                </a:cubicBezTo>
                <a:cubicBezTo>
                  <a:pt x="87" y="192"/>
                  <a:pt x="87" y="192"/>
                  <a:pt x="87" y="192"/>
                </a:cubicBezTo>
                <a:cubicBezTo>
                  <a:pt x="91" y="121"/>
                  <a:pt x="91" y="121"/>
                  <a:pt x="91" y="121"/>
                </a:cubicBezTo>
                <a:cubicBezTo>
                  <a:pt x="93" y="121"/>
                  <a:pt x="94" y="121"/>
                  <a:pt x="96" y="121"/>
                </a:cubicBezTo>
                <a:cubicBezTo>
                  <a:pt x="98" y="121"/>
                  <a:pt x="99" y="121"/>
                  <a:pt x="101" y="121"/>
                </a:cubicBezTo>
                <a:cubicBezTo>
                  <a:pt x="105" y="192"/>
                  <a:pt x="105" y="192"/>
                  <a:pt x="105" y="192"/>
                </a:cubicBezTo>
                <a:cubicBezTo>
                  <a:pt x="113" y="192"/>
                  <a:pt x="113" y="192"/>
                  <a:pt x="113" y="192"/>
                </a:cubicBezTo>
                <a:cubicBezTo>
                  <a:pt x="192" y="192"/>
                  <a:pt x="192" y="192"/>
                  <a:pt x="192" y="192"/>
                </a:cubicBezTo>
                <a:cubicBezTo>
                  <a:pt x="192" y="0"/>
                  <a:pt x="192" y="0"/>
                  <a:pt x="192" y="0"/>
                </a:cubicBezTo>
                <a:lnTo>
                  <a:pt x="0" y="0"/>
                </a:lnTo>
                <a:close/>
                <a:moveTo>
                  <a:pt x="103" y="111"/>
                </a:moveTo>
                <a:cubicBezTo>
                  <a:pt x="102" y="112"/>
                  <a:pt x="101" y="112"/>
                  <a:pt x="100" y="113"/>
                </a:cubicBezTo>
                <a:cubicBezTo>
                  <a:pt x="100" y="113"/>
                  <a:pt x="100" y="113"/>
                  <a:pt x="100" y="113"/>
                </a:cubicBezTo>
                <a:cubicBezTo>
                  <a:pt x="99" y="113"/>
                  <a:pt x="99" y="113"/>
                  <a:pt x="98" y="113"/>
                </a:cubicBezTo>
                <a:cubicBezTo>
                  <a:pt x="98" y="113"/>
                  <a:pt x="98" y="113"/>
                  <a:pt x="98" y="113"/>
                </a:cubicBezTo>
                <a:cubicBezTo>
                  <a:pt x="97" y="113"/>
                  <a:pt x="97" y="113"/>
                  <a:pt x="96" y="113"/>
                </a:cubicBezTo>
                <a:cubicBezTo>
                  <a:pt x="95" y="113"/>
                  <a:pt x="95" y="113"/>
                  <a:pt x="94" y="113"/>
                </a:cubicBezTo>
                <a:cubicBezTo>
                  <a:pt x="94" y="113"/>
                  <a:pt x="94" y="113"/>
                  <a:pt x="94" y="113"/>
                </a:cubicBezTo>
                <a:cubicBezTo>
                  <a:pt x="93" y="113"/>
                  <a:pt x="93" y="113"/>
                  <a:pt x="92" y="113"/>
                </a:cubicBezTo>
                <a:cubicBezTo>
                  <a:pt x="92" y="113"/>
                  <a:pt x="92" y="113"/>
                  <a:pt x="92" y="113"/>
                </a:cubicBezTo>
                <a:cubicBezTo>
                  <a:pt x="91" y="112"/>
                  <a:pt x="90" y="112"/>
                  <a:pt x="89" y="111"/>
                </a:cubicBezTo>
                <a:cubicBezTo>
                  <a:pt x="85" y="109"/>
                  <a:pt x="82" y="104"/>
                  <a:pt x="82" y="99"/>
                </a:cubicBezTo>
                <a:cubicBezTo>
                  <a:pt x="82" y="98"/>
                  <a:pt x="82" y="98"/>
                  <a:pt x="82" y="98"/>
                </a:cubicBezTo>
                <a:cubicBezTo>
                  <a:pt x="82" y="97"/>
                  <a:pt x="82" y="97"/>
                  <a:pt x="82" y="97"/>
                </a:cubicBezTo>
                <a:cubicBezTo>
                  <a:pt x="82" y="97"/>
                  <a:pt x="82" y="97"/>
                  <a:pt x="82" y="96"/>
                </a:cubicBezTo>
                <a:cubicBezTo>
                  <a:pt x="82" y="96"/>
                  <a:pt x="82" y="96"/>
                  <a:pt x="82" y="96"/>
                </a:cubicBezTo>
                <a:cubicBezTo>
                  <a:pt x="82" y="96"/>
                  <a:pt x="82" y="95"/>
                  <a:pt x="82" y="95"/>
                </a:cubicBezTo>
                <a:cubicBezTo>
                  <a:pt x="82" y="95"/>
                  <a:pt x="82" y="94"/>
                  <a:pt x="82" y="94"/>
                </a:cubicBezTo>
                <a:cubicBezTo>
                  <a:pt x="83" y="94"/>
                  <a:pt x="83" y="94"/>
                  <a:pt x="83" y="94"/>
                </a:cubicBezTo>
                <a:cubicBezTo>
                  <a:pt x="83" y="93"/>
                  <a:pt x="83" y="93"/>
                  <a:pt x="83" y="93"/>
                </a:cubicBezTo>
                <a:cubicBezTo>
                  <a:pt x="83" y="93"/>
                  <a:pt x="83" y="93"/>
                  <a:pt x="83" y="92"/>
                </a:cubicBezTo>
                <a:cubicBezTo>
                  <a:pt x="83" y="92"/>
                  <a:pt x="83" y="92"/>
                  <a:pt x="84" y="92"/>
                </a:cubicBezTo>
                <a:cubicBezTo>
                  <a:pt x="84" y="91"/>
                  <a:pt x="84" y="91"/>
                  <a:pt x="84" y="91"/>
                </a:cubicBezTo>
                <a:cubicBezTo>
                  <a:pt x="84" y="91"/>
                  <a:pt x="84" y="91"/>
                  <a:pt x="84" y="91"/>
                </a:cubicBezTo>
                <a:cubicBezTo>
                  <a:pt x="84" y="90"/>
                  <a:pt x="85" y="90"/>
                  <a:pt x="85" y="90"/>
                </a:cubicBezTo>
                <a:cubicBezTo>
                  <a:pt x="85" y="90"/>
                  <a:pt x="86" y="89"/>
                  <a:pt x="86" y="88"/>
                </a:cubicBezTo>
                <a:cubicBezTo>
                  <a:pt x="86" y="88"/>
                  <a:pt x="86" y="88"/>
                  <a:pt x="86" y="88"/>
                </a:cubicBezTo>
                <a:cubicBezTo>
                  <a:pt x="87" y="87"/>
                  <a:pt x="88" y="87"/>
                  <a:pt x="90" y="86"/>
                </a:cubicBezTo>
                <a:cubicBezTo>
                  <a:pt x="92" y="85"/>
                  <a:pt x="94" y="85"/>
                  <a:pt x="96" y="85"/>
                </a:cubicBezTo>
                <a:cubicBezTo>
                  <a:pt x="98" y="85"/>
                  <a:pt x="100" y="85"/>
                  <a:pt x="102" y="86"/>
                </a:cubicBezTo>
                <a:cubicBezTo>
                  <a:pt x="103" y="87"/>
                  <a:pt x="104" y="87"/>
                  <a:pt x="105" y="88"/>
                </a:cubicBezTo>
                <a:cubicBezTo>
                  <a:pt x="105" y="88"/>
                  <a:pt x="106" y="88"/>
                  <a:pt x="106" y="88"/>
                </a:cubicBezTo>
                <a:cubicBezTo>
                  <a:pt x="106" y="89"/>
                  <a:pt x="107" y="90"/>
                  <a:pt x="107" y="90"/>
                </a:cubicBezTo>
                <a:cubicBezTo>
                  <a:pt x="107" y="90"/>
                  <a:pt x="107" y="90"/>
                  <a:pt x="108" y="91"/>
                </a:cubicBezTo>
                <a:cubicBezTo>
                  <a:pt x="108" y="91"/>
                  <a:pt x="108" y="91"/>
                  <a:pt x="108" y="91"/>
                </a:cubicBezTo>
                <a:cubicBezTo>
                  <a:pt x="108" y="91"/>
                  <a:pt x="108" y="92"/>
                  <a:pt x="108" y="92"/>
                </a:cubicBezTo>
                <a:cubicBezTo>
                  <a:pt x="108" y="92"/>
                  <a:pt x="109" y="92"/>
                  <a:pt x="109" y="92"/>
                </a:cubicBezTo>
                <a:cubicBezTo>
                  <a:pt x="109" y="93"/>
                  <a:pt x="109" y="93"/>
                  <a:pt x="109" y="93"/>
                </a:cubicBezTo>
                <a:cubicBezTo>
                  <a:pt x="109" y="93"/>
                  <a:pt x="109" y="93"/>
                  <a:pt x="109" y="94"/>
                </a:cubicBezTo>
                <a:cubicBezTo>
                  <a:pt x="109" y="94"/>
                  <a:pt x="109" y="94"/>
                  <a:pt x="109" y="94"/>
                </a:cubicBezTo>
                <a:cubicBezTo>
                  <a:pt x="110" y="94"/>
                  <a:pt x="110" y="95"/>
                  <a:pt x="110" y="95"/>
                </a:cubicBezTo>
                <a:cubicBezTo>
                  <a:pt x="110" y="95"/>
                  <a:pt x="110" y="96"/>
                  <a:pt x="110" y="96"/>
                </a:cubicBezTo>
                <a:cubicBezTo>
                  <a:pt x="110" y="96"/>
                  <a:pt x="110" y="96"/>
                  <a:pt x="110" y="96"/>
                </a:cubicBezTo>
                <a:cubicBezTo>
                  <a:pt x="110" y="97"/>
                  <a:pt x="110" y="97"/>
                  <a:pt x="110" y="97"/>
                </a:cubicBezTo>
                <a:cubicBezTo>
                  <a:pt x="110" y="97"/>
                  <a:pt x="110" y="97"/>
                  <a:pt x="110" y="98"/>
                </a:cubicBezTo>
                <a:cubicBezTo>
                  <a:pt x="110" y="98"/>
                  <a:pt x="110" y="98"/>
                  <a:pt x="110" y="99"/>
                </a:cubicBezTo>
                <a:cubicBezTo>
                  <a:pt x="110" y="104"/>
                  <a:pt x="107" y="109"/>
                  <a:pt x="103" y="111"/>
                </a:cubicBezTo>
                <a:close/>
                <a:moveTo>
                  <a:pt x="90" y="77"/>
                </a:moveTo>
                <a:cubicBezTo>
                  <a:pt x="94" y="25"/>
                  <a:pt x="94" y="25"/>
                  <a:pt x="94" y="25"/>
                </a:cubicBezTo>
                <a:cubicBezTo>
                  <a:pt x="94" y="25"/>
                  <a:pt x="94" y="25"/>
                  <a:pt x="94" y="25"/>
                </a:cubicBezTo>
                <a:cubicBezTo>
                  <a:pt x="98" y="25"/>
                  <a:pt x="98" y="25"/>
                  <a:pt x="98" y="25"/>
                </a:cubicBezTo>
                <a:cubicBezTo>
                  <a:pt x="98" y="25"/>
                  <a:pt x="98" y="25"/>
                  <a:pt x="98" y="25"/>
                </a:cubicBezTo>
                <a:cubicBezTo>
                  <a:pt x="102" y="77"/>
                  <a:pt x="102" y="77"/>
                  <a:pt x="102" y="77"/>
                </a:cubicBezTo>
                <a:cubicBezTo>
                  <a:pt x="100" y="77"/>
                  <a:pt x="98" y="76"/>
                  <a:pt x="96" y="76"/>
                </a:cubicBezTo>
                <a:cubicBezTo>
                  <a:pt x="94" y="76"/>
                  <a:pt x="92" y="77"/>
                  <a:pt x="90" y="77"/>
                </a:cubicBezTo>
                <a:close/>
                <a:moveTo>
                  <a:pt x="184" y="184"/>
                </a:moveTo>
                <a:cubicBezTo>
                  <a:pt x="112" y="184"/>
                  <a:pt x="112" y="184"/>
                  <a:pt x="112" y="184"/>
                </a:cubicBezTo>
                <a:cubicBezTo>
                  <a:pt x="109" y="122"/>
                  <a:pt x="109" y="122"/>
                  <a:pt x="109" y="122"/>
                </a:cubicBezTo>
                <a:cubicBezTo>
                  <a:pt x="155" y="145"/>
                  <a:pt x="155" y="145"/>
                  <a:pt x="155" y="145"/>
                </a:cubicBezTo>
                <a:cubicBezTo>
                  <a:pt x="162" y="149"/>
                  <a:pt x="162" y="149"/>
                  <a:pt x="162" y="149"/>
                </a:cubicBezTo>
                <a:cubicBezTo>
                  <a:pt x="166" y="142"/>
                  <a:pt x="166" y="142"/>
                  <a:pt x="166" y="142"/>
                </a:cubicBezTo>
                <a:cubicBezTo>
                  <a:pt x="166" y="142"/>
                  <a:pt x="166" y="142"/>
                  <a:pt x="166" y="142"/>
                </a:cubicBezTo>
                <a:cubicBezTo>
                  <a:pt x="168" y="138"/>
                  <a:pt x="168" y="138"/>
                  <a:pt x="168" y="138"/>
                </a:cubicBezTo>
                <a:cubicBezTo>
                  <a:pt x="168" y="138"/>
                  <a:pt x="168" y="138"/>
                  <a:pt x="168" y="138"/>
                </a:cubicBezTo>
                <a:cubicBezTo>
                  <a:pt x="172" y="131"/>
                  <a:pt x="172" y="131"/>
                  <a:pt x="172" y="131"/>
                </a:cubicBezTo>
                <a:cubicBezTo>
                  <a:pt x="166" y="127"/>
                  <a:pt x="166" y="127"/>
                  <a:pt x="166" y="127"/>
                </a:cubicBezTo>
                <a:cubicBezTo>
                  <a:pt x="118" y="95"/>
                  <a:pt x="118" y="95"/>
                  <a:pt x="118" y="95"/>
                </a:cubicBezTo>
                <a:cubicBezTo>
                  <a:pt x="117" y="90"/>
                  <a:pt x="114" y="85"/>
                  <a:pt x="110" y="81"/>
                </a:cubicBezTo>
                <a:cubicBezTo>
                  <a:pt x="106" y="24"/>
                  <a:pt x="106" y="24"/>
                  <a:pt x="106" y="24"/>
                </a:cubicBezTo>
                <a:cubicBezTo>
                  <a:pt x="106" y="16"/>
                  <a:pt x="106" y="16"/>
                  <a:pt x="106" y="16"/>
                </a:cubicBezTo>
                <a:cubicBezTo>
                  <a:pt x="98" y="16"/>
                  <a:pt x="98" y="16"/>
                  <a:pt x="98" y="16"/>
                </a:cubicBezTo>
                <a:cubicBezTo>
                  <a:pt x="98" y="16"/>
                  <a:pt x="98" y="16"/>
                  <a:pt x="98" y="16"/>
                </a:cubicBezTo>
                <a:cubicBezTo>
                  <a:pt x="94" y="16"/>
                  <a:pt x="94" y="16"/>
                  <a:pt x="94" y="16"/>
                </a:cubicBezTo>
                <a:cubicBezTo>
                  <a:pt x="94" y="16"/>
                  <a:pt x="94" y="16"/>
                  <a:pt x="94" y="16"/>
                </a:cubicBezTo>
                <a:cubicBezTo>
                  <a:pt x="86" y="16"/>
                  <a:pt x="86" y="16"/>
                  <a:pt x="86" y="16"/>
                </a:cubicBezTo>
                <a:cubicBezTo>
                  <a:pt x="86" y="24"/>
                  <a:pt x="86" y="24"/>
                  <a:pt x="86" y="24"/>
                </a:cubicBezTo>
                <a:cubicBezTo>
                  <a:pt x="82" y="81"/>
                  <a:pt x="82" y="81"/>
                  <a:pt x="82" y="81"/>
                </a:cubicBezTo>
                <a:cubicBezTo>
                  <a:pt x="78" y="85"/>
                  <a:pt x="75" y="90"/>
                  <a:pt x="74" y="95"/>
                </a:cubicBezTo>
                <a:cubicBezTo>
                  <a:pt x="26" y="127"/>
                  <a:pt x="26" y="127"/>
                  <a:pt x="26" y="127"/>
                </a:cubicBezTo>
                <a:cubicBezTo>
                  <a:pt x="20" y="131"/>
                  <a:pt x="20" y="131"/>
                  <a:pt x="20" y="131"/>
                </a:cubicBezTo>
                <a:cubicBezTo>
                  <a:pt x="23" y="138"/>
                  <a:pt x="23" y="138"/>
                  <a:pt x="23" y="138"/>
                </a:cubicBezTo>
                <a:cubicBezTo>
                  <a:pt x="24" y="138"/>
                  <a:pt x="24" y="138"/>
                  <a:pt x="24" y="138"/>
                </a:cubicBezTo>
                <a:cubicBezTo>
                  <a:pt x="26" y="142"/>
                  <a:pt x="26" y="142"/>
                  <a:pt x="26" y="142"/>
                </a:cubicBezTo>
                <a:cubicBezTo>
                  <a:pt x="26" y="142"/>
                  <a:pt x="26" y="142"/>
                  <a:pt x="26" y="142"/>
                </a:cubicBezTo>
                <a:cubicBezTo>
                  <a:pt x="30" y="149"/>
                  <a:pt x="30" y="149"/>
                  <a:pt x="30" y="149"/>
                </a:cubicBezTo>
                <a:cubicBezTo>
                  <a:pt x="36" y="145"/>
                  <a:pt x="36" y="145"/>
                  <a:pt x="36" y="145"/>
                </a:cubicBezTo>
                <a:cubicBezTo>
                  <a:pt x="83" y="122"/>
                  <a:pt x="83" y="122"/>
                  <a:pt x="83" y="122"/>
                </a:cubicBezTo>
                <a:cubicBezTo>
                  <a:pt x="80" y="184"/>
                  <a:pt x="80" y="184"/>
                  <a:pt x="80" y="184"/>
                </a:cubicBezTo>
                <a:cubicBezTo>
                  <a:pt x="8" y="184"/>
                  <a:pt x="8" y="184"/>
                  <a:pt x="8" y="184"/>
                </a:cubicBezTo>
                <a:cubicBezTo>
                  <a:pt x="8" y="8"/>
                  <a:pt x="8" y="8"/>
                  <a:pt x="8" y="8"/>
                </a:cubicBezTo>
                <a:cubicBezTo>
                  <a:pt x="184" y="8"/>
                  <a:pt x="184" y="8"/>
                  <a:pt x="184" y="8"/>
                </a:cubicBezTo>
                <a:lnTo>
                  <a:pt x="184" y="184"/>
                </a:lnTo>
                <a:close/>
                <a:moveTo>
                  <a:pt x="112" y="115"/>
                </a:moveTo>
                <a:cubicBezTo>
                  <a:pt x="115" y="112"/>
                  <a:pt x="117" y="109"/>
                  <a:pt x="118" y="105"/>
                </a:cubicBezTo>
                <a:cubicBezTo>
                  <a:pt x="161" y="134"/>
                  <a:pt x="161" y="134"/>
                  <a:pt x="161" y="134"/>
                </a:cubicBezTo>
                <a:cubicBezTo>
                  <a:pt x="161" y="134"/>
                  <a:pt x="161" y="134"/>
                  <a:pt x="161" y="134"/>
                </a:cubicBezTo>
                <a:cubicBezTo>
                  <a:pt x="159" y="138"/>
                  <a:pt x="159" y="138"/>
                  <a:pt x="159" y="138"/>
                </a:cubicBezTo>
                <a:cubicBezTo>
                  <a:pt x="159" y="138"/>
                  <a:pt x="159" y="138"/>
                  <a:pt x="159" y="138"/>
                </a:cubicBezTo>
                <a:lnTo>
                  <a:pt x="112" y="115"/>
                </a:lnTo>
                <a:close/>
                <a:moveTo>
                  <a:pt x="80" y="115"/>
                </a:moveTo>
                <a:cubicBezTo>
                  <a:pt x="33" y="138"/>
                  <a:pt x="33" y="138"/>
                  <a:pt x="33" y="138"/>
                </a:cubicBezTo>
                <a:cubicBezTo>
                  <a:pt x="33" y="138"/>
                  <a:pt x="33" y="138"/>
                  <a:pt x="33" y="138"/>
                </a:cubicBezTo>
                <a:cubicBezTo>
                  <a:pt x="31" y="134"/>
                  <a:pt x="31" y="134"/>
                  <a:pt x="31" y="134"/>
                </a:cubicBezTo>
                <a:cubicBezTo>
                  <a:pt x="31" y="134"/>
                  <a:pt x="31" y="134"/>
                  <a:pt x="31" y="134"/>
                </a:cubicBezTo>
                <a:cubicBezTo>
                  <a:pt x="74" y="105"/>
                  <a:pt x="74" y="105"/>
                  <a:pt x="74" y="105"/>
                </a:cubicBezTo>
                <a:cubicBezTo>
                  <a:pt x="75" y="109"/>
                  <a:pt x="77" y="112"/>
                  <a:pt x="80" y="115"/>
                </a:cubicBez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268">
            <a:extLst>
              <a:ext uri="{FF2B5EF4-FFF2-40B4-BE49-F238E27FC236}">
                <a16:creationId xmlns:a16="http://schemas.microsoft.com/office/drawing/2014/main" id="{B3FA83A8-4DD8-412E-9B98-E85C2CB02C22}"/>
              </a:ext>
            </a:extLst>
          </p:cNvPr>
          <p:cNvSpPr>
            <a:spLocks noChangeAspect="1" noEditPoints="1"/>
          </p:cNvSpPr>
          <p:nvPr/>
        </p:nvSpPr>
        <p:spPr bwMode="auto">
          <a:xfrm>
            <a:off x="8506506" y="1803098"/>
            <a:ext cx="571500"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id="{948E4992-870D-4E01-948F-60AA6D4499C7}"/>
              </a:ext>
            </a:extLst>
          </p:cNvPr>
          <p:cNvGrpSpPr>
            <a:grpSpLocks noChangeAspect="1"/>
          </p:cNvGrpSpPr>
          <p:nvPr/>
        </p:nvGrpSpPr>
        <p:grpSpPr>
          <a:xfrm>
            <a:off x="4824653" y="1835249"/>
            <a:ext cx="571500" cy="571500"/>
            <a:chOff x="2424113" y="4176713"/>
            <a:chExt cx="122238" cy="122238"/>
          </a:xfrm>
          <a:solidFill>
            <a:schemeClr val="tx1"/>
          </a:solidFill>
        </p:grpSpPr>
        <p:sp>
          <p:nvSpPr>
            <p:cNvPr id="47" name="Freeform 231">
              <a:extLst>
                <a:ext uri="{FF2B5EF4-FFF2-40B4-BE49-F238E27FC236}">
                  <a16:creationId xmlns:a16="http://schemas.microsoft.com/office/drawing/2014/main" id="{01F11BAF-58DF-468F-B2E3-BE3E958F6475}"/>
                </a:ext>
              </a:extLst>
            </p:cNvPr>
            <p:cNvSpPr>
              <a:spLocks noEditPoints="1"/>
            </p:cNvSpPr>
            <p:nvPr/>
          </p:nvSpPr>
          <p:spPr bwMode="auto">
            <a:xfrm>
              <a:off x="2482850" y="4216400"/>
              <a:ext cx="4763" cy="74613"/>
            </a:xfrm>
            <a:custGeom>
              <a:avLst/>
              <a:gdLst>
                <a:gd name="T0" fmla="*/ 3 w 3"/>
                <a:gd name="T1" fmla="*/ 47 h 47"/>
                <a:gd name="T2" fmla="*/ 0 w 3"/>
                <a:gd name="T3" fmla="*/ 47 h 47"/>
                <a:gd name="T4" fmla="*/ 0 w 3"/>
                <a:gd name="T5" fmla="*/ 43 h 47"/>
                <a:gd name="T6" fmla="*/ 3 w 3"/>
                <a:gd name="T7" fmla="*/ 43 h 47"/>
                <a:gd name="T8" fmla="*/ 3 w 3"/>
                <a:gd name="T9" fmla="*/ 47 h 47"/>
                <a:gd name="T10" fmla="*/ 3 w 3"/>
                <a:gd name="T11" fmla="*/ 36 h 47"/>
                <a:gd name="T12" fmla="*/ 0 w 3"/>
                <a:gd name="T13" fmla="*/ 36 h 47"/>
                <a:gd name="T14" fmla="*/ 0 w 3"/>
                <a:gd name="T15" fmla="*/ 33 h 47"/>
                <a:gd name="T16" fmla="*/ 3 w 3"/>
                <a:gd name="T17" fmla="*/ 33 h 47"/>
                <a:gd name="T18" fmla="*/ 3 w 3"/>
                <a:gd name="T19" fmla="*/ 36 h 47"/>
                <a:gd name="T20" fmla="*/ 3 w 3"/>
                <a:gd name="T21" fmla="*/ 25 h 47"/>
                <a:gd name="T22" fmla="*/ 0 w 3"/>
                <a:gd name="T23" fmla="*/ 25 h 47"/>
                <a:gd name="T24" fmla="*/ 0 w 3"/>
                <a:gd name="T25" fmla="*/ 22 h 47"/>
                <a:gd name="T26" fmla="*/ 3 w 3"/>
                <a:gd name="T27" fmla="*/ 22 h 47"/>
                <a:gd name="T28" fmla="*/ 3 w 3"/>
                <a:gd name="T29" fmla="*/ 25 h 47"/>
                <a:gd name="T30" fmla="*/ 3 w 3"/>
                <a:gd name="T31" fmla="*/ 14 h 47"/>
                <a:gd name="T32" fmla="*/ 0 w 3"/>
                <a:gd name="T33" fmla="*/ 14 h 47"/>
                <a:gd name="T34" fmla="*/ 0 w 3"/>
                <a:gd name="T35" fmla="*/ 11 h 47"/>
                <a:gd name="T36" fmla="*/ 3 w 3"/>
                <a:gd name="T37" fmla="*/ 11 h 47"/>
                <a:gd name="T38" fmla="*/ 3 w 3"/>
                <a:gd name="T39" fmla="*/ 14 h 47"/>
                <a:gd name="T40" fmla="*/ 3 w 3"/>
                <a:gd name="T41" fmla="*/ 4 h 47"/>
                <a:gd name="T42" fmla="*/ 0 w 3"/>
                <a:gd name="T43" fmla="*/ 4 h 47"/>
                <a:gd name="T44" fmla="*/ 0 w 3"/>
                <a:gd name="T45" fmla="*/ 0 h 47"/>
                <a:gd name="T46" fmla="*/ 3 w 3"/>
                <a:gd name="T47" fmla="*/ 0 h 47"/>
                <a:gd name="T48" fmla="*/ 3 w 3"/>
                <a:gd name="T4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 h="47">
                  <a:moveTo>
                    <a:pt x="3" y="47"/>
                  </a:moveTo>
                  <a:lnTo>
                    <a:pt x="0" y="47"/>
                  </a:lnTo>
                  <a:lnTo>
                    <a:pt x="0" y="43"/>
                  </a:lnTo>
                  <a:lnTo>
                    <a:pt x="3" y="43"/>
                  </a:lnTo>
                  <a:lnTo>
                    <a:pt x="3" y="47"/>
                  </a:lnTo>
                  <a:close/>
                  <a:moveTo>
                    <a:pt x="3" y="36"/>
                  </a:moveTo>
                  <a:lnTo>
                    <a:pt x="0" y="36"/>
                  </a:lnTo>
                  <a:lnTo>
                    <a:pt x="0" y="33"/>
                  </a:lnTo>
                  <a:lnTo>
                    <a:pt x="3" y="33"/>
                  </a:lnTo>
                  <a:lnTo>
                    <a:pt x="3" y="36"/>
                  </a:lnTo>
                  <a:close/>
                  <a:moveTo>
                    <a:pt x="3" y="25"/>
                  </a:moveTo>
                  <a:lnTo>
                    <a:pt x="0" y="25"/>
                  </a:lnTo>
                  <a:lnTo>
                    <a:pt x="0" y="22"/>
                  </a:lnTo>
                  <a:lnTo>
                    <a:pt x="3" y="22"/>
                  </a:lnTo>
                  <a:lnTo>
                    <a:pt x="3" y="25"/>
                  </a:lnTo>
                  <a:close/>
                  <a:moveTo>
                    <a:pt x="3" y="14"/>
                  </a:moveTo>
                  <a:lnTo>
                    <a:pt x="0" y="14"/>
                  </a:lnTo>
                  <a:lnTo>
                    <a:pt x="0" y="11"/>
                  </a:lnTo>
                  <a:lnTo>
                    <a:pt x="3" y="11"/>
                  </a:lnTo>
                  <a:lnTo>
                    <a:pt x="3" y="14"/>
                  </a:lnTo>
                  <a:close/>
                  <a:moveTo>
                    <a:pt x="3" y="4"/>
                  </a:moveTo>
                  <a:lnTo>
                    <a:pt x="0" y="4"/>
                  </a:lnTo>
                  <a:lnTo>
                    <a:pt x="0" y="0"/>
                  </a:lnTo>
                  <a:lnTo>
                    <a:pt x="3" y="0"/>
                  </a:lnTo>
                  <a:lnTo>
                    <a:pt x="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232">
              <a:extLst>
                <a:ext uri="{FF2B5EF4-FFF2-40B4-BE49-F238E27FC236}">
                  <a16:creationId xmlns:a16="http://schemas.microsoft.com/office/drawing/2014/main" id="{956CEDC7-92A4-4FDF-AF81-5A38DC800FD5}"/>
                </a:ext>
              </a:extLst>
            </p:cNvPr>
            <p:cNvSpPr>
              <a:spLocks noEditPoints="1"/>
            </p:cNvSpPr>
            <p:nvPr/>
          </p:nvSpPr>
          <p:spPr bwMode="auto">
            <a:xfrm>
              <a:off x="2501900" y="4216400"/>
              <a:ext cx="4763" cy="74613"/>
            </a:xfrm>
            <a:custGeom>
              <a:avLst/>
              <a:gdLst>
                <a:gd name="T0" fmla="*/ 3 w 3"/>
                <a:gd name="T1" fmla="*/ 47 h 47"/>
                <a:gd name="T2" fmla="*/ 0 w 3"/>
                <a:gd name="T3" fmla="*/ 47 h 47"/>
                <a:gd name="T4" fmla="*/ 0 w 3"/>
                <a:gd name="T5" fmla="*/ 43 h 47"/>
                <a:gd name="T6" fmla="*/ 3 w 3"/>
                <a:gd name="T7" fmla="*/ 43 h 47"/>
                <a:gd name="T8" fmla="*/ 3 w 3"/>
                <a:gd name="T9" fmla="*/ 47 h 47"/>
                <a:gd name="T10" fmla="*/ 3 w 3"/>
                <a:gd name="T11" fmla="*/ 36 h 47"/>
                <a:gd name="T12" fmla="*/ 0 w 3"/>
                <a:gd name="T13" fmla="*/ 36 h 47"/>
                <a:gd name="T14" fmla="*/ 0 w 3"/>
                <a:gd name="T15" fmla="*/ 33 h 47"/>
                <a:gd name="T16" fmla="*/ 3 w 3"/>
                <a:gd name="T17" fmla="*/ 33 h 47"/>
                <a:gd name="T18" fmla="*/ 3 w 3"/>
                <a:gd name="T19" fmla="*/ 36 h 47"/>
                <a:gd name="T20" fmla="*/ 3 w 3"/>
                <a:gd name="T21" fmla="*/ 25 h 47"/>
                <a:gd name="T22" fmla="*/ 0 w 3"/>
                <a:gd name="T23" fmla="*/ 25 h 47"/>
                <a:gd name="T24" fmla="*/ 0 w 3"/>
                <a:gd name="T25" fmla="*/ 22 h 47"/>
                <a:gd name="T26" fmla="*/ 3 w 3"/>
                <a:gd name="T27" fmla="*/ 22 h 47"/>
                <a:gd name="T28" fmla="*/ 3 w 3"/>
                <a:gd name="T29" fmla="*/ 25 h 47"/>
                <a:gd name="T30" fmla="*/ 3 w 3"/>
                <a:gd name="T31" fmla="*/ 14 h 47"/>
                <a:gd name="T32" fmla="*/ 0 w 3"/>
                <a:gd name="T33" fmla="*/ 14 h 47"/>
                <a:gd name="T34" fmla="*/ 0 w 3"/>
                <a:gd name="T35" fmla="*/ 11 h 47"/>
                <a:gd name="T36" fmla="*/ 3 w 3"/>
                <a:gd name="T37" fmla="*/ 11 h 47"/>
                <a:gd name="T38" fmla="*/ 3 w 3"/>
                <a:gd name="T39" fmla="*/ 14 h 47"/>
                <a:gd name="T40" fmla="*/ 3 w 3"/>
                <a:gd name="T41" fmla="*/ 4 h 47"/>
                <a:gd name="T42" fmla="*/ 0 w 3"/>
                <a:gd name="T43" fmla="*/ 4 h 47"/>
                <a:gd name="T44" fmla="*/ 0 w 3"/>
                <a:gd name="T45" fmla="*/ 0 h 47"/>
                <a:gd name="T46" fmla="*/ 3 w 3"/>
                <a:gd name="T47" fmla="*/ 0 h 47"/>
                <a:gd name="T48" fmla="*/ 3 w 3"/>
                <a:gd name="T4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 h="47">
                  <a:moveTo>
                    <a:pt x="3" y="47"/>
                  </a:moveTo>
                  <a:lnTo>
                    <a:pt x="0" y="47"/>
                  </a:lnTo>
                  <a:lnTo>
                    <a:pt x="0" y="43"/>
                  </a:lnTo>
                  <a:lnTo>
                    <a:pt x="3" y="43"/>
                  </a:lnTo>
                  <a:lnTo>
                    <a:pt x="3" y="47"/>
                  </a:lnTo>
                  <a:close/>
                  <a:moveTo>
                    <a:pt x="3" y="36"/>
                  </a:moveTo>
                  <a:lnTo>
                    <a:pt x="0" y="36"/>
                  </a:lnTo>
                  <a:lnTo>
                    <a:pt x="0" y="33"/>
                  </a:lnTo>
                  <a:lnTo>
                    <a:pt x="3" y="33"/>
                  </a:lnTo>
                  <a:lnTo>
                    <a:pt x="3" y="36"/>
                  </a:lnTo>
                  <a:close/>
                  <a:moveTo>
                    <a:pt x="3" y="25"/>
                  </a:moveTo>
                  <a:lnTo>
                    <a:pt x="0" y="25"/>
                  </a:lnTo>
                  <a:lnTo>
                    <a:pt x="0" y="22"/>
                  </a:lnTo>
                  <a:lnTo>
                    <a:pt x="3" y="22"/>
                  </a:lnTo>
                  <a:lnTo>
                    <a:pt x="3" y="25"/>
                  </a:lnTo>
                  <a:close/>
                  <a:moveTo>
                    <a:pt x="3" y="14"/>
                  </a:moveTo>
                  <a:lnTo>
                    <a:pt x="0" y="14"/>
                  </a:lnTo>
                  <a:lnTo>
                    <a:pt x="0" y="11"/>
                  </a:lnTo>
                  <a:lnTo>
                    <a:pt x="3" y="11"/>
                  </a:lnTo>
                  <a:lnTo>
                    <a:pt x="3" y="14"/>
                  </a:lnTo>
                  <a:close/>
                  <a:moveTo>
                    <a:pt x="3" y="4"/>
                  </a:moveTo>
                  <a:lnTo>
                    <a:pt x="0" y="4"/>
                  </a:lnTo>
                  <a:lnTo>
                    <a:pt x="0" y="0"/>
                  </a:lnTo>
                  <a:lnTo>
                    <a:pt x="3" y="0"/>
                  </a:lnTo>
                  <a:lnTo>
                    <a:pt x="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33">
              <a:extLst>
                <a:ext uri="{FF2B5EF4-FFF2-40B4-BE49-F238E27FC236}">
                  <a16:creationId xmlns:a16="http://schemas.microsoft.com/office/drawing/2014/main" id="{C24E6A89-A7F4-444B-BE7A-932A333B319C}"/>
                </a:ext>
              </a:extLst>
            </p:cNvPr>
            <p:cNvSpPr>
              <a:spLocks noEditPoints="1"/>
            </p:cNvSpPr>
            <p:nvPr/>
          </p:nvSpPr>
          <p:spPr bwMode="auto">
            <a:xfrm>
              <a:off x="2463800" y="4251325"/>
              <a:ext cx="4763" cy="39688"/>
            </a:xfrm>
            <a:custGeom>
              <a:avLst/>
              <a:gdLst>
                <a:gd name="T0" fmla="*/ 3 w 3"/>
                <a:gd name="T1" fmla="*/ 25 h 25"/>
                <a:gd name="T2" fmla="*/ 0 w 3"/>
                <a:gd name="T3" fmla="*/ 25 h 25"/>
                <a:gd name="T4" fmla="*/ 0 w 3"/>
                <a:gd name="T5" fmla="*/ 21 h 25"/>
                <a:gd name="T6" fmla="*/ 3 w 3"/>
                <a:gd name="T7" fmla="*/ 21 h 25"/>
                <a:gd name="T8" fmla="*/ 3 w 3"/>
                <a:gd name="T9" fmla="*/ 25 h 25"/>
                <a:gd name="T10" fmla="*/ 3 w 3"/>
                <a:gd name="T11" fmla="*/ 14 h 25"/>
                <a:gd name="T12" fmla="*/ 0 w 3"/>
                <a:gd name="T13" fmla="*/ 14 h 25"/>
                <a:gd name="T14" fmla="*/ 0 w 3"/>
                <a:gd name="T15" fmla="*/ 11 h 25"/>
                <a:gd name="T16" fmla="*/ 3 w 3"/>
                <a:gd name="T17" fmla="*/ 11 h 25"/>
                <a:gd name="T18" fmla="*/ 3 w 3"/>
                <a:gd name="T19" fmla="*/ 14 h 25"/>
                <a:gd name="T20" fmla="*/ 3 w 3"/>
                <a:gd name="T21" fmla="*/ 3 h 25"/>
                <a:gd name="T22" fmla="*/ 0 w 3"/>
                <a:gd name="T23" fmla="*/ 3 h 25"/>
                <a:gd name="T24" fmla="*/ 0 w 3"/>
                <a:gd name="T25" fmla="*/ 0 h 25"/>
                <a:gd name="T26" fmla="*/ 3 w 3"/>
                <a:gd name="T27" fmla="*/ 0 h 25"/>
                <a:gd name="T28" fmla="*/ 3 w 3"/>
                <a:gd name="T2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5">
                  <a:moveTo>
                    <a:pt x="3" y="25"/>
                  </a:moveTo>
                  <a:lnTo>
                    <a:pt x="0" y="25"/>
                  </a:lnTo>
                  <a:lnTo>
                    <a:pt x="0" y="21"/>
                  </a:lnTo>
                  <a:lnTo>
                    <a:pt x="3" y="21"/>
                  </a:lnTo>
                  <a:lnTo>
                    <a:pt x="3" y="25"/>
                  </a:lnTo>
                  <a:close/>
                  <a:moveTo>
                    <a:pt x="3" y="14"/>
                  </a:moveTo>
                  <a:lnTo>
                    <a:pt x="0" y="14"/>
                  </a:lnTo>
                  <a:lnTo>
                    <a:pt x="0" y="11"/>
                  </a:lnTo>
                  <a:lnTo>
                    <a:pt x="3" y="11"/>
                  </a:lnTo>
                  <a:lnTo>
                    <a:pt x="3" y="14"/>
                  </a:lnTo>
                  <a:close/>
                  <a:moveTo>
                    <a:pt x="3" y="3"/>
                  </a:moveTo>
                  <a:lnTo>
                    <a:pt x="0" y="3"/>
                  </a:lnTo>
                  <a:lnTo>
                    <a:pt x="0" y="0"/>
                  </a:lnTo>
                  <a:lnTo>
                    <a:pt x="3" y="0"/>
                  </a:ln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34">
              <a:extLst>
                <a:ext uri="{FF2B5EF4-FFF2-40B4-BE49-F238E27FC236}">
                  <a16:creationId xmlns:a16="http://schemas.microsoft.com/office/drawing/2014/main" id="{E4E9C696-7525-4FF7-904A-92B9FACC7839}"/>
                </a:ext>
              </a:extLst>
            </p:cNvPr>
            <p:cNvSpPr>
              <a:spLocks noEditPoints="1"/>
            </p:cNvSpPr>
            <p:nvPr/>
          </p:nvSpPr>
          <p:spPr bwMode="auto">
            <a:xfrm>
              <a:off x="2424113" y="4176713"/>
              <a:ext cx="122238" cy="122238"/>
            </a:xfrm>
            <a:custGeom>
              <a:avLst/>
              <a:gdLst>
                <a:gd name="T0" fmla="*/ 0 w 77"/>
                <a:gd name="T1" fmla="*/ 0 h 77"/>
                <a:gd name="T2" fmla="*/ 0 w 77"/>
                <a:gd name="T3" fmla="*/ 77 h 77"/>
                <a:gd name="T4" fmla="*/ 17 w 77"/>
                <a:gd name="T5" fmla="*/ 77 h 77"/>
                <a:gd name="T6" fmla="*/ 17 w 77"/>
                <a:gd name="T7" fmla="*/ 71 h 77"/>
                <a:gd name="T8" fmla="*/ 17 w 77"/>
                <a:gd name="T9" fmla="*/ 71 h 77"/>
                <a:gd name="T10" fmla="*/ 17 w 77"/>
                <a:gd name="T11" fmla="*/ 39 h 77"/>
                <a:gd name="T12" fmla="*/ 28 w 77"/>
                <a:gd name="T13" fmla="*/ 39 h 77"/>
                <a:gd name="T14" fmla="*/ 28 w 77"/>
                <a:gd name="T15" fmla="*/ 18 h 77"/>
                <a:gd name="T16" fmla="*/ 60 w 77"/>
                <a:gd name="T17" fmla="*/ 18 h 77"/>
                <a:gd name="T18" fmla="*/ 60 w 77"/>
                <a:gd name="T19" fmla="*/ 74 h 77"/>
                <a:gd name="T20" fmla="*/ 60 w 77"/>
                <a:gd name="T21" fmla="*/ 74 h 77"/>
                <a:gd name="T22" fmla="*/ 60 w 77"/>
                <a:gd name="T23" fmla="*/ 77 h 77"/>
                <a:gd name="T24" fmla="*/ 77 w 77"/>
                <a:gd name="T25" fmla="*/ 77 h 77"/>
                <a:gd name="T26" fmla="*/ 77 w 77"/>
                <a:gd name="T27" fmla="*/ 0 h 77"/>
                <a:gd name="T28" fmla="*/ 0 w 77"/>
                <a:gd name="T29" fmla="*/ 0 h 77"/>
                <a:gd name="T30" fmla="*/ 74 w 77"/>
                <a:gd name="T31" fmla="*/ 74 h 77"/>
                <a:gd name="T32" fmla="*/ 63 w 77"/>
                <a:gd name="T33" fmla="*/ 74 h 77"/>
                <a:gd name="T34" fmla="*/ 63 w 77"/>
                <a:gd name="T35" fmla="*/ 15 h 77"/>
                <a:gd name="T36" fmla="*/ 25 w 77"/>
                <a:gd name="T37" fmla="*/ 15 h 77"/>
                <a:gd name="T38" fmla="*/ 25 w 77"/>
                <a:gd name="T39" fmla="*/ 36 h 77"/>
                <a:gd name="T40" fmla="*/ 14 w 77"/>
                <a:gd name="T41" fmla="*/ 36 h 77"/>
                <a:gd name="T42" fmla="*/ 14 w 77"/>
                <a:gd name="T43" fmla="*/ 74 h 77"/>
                <a:gd name="T44" fmla="*/ 3 w 77"/>
                <a:gd name="T45" fmla="*/ 74 h 77"/>
                <a:gd name="T46" fmla="*/ 3 w 77"/>
                <a:gd name="T47" fmla="*/ 3 h 77"/>
                <a:gd name="T48" fmla="*/ 74 w 77"/>
                <a:gd name="T49" fmla="*/ 3 h 77"/>
                <a:gd name="T50" fmla="*/ 74 w 77"/>
                <a:gd name="T51"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77">
                  <a:moveTo>
                    <a:pt x="0" y="0"/>
                  </a:moveTo>
                  <a:lnTo>
                    <a:pt x="0" y="77"/>
                  </a:lnTo>
                  <a:lnTo>
                    <a:pt x="17" y="77"/>
                  </a:lnTo>
                  <a:lnTo>
                    <a:pt x="17" y="71"/>
                  </a:lnTo>
                  <a:lnTo>
                    <a:pt x="17" y="71"/>
                  </a:lnTo>
                  <a:lnTo>
                    <a:pt x="17" y="39"/>
                  </a:lnTo>
                  <a:lnTo>
                    <a:pt x="28" y="39"/>
                  </a:lnTo>
                  <a:lnTo>
                    <a:pt x="28" y="18"/>
                  </a:lnTo>
                  <a:lnTo>
                    <a:pt x="60" y="18"/>
                  </a:lnTo>
                  <a:lnTo>
                    <a:pt x="60" y="74"/>
                  </a:lnTo>
                  <a:lnTo>
                    <a:pt x="60" y="74"/>
                  </a:lnTo>
                  <a:lnTo>
                    <a:pt x="60" y="77"/>
                  </a:lnTo>
                  <a:lnTo>
                    <a:pt x="77" y="77"/>
                  </a:lnTo>
                  <a:lnTo>
                    <a:pt x="77" y="0"/>
                  </a:lnTo>
                  <a:lnTo>
                    <a:pt x="0" y="0"/>
                  </a:lnTo>
                  <a:close/>
                  <a:moveTo>
                    <a:pt x="74" y="74"/>
                  </a:moveTo>
                  <a:lnTo>
                    <a:pt x="63" y="74"/>
                  </a:lnTo>
                  <a:lnTo>
                    <a:pt x="63" y="15"/>
                  </a:lnTo>
                  <a:lnTo>
                    <a:pt x="25" y="15"/>
                  </a:lnTo>
                  <a:lnTo>
                    <a:pt x="25" y="36"/>
                  </a:lnTo>
                  <a:lnTo>
                    <a:pt x="14" y="36"/>
                  </a:lnTo>
                  <a:lnTo>
                    <a:pt x="14" y="74"/>
                  </a:ln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 name="Google Shape;1111;p22">
            <a:extLst>
              <a:ext uri="{FF2B5EF4-FFF2-40B4-BE49-F238E27FC236}">
                <a16:creationId xmlns:a16="http://schemas.microsoft.com/office/drawing/2014/main" id="{A9FA07CF-203E-49E8-BC4E-3E21D768F22B}"/>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15</a:t>
            </a:fld>
            <a:endParaRPr lang="el-GR" sz="1000">
              <a:solidFill>
                <a:schemeClr val="tx1"/>
              </a:solidFill>
              <a:latin typeface="Calibri "/>
            </a:endParaRPr>
          </a:p>
        </p:txBody>
      </p:sp>
    </p:spTree>
    <p:extLst>
      <p:ext uri="{BB962C8B-B14F-4D97-AF65-F5344CB8AC3E}">
        <p14:creationId xmlns:p14="http://schemas.microsoft.com/office/powerpoint/2010/main" val="3521224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730161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141"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B6492394-AAEC-4494-8988-933FDEEB44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t"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Ειδικός στόχος «Δίκαιη </a:t>
            </a:r>
            <a:r>
              <a:rPr lang="el-GR" sz="2400" b="1">
                <a:solidFill>
                  <a:schemeClr val="bg1"/>
                </a:solidFill>
                <a:latin typeface="Calibri" panose="020F0502020204030204" pitchFamily="34" charset="0"/>
                <a:ea typeface="Tahoma" panose="020B0604030504040204" pitchFamily="34" charset="0"/>
                <a:cs typeface="Tahoma" panose="020B0604030504040204" pitchFamily="34" charset="0"/>
                <a:sym typeface="Arial"/>
              </a:rPr>
              <a:t>Μετάβαση</a:t>
            </a:r>
            <a:r>
              <a:rPr lang="el-GR" sz="2400" b="1" smtClean="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smtClean="0">
                <a:solidFill>
                  <a:schemeClr val="bg1"/>
                </a:solidFill>
                <a:latin typeface="Calibri" panose="020F0502020204030204" pitchFamily="34" charset="0"/>
                <a:ea typeface="Tahoma" panose="020B0604030504040204" pitchFamily="34" charset="0"/>
                <a:cs typeface="Tahoma" panose="020B0604030504040204" pitchFamily="34" charset="0"/>
                <a:sym typeface="Arial"/>
              </a:rPr>
              <a:t>(€1.375.059.412)</a:t>
            </a:r>
            <a:endParaRPr sz="2400"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id="{23262E58-AC8E-46B6-A9DE-B81B0B84C776}"/>
              </a:ext>
            </a:extLst>
          </p:cNvPr>
          <p:cNvSpPr/>
          <p:nvPr/>
        </p:nvSpPr>
        <p:spPr>
          <a:xfrm>
            <a:off x="219038" y="1355751"/>
            <a:ext cx="2122287" cy="1510712"/>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solidFill>
                <a:schemeClr val="tx1"/>
              </a:solidFill>
            </a:endParaRPr>
          </a:p>
          <a:p>
            <a:pPr marL="171450" indent="-171450">
              <a:spcBef>
                <a:spcPts val="600"/>
              </a:spcBef>
              <a:spcAft>
                <a:spcPts val="300"/>
              </a:spcAft>
              <a:buFont typeface="Wingdings" panose="05000000000000000000" pitchFamily="2" charset="2"/>
              <a:buChar char="ü"/>
            </a:pPr>
            <a:endParaRPr lang="en-US" altLang="en-US" sz="1200" dirty="0">
              <a:solidFill>
                <a:schemeClr val="tx1"/>
              </a:solidFill>
              <a:cs typeface="Arial" panose="020B0604020202020204" pitchFamily="34" charset="0"/>
            </a:endParaRPr>
          </a:p>
        </p:txBody>
      </p:sp>
      <p:sp>
        <p:nvSpPr>
          <p:cNvPr id="15" name="Rectangle: Diagonal Corners Snipped 14">
            <a:extLst>
              <a:ext uri="{FF2B5EF4-FFF2-40B4-BE49-F238E27FC236}">
                <a16:creationId xmlns:a16="http://schemas.microsoft.com/office/drawing/2014/main" id="{AAC27F50-9977-4ED7-93D9-3AB17C1B5B90}"/>
              </a:ext>
            </a:extLst>
          </p:cNvPr>
          <p:cNvSpPr/>
          <p:nvPr/>
        </p:nvSpPr>
        <p:spPr>
          <a:xfrm>
            <a:off x="280143" y="1204267"/>
            <a:ext cx="1923285" cy="57150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Καθαρή ενέργεια </a:t>
            </a:r>
          </a:p>
        </p:txBody>
      </p:sp>
      <p:grpSp>
        <p:nvGrpSpPr>
          <p:cNvPr id="39" name="Group 38">
            <a:extLst>
              <a:ext uri="{FF2B5EF4-FFF2-40B4-BE49-F238E27FC236}">
                <a16:creationId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id="{EEE4F2E2-4783-437D-AF9E-FBC9D3945986}"/>
              </a:ext>
            </a:extLst>
          </p:cNvPr>
          <p:cNvSpPr/>
          <p:nvPr/>
        </p:nvSpPr>
        <p:spPr>
          <a:xfrm>
            <a:off x="2558888" y="1316280"/>
            <a:ext cx="2122288" cy="1550183"/>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45" name="Google Shape;703;p5">
            <a:extLst>
              <a:ext uri="{FF2B5EF4-FFF2-40B4-BE49-F238E27FC236}">
                <a16:creationId xmlns:a16="http://schemas.microsoft.com/office/drawing/2014/main" id="{F2D55660-2E8D-4AAD-964B-5BF2F0DFD10D}"/>
              </a:ext>
            </a:extLst>
          </p:cNvPr>
          <p:cNvSpPr/>
          <p:nvPr/>
        </p:nvSpPr>
        <p:spPr>
          <a:xfrm>
            <a:off x="4950834" y="1291060"/>
            <a:ext cx="2122288" cy="1572330"/>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solidFill>
                <a:schemeClr val="tx1"/>
              </a:solidFill>
            </a:endParaRPr>
          </a:p>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25" name="Rectangle: Diagonal Corners Snipped 24">
            <a:extLst>
              <a:ext uri="{FF2B5EF4-FFF2-40B4-BE49-F238E27FC236}">
                <a16:creationId xmlns:a16="http://schemas.microsoft.com/office/drawing/2014/main" id="{D0E5D249-26CB-4751-B709-B497D57A91BD}"/>
              </a:ext>
            </a:extLst>
          </p:cNvPr>
          <p:cNvSpPr/>
          <p:nvPr/>
        </p:nvSpPr>
        <p:spPr>
          <a:xfrm>
            <a:off x="5006231" y="1198035"/>
            <a:ext cx="2011493" cy="57150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Βιώσιμος τουρισμός</a:t>
            </a:r>
          </a:p>
        </p:txBody>
      </p:sp>
      <p:sp>
        <p:nvSpPr>
          <p:cNvPr id="17" name="Rectangle: Diagonal Corners Snipped 16">
            <a:extLst>
              <a:ext uri="{FF2B5EF4-FFF2-40B4-BE49-F238E27FC236}">
                <a16:creationId xmlns:a16="http://schemas.microsoft.com/office/drawing/2014/main" id="{678035A9-F54F-40BD-9F96-51CB3B71D29F}"/>
              </a:ext>
            </a:extLst>
          </p:cNvPr>
          <p:cNvSpPr/>
          <p:nvPr/>
        </p:nvSpPr>
        <p:spPr>
          <a:xfrm>
            <a:off x="2606493" y="1188788"/>
            <a:ext cx="1939074"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sym typeface="Georgia"/>
              </a:rPr>
              <a:t>Έξυπνη αγροτική παραγωγή</a:t>
            </a:r>
          </a:p>
        </p:txBody>
      </p:sp>
      <p:sp>
        <p:nvSpPr>
          <p:cNvPr id="50" name="Google Shape;703;p5">
            <a:extLst>
              <a:ext uri="{FF2B5EF4-FFF2-40B4-BE49-F238E27FC236}">
                <a16:creationId xmlns:a16="http://schemas.microsoft.com/office/drawing/2014/main" id="{06BD16F7-F07E-44CE-A9BB-D01B20EDF75E}"/>
              </a:ext>
            </a:extLst>
          </p:cNvPr>
          <p:cNvSpPr/>
          <p:nvPr/>
        </p:nvSpPr>
        <p:spPr>
          <a:xfrm>
            <a:off x="7268879" y="1294133"/>
            <a:ext cx="2122288" cy="1572330"/>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20" name="Rectangle: Diagonal Corners Snipped 19">
            <a:extLst>
              <a:ext uri="{FF2B5EF4-FFF2-40B4-BE49-F238E27FC236}">
                <a16:creationId xmlns:a16="http://schemas.microsoft.com/office/drawing/2014/main" id="{531B82E8-38E3-4048-B8E1-726A6E0AF9EA}"/>
              </a:ext>
            </a:extLst>
          </p:cNvPr>
          <p:cNvSpPr/>
          <p:nvPr/>
        </p:nvSpPr>
        <p:spPr>
          <a:xfrm>
            <a:off x="7324569" y="1198035"/>
            <a:ext cx="1969557"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mn-lt"/>
                <a:ea typeface="+mn-ea"/>
                <a:sym typeface="Georgia"/>
              </a:rPr>
              <a:t>Βιοτεχνία-βιομηχανία-εμπόριο</a:t>
            </a:r>
          </a:p>
        </p:txBody>
      </p:sp>
      <p:sp>
        <p:nvSpPr>
          <p:cNvPr id="31" name="Google Shape;703;p5">
            <a:extLst>
              <a:ext uri="{FF2B5EF4-FFF2-40B4-BE49-F238E27FC236}">
                <a16:creationId xmlns:a16="http://schemas.microsoft.com/office/drawing/2014/main" id="{3660897D-C25C-4F0E-BAF4-07B52CCB0B1F}"/>
              </a:ext>
            </a:extLst>
          </p:cNvPr>
          <p:cNvSpPr/>
          <p:nvPr/>
        </p:nvSpPr>
        <p:spPr>
          <a:xfrm>
            <a:off x="9611034" y="1294133"/>
            <a:ext cx="2253819" cy="1572330"/>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32" name="Rectangle: Diagonal Corners Snipped 31">
            <a:extLst>
              <a:ext uri="{FF2B5EF4-FFF2-40B4-BE49-F238E27FC236}">
                <a16:creationId xmlns:a16="http://schemas.microsoft.com/office/drawing/2014/main" id="{5A26FB9D-3C3B-4BA7-9923-DC7AB5DA9C20}"/>
              </a:ext>
            </a:extLst>
          </p:cNvPr>
          <p:cNvSpPr/>
          <p:nvPr/>
        </p:nvSpPr>
        <p:spPr>
          <a:xfrm>
            <a:off x="9650504" y="1237829"/>
            <a:ext cx="2068669" cy="563648"/>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Τεχνολογία-εκπαίδευση</a:t>
            </a:r>
          </a:p>
        </p:txBody>
      </p:sp>
      <p:sp>
        <p:nvSpPr>
          <p:cNvPr id="52" name="Freeform 296">
            <a:extLst>
              <a:ext uri="{FF2B5EF4-FFF2-40B4-BE49-F238E27FC236}">
                <a16:creationId xmlns:a16="http://schemas.microsoft.com/office/drawing/2014/main" id="{43EA8AC5-26A5-409F-804F-7480E717909D}"/>
              </a:ext>
            </a:extLst>
          </p:cNvPr>
          <p:cNvSpPr>
            <a:spLocks noChangeAspect="1" noEditPoints="1"/>
          </p:cNvSpPr>
          <p:nvPr/>
        </p:nvSpPr>
        <p:spPr bwMode="auto">
          <a:xfrm>
            <a:off x="440741" y="1852339"/>
            <a:ext cx="571500" cy="571500"/>
          </a:xfrm>
          <a:custGeom>
            <a:avLst/>
            <a:gdLst>
              <a:gd name="T0" fmla="*/ 216 w 299"/>
              <a:gd name="T1" fmla="*/ 0 h 299"/>
              <a:gd name="T2" fmla="*/ 216 w 299"/>
              <a:gd name="T3" fmla="*/ 0 h 299"/>
              <a:gd name="T4" fmla="*/ 192 w 299"/>
              <a:gd name="T5" fmla="*/ 0 h 299"/>
              <a:gd name="T6" fmla="*/ 156 w 299"/>
              <a:gd name="T7" fmla="*/ 104 h 299"/>
              <a:gd name="T8" fmla="*/ 210 w 299"/>
              <a:gd name="T9" fmla="*/ 104 h 299"/>
              <a:gd name="T10" fmla="*/ 127 w 299"/>
              <a:gd name="T11" fmla="*/ 208 h 299"/>
              <a:gd name="T12" fmla="*/ 153 w 299"/>
              <a:gd name="T13" fmla="*/ 132 h 299"/>
              <a:gd name="T14" fmla="*/ 108 w 299"/>
              <a:gd name="T15" fmla="*/ 131 h 299"/>
              <a:gd name="T16" fmla="*/ 151 w 299"/>
              <a:gd name="T17" fmla="*/ 6 h 299"/>
              <a:gd name="T18" fmla="*/ 153 w 299"/>
              <a:gd name="T19" fmla="*/ 0 h 299"/>
              <a:gd name="T20" fmla="*/ 140 w 299"/>
              <a:gd name="T21" fmla="*/ 0 h 299"/>
              <a:gd name="T22" fmla="*/ 124 w 299"/>
              <a:gd name="T23" fmla="*/ 0 h 299"/>
              <a:gd name="T24" fmla="*/ 0 w 299"/>
              <a:gd name="T25" fmla="*/ 0 h 299"/>
              <a:gd name="T26" fmla="*/ 0 w 299"/>
              <a:gd name="T27" fmla="*/ 299 h 299"/>
              <a:gd name="T28" fmla="*/ 299 w 299"/>
              <a:gd name="T29" fmla="*/ 299 h 299"/>
              <a:gd name="T30" fmla="*/ 299 w 299"/>
              <a:gd name="T31" fmla="*/ 0 h 299"/>
              <a:gd name="T32" fmla="*/ 216 w 299"/>
              <a:gd name="T33" fmla="*/ 0 h 299"/>
              <a:gd name="T34" fmla="*/ 286 w 299"/>
              <a:gd name="T35" fmla="*/ 287 h 299"/>
              <a:gd name="T36" fmla="*/ 13 w 299"/>
              <a:gd name="T37" fmla="*/ 287 h 299"/>
              <a:gd name="T38" fmla="*/ 13 w 299"/>
              <a:gd name="T39" fmla="*/ 13 h 299"/>
              <a:gd name="T40" fmla="*/ 135 w 299"/>
              <a:gd name="T41" fmla="*/ 13 h 299"/>
              <a:gd name="T42" fmla="*/ 135 w 299"/>
              <a:gd name="T43" fmla="*/ 13 h 299"/>
              <a:gd name="T44" fmla="*/ 90 w 299"/>
              <a:gd name="T45" fmla="*/ 144 h 299"/>
              <a:gd name="T46" fmla="*/ 135 w 299"/>
              <a:gd name="T47" fmla="*/ 144 h 299"/>
              <a:gd name="T48" fmla="*/ 92 w 299"/>
              <a:gd name="T49" fmla="*/ 272 h 299"/>
              <a:gd name="T50" fmla="*/ 237 w 299"/>
              <a:gd name="T51" fmla="*/ 91 h 299"/>
              <a:gd name="T52" fmla="*/ 174 w 299"/>
              <a:gd name="T53" fmla="*/ 91 h 299"/>
              <a:gd name="T54" fmla="*/ 201 w 299"/>
              <a:gd name="T55" fmla="*/ 13 h 299"/>
              <a:gd name="T56" fmla="*/ 286 w 299"/>
              <a:gd name="T57" fmla="*/ 13 h 299"/>
              <a:gd name="T58" fmla="*/ 286 w 299"/>
              <a:gd name="T59" fmla="*/ 28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299">
                <a:moveTo>
                  <a:pt x="216" y="0"/>
                </a:moveTo>
                <a:lnTo>
                  <a:pt x="216" y="0"/>
                </a:lnTo>
                <a:lnTo>
                  <a:pt x="192" y="0"/>
                </a:lnTo>
                <a:lnTo>
                  <a:pt x="156" y="104"/>
                </a:lnTo>
                <a:lnTo>
                  <a:pt x="210" y="104"/>
                </a:lnTo>
                <a:lnTo>
                  <a:pt x="127" y="208"/>
                </a:lnTo>
                <a:lnTo>
                  <a:pt x="153" y="132"/>
                </a:lnTo>
                <a:lnTo>
                  <a:pt x="108" y="131"/>
                </a:lnTo>
                <a:lnTo>
                  <a:pt x="151" y="6"/>
                </a:lnTo>
                <a:lnTo>
                  <a:pt x="153" y="0"/>
                </a:lnTo>
                <a:lnTo>
                  <a:pt x="140" y="0"/>
                </a:lnTo>
                <a:lnTo>
                  <a:pt x="124" y="0"/>
                </a:lnTo>
                <a:lnTo>
                  <a:pt x="0" y="0"/>
                </a:lnTo>
                <a:lnTo>
                  <a:pt x="0" y="299"/>
                </a:lnTo>
                <a:lnTo>
                  <a:pt x="299" y="299"/>
                </a:lnTo>
                <a:lnTo>
                  <a:pt x="299" y="0"/>
                </a:lnTo>
                <a:lnTo>
                  <a:pt x="216" y="0"/>
                </a:lnTo>
                <a:close/>
                <a:moveTo>
                  <a:pt x="286" y="287"/>
                </a:moveTo>
                <a:lnTo>
                  <a:pt x="13" y="287"/>
                </a:lnTo>
                <a:lnTo>
                  <a:pt x="13" y="13"/>
                </a:lnTo>
                <a:lnTo>
                  <a:pt x="135" y="13"/>
                </a:lnTo>
                <a:lnTo>
                  <a:pt x="135" y="13"/>
                </a:lnTo>
                <a:lnTo>
                  <a:pt x="90" y="144"/>
                </a:lnTo>
                <a:lnTo>
                  <a:pt x="135" y="144"/>
                </a:lnTo>
                <a:lnTo>
                  <a:pt x="92" y="272"/>
                </a:lnTo>
                <a:lnTo>
                  <a:pt x="237" y="91"/>
                </a:lnTo>
                <a:lnTo>
                  <a:pt x="174" y="91"/>
                </a:lnTo>
                <a:lnTo>
                  <a:pt x="201" y="13"/>
                </a:lnTo>
                <a:lnTo>
                  <a:pt x="286" y="13"/>
                </a:lnTo>
                <a:lnTo>
                  <a:pt x="286" y="287"/>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32">
            <a:extLst>
              <a:ext uri="{FF2B5EF4-FFF2-40B4-BE49-F238E27FC236}">
                <a16:creationId xmlns:a16="http://schemas.microsoft.com/office/drawing/2014/main" id="{7448D449-B334-40C2-8439-42A0B34D921C}"/>
              </a:ext>
            </a:extLst>
          </p:cNvPr>
          <p:cNvSpPr>
            <a:spLocks noChangeAspect="1" noEditPoints="1"/>
          </p:cNvSpPr>
          <p:nvPr/>
        </p:nvSpPr>
        <p:spPr bwMode="auto">
          <a:xfrm>
            <a:off x="2783872" y="1845952"/>
            <a:ext cx="571500" cy="571500"/>
          </a:xfrm>
          <a:custGeom>
            <a:avLst/>
            <a:gdLst>
              <a:gd name="T0" fmla="*/ 0 w 576"/>
              <a:gd name="T1" fmla="*/ 576 h 576"/>
              <a:gd name="T2" fmla="*/ 576 w 576"/>
              <a:gd name="T3" fmla="*/ 0 h 576"/>
              <a:gd name="T4" fmla="*/ 551 w 576"/>
              <a:gd name="T5" fmla="*/ 551 h 576"/>
              <a:gd name="T6" fmla="*/ 25 w 576"/>
              <a:gd name="T7" fmla="*/ 498 h 576"/>
              <a:gd name="T8" fmla="*/ 551 w 576"/>
              <a:gd name="T9" fmla="*/ 551 h 576"/>
              <a:gd name="T10" fmla="*/ 425 w 576"/>
              <a:gd name="T11" fmla="*/ 473 h 576"/>
              <a:gd name="T12" fmla="*/ 521 w 576"/>
              <a:gd name="T13" fmla="*/ 348 h 576"/>
              <a:gd name="T14" fmla="*/ 508 w 576"/>
              <a:gd name="T15" fmla="*/ 336 h 576"/>
              <a:gd name="T16" fmla="*/ 425 w 576"/>
              <a:gd name="T17" fmla="*/ 330 h 576"/>
              <a:gd name="T18" fmla="*/ 521 w 576"/>
              <a:gd name="T19" fmla="*/ 210 h 576"/>
              <a:gd name="T20" fmla="*/ 425 w 576"/>
              <a:gd name="T21" fmla="*/ 248 h 576"/>
              <a:gd name="T22" fmla="*/ 521 w 576"/>
              <a:gd name="T23" fmla="*/ 96 h 576"/>
              <a:gd name="T24" fmla="*/ 508 w 576"/>
              <a:gd name="T25" fmla="*/ 83 h 576"/>
              <a:gd name="T26" fmla="*/ 316 w 576"/>
              <a:gd name="T27" fmla="*/ 83 h 576"/>
              <a:gd name="T28" fmla="*/ 303 w 576"/>
              <a:gd name="T29" fmla="*/ 96 h 576"/>
              <a:gd name="T30" fmla="*/ 400 w 576"/>
              <a:gd name="T31" fmla="*/ 204 h 576"/>
              <a:gd name="T32" fmla="*/ 316 w 576"/>
              <a:gd name="T33" fmla="*/ 210 h 576"/>
              <a:gd name="T34" fmla="*/ 303 w 576"/>
              <a:gd name="T35" fmla="*/ 222 h 576"/>
              <a:gd name="T36" fmla="*/ 400 w 576"/>
              <a:gd name="T37" fmla="*/ 331 h 576"/>
              <a:gd name="T38" fmla="*/ 316 w 576"/>
              <a:gd name="T39" fmla="*/ 336 h 576"/>
              <a:gd name="T40" fmla="*/ 303 w 576"/>
              <a:gd name="T41" fmla="*/ 348 h 576"/>
              <a:gd name="T42" fmla="*/ 400 w 576"/>
              <a:gd name="T43" fmla="*/ 457 h 576"/>
              <a:gd name="T44" fmla="*/ 179 w 576"/>
              <a:gd name="T45" fmla="*/ 473 h 576"/>
              <a:gd name="T46" fmla="*/ 275 w 576"/>
              <a:gd name="T47" fmla="*/ 348 h 576"/>
              <a:gd name="T48" fmla="*/ 263 w 576"/>
              <a:gd name="T49" fmla="*/ 336 h 576"/>
              <a:gd name="T50" fmla="*/ 179 w 576"/>
              <a:gd name="T51" fmla="*/ 331 h 576"/>
              <a:gd name="T52" fmla="*/ 276 w 576"/>
              <a:gd name="T53" fmla="*/ 210 h 576"/>
              <a:gd name="T54" fmla="*/ 167 w 576"/>
              <a:gd name="T55" fmla="*/ 268 h 576"/>
              <a:gd name="T56" fmla="*/ 58 w 576"/>
              <a:gd name="T57" fmla="*/ 210 h 576"/>
              <a:gd name="T58" fmla="*/ 155 w 576"/>
              <a:gd name="T59" fmla="*/ 331 h 576"/>
              <a:gd name="T60" fmla="*/ 155 w 576"/>
              <a:gd name="T61" fmla="*/ 375 h 576"/>
              <a:gd name="T62" fmla="*/ 58 w 576"/>
              <a:gd name="T63" fmla="*/ 336 h 576"/>
              <a:gd name="T64" fmla="*/ 155 w 576"/>
              <a:gd name="T65" fmla="*/ 456 h 576"/>
              <a:gd name="T66" fmla="*/ 155 w 576"/>
              <a:gd name="T67" fmla="*/ 473 h 576"/>
              <a:gd name="T68" fmla="*/ 25 w 576"/>
              <a:gd name="T69" fmla="*/ 24 h 576"/>
              <a:gd name="T70" fmla="*/ 551 w 576"/>
              <a:gd name="T71" fmla="*/ 473 h 576"/>
              <a:gd name="T72" fmla="*/ 495 w 576"/>
              <a:gd name="T73" fmla="*/ 361 h 576"/>
              <a:gd name="T74" fmla="*/ 425 w 576"/>
              <a:gd name="T75" fmla="*/ 305 h 576"/>
              <a:gd name="T76" fmla="*/ 425 w 576"/>
              <a:gd name="T77" fmla="*/ 305 h 576"/>
              <a:gd name="T78" fmla="*/ 495 w 576"/>
              <a:gd name="T79" fmla="*/ 109 h 576"/>
              <a:gd name="T80" fmla="*/ 399 w 576"/>
              <a:gd name="T81" fmla="*/ 179 h 576"/>
              <a:gd name="T82" fmla="*/ 399 w 576"/>
              <a:gd name="T83" fmla="*/ 179 h 576"/>
              <a:gd name="T84" fmla="*/ 329 w 576"/>
              <a:gd name="T85" fmla="*/ 235 h 576"/>
              <a:gd name="T86" fmla="*/ 399 w 576"/>
              <a:gd name="T87" fmla="*/ 431 h 576"/>
              <a:gd name="T88" fmla="*/ 399 w 576"/>
              <a:gd name="T89" fmla="*/ 431 h 576"/>
              <a:gd name="T90" fmla="*/ 250 w 576"/>
              <a:gd name="T91" fmla="*/ 361 h 576"/>
              <a:gd name="T92" fmla="*/ 180 w 576"/>
              <a:gd name="T93" fmla="*/ 306 h 576"/>
              <a:gd name="T94" fmla="*/ 180 w 576"/>
              <a:gd name="T95" fmla="*/ 306 h 576"/>
              <a:gd name="T96" fmla="*/ 83 w 576"/>
              <a:gd name="T97" fmla="*/ 236 h 576"/>
              <a:gd name="T98" fmla="*/ 154 w 576"/>
              <a:gd name="T99" fmla="*/ 431 h 576"/>
              <a:gd name="T100" fmla="*/ 154 w 576"/>
              <a:gd name="T101" fmla="*/ 43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498"/>
                  <a:pt x="25" y="498"/>
                  <a:pt x="25" y="498"/>
                </a:cubicBezTo>
                <a:cubicBezTo>
                  <a:pt x="551" y="498"/>
                  <a:pt x="551" y="498"/>
                  <a:pt x="551" y="498"/>
                </a:cubicBezTo>
                <a:lnTo>
                  <a:pt x="551" y="551"/>
                </a:lnTo>
                <a:close/>
                <a:moveTo>
                  <a:pt x="551" y="473"/>
                </a:moveTo>
                <a:cubicBezTo>
                  <a:pt x="425" y="473"/>
                  <a:pt x="425" y="473"/>
                  <a:pt x="425" y="473"/>
                </a:cubicBezTo>
                <a:cubicBezTo>
                  <a:pt x="425" y="456"/>
                  <a:pt x="425" y="456"/>
                  <a:pt x="425" y="456"/>
                </a:cubicBezTo>
                <a:cubicBezTo>
                  <a:pt x="479" y="450"/>
                  <a:pt x="521" y="404"/>
                  <a:pt x="521" y="348"/>
                </a:cubicBezTo>
                <a:cubicBezTo>
                  <a:pt x="521" y="336"/>
                  <a:pt x="521" y="336"/>
                  <a:pt x="521" y="336"/>
                </a:cubicBezTo>
                <a:cubicBezTo>
                  <a:pt x="508" y="336"/>
                  <a:pt x="508" y="336"/>
                  <a:pt x="508" y="336"/>
                </a:cubicBezTo>
                <a:cubicBezTo>
                  <a:pt x="475" y="336"/>
                  <a:pt x="445" y="351"/>
                  <a:pt x="425" y="374"/>
                </a:cubicBezTo>
                <a:cubicBezTo>
                  <a:pt x="425" y="330"/>
                  <a:pt x="425" y="330"/>
                  <a:pt x="425" y="330"/>
                </a:cubicBezTo>
                <a:cubicBezTo>
                  <a:pt x="479" y="324"/>
                  <a:pt x="521" y="277"/>
                  <a:pt x="521" y="222"/>
                </a:cubicBezTo>
                <a:cubicBezTo>
                  <a:pt x="521" y="210"/>
                  <a:pt x="521" y="210"/>
                  <a:pt x="521" y="210"/>
                </a:cubicBezTo>
                <a:cubicBezTo>
                  <a:pt x="508" y="210"/>
                  <a:pt x="508" y="210"/>
                  <a:pt x="508" y="210"/>
                </a:cubicBezTo>
                <a:cubicBezTo>
                  <a:pt x="475" y="210"/>
                  <a:pt x="445" y="224"/>
                  <a:pt x="425" y="248"/>
                </a:cubicBezTo>
                <a:cubicBezTo>
                  <a:pt x="425" y="204"/>
                  <a:pt x="425" y="204"/>
                  <a:pt x="425" y="204"/>
                </a:cubicBezTo>
                <a:cubicBezTo>
                  <a:pt x="479" y="197"/>
                  <a:pt x="521" y="151"/>
                  <a:pt x="521" y="96"/>
                </a:cubicBezTo>
                <a:cubicBezTo>
                  <a:pt x="521" y="83"/>
                  <a:pt x="521" y="83"/>
                  <a:pt x="521" y="83"/>
                </a:cubicBezTo>
                <a:cubicBezTo>
                  <a:pt x="508" y="83"/>
                  <a:pt x="508" y="83"/>
                  <a:pt x="508" y="83"/>
                </a:cubicBezTo>
                <a:cubicBezTo>
                  <a:pt x="467" y="83"/>
                  <a:pt x="430" y="106"/>
                  <a:pt x="412" y="141"/>
                </a:cubicBezTo>
                <a:cubicBezTo>
                  <a:pt x="394" y="106"/>
                  <a:pt x="358" y="83"/>
                  <a:pt x="316" y="83"/>
                </a:cubicBezTo>
                <a:cubicBezTo>
                  <a:pt x="303" y="83"/>
                  <a:pt x="303" y="83"/>
                  <a:pt x="303" y="83"/>
                </a:cubicBezTo>
                <a:cubicBezTo>
                  <a:pt x="303" y="96"/>
                  <a:pt x="303" y="96"/>
                  <a:pt x="303" y="96"/>
                </a:cubicBezTo>
                <a:cubicBezTo>
                  <a:pt x="303" y="152"/>
                  <a:pt x="346" y="198"/>
                  <a:pt x="400" y="204"/>
                </a:cubicBezTo>
                <a:cubicBezTo>
                  <a:pt x="400" y="204"/>
                  <a:pt x="400" y="204"/>
                  <a:pt x="400" y="204"/>
                </a:cubicBezTo>
                <a:cubicBezTo>
                  <a:pt x="400" y="249"/>
                  <a:pt x="400" y="249"/>
                  <a:pt x="400" y="249"/>
                </a:cubicBezTo>
                <a:cubicBezTo>
                  <a:pt x="380" y="225"/>
                  <a:pt x="350" y="210"/>
                  <a:pt x="316" y="210"/>
                </a:cubicBezTo>
                <a:cubicBezTo>
                  <a:pt x="303" y="210"/>
                  <a:pt x="303" y="210"/>
                  <a:pt x="303" y="210"/>
                </a:cubicBezTo>
                <a:cubicBezTo>
                  <a:pt x="303" y="222"/>
                  <a:pt x="303" y="222"/>
                  <a:pt x="303" y="222"/>
                </a:cubicBezTo>
                <a:cubicBezTo>
                  <a:pt x="303" y="278"/>
                  <a:pt x="346" y="324"/>
                  <a:pt x="400" y="330"/>
                </a:cubicBezTo>
                <a:cubicBezTo>
                  <a:pt x="400" y="331"/>
                  <a:pt x="400" y="331"/>
                  <a:pt x="400" y="331"/>
                </a:cubicBezTo>
                <a:cubicBezTo>
                  <a:pt x="400" y="375"/>
                  <a:pt x="400" y="375"/>
                  <a:pt x="400" y="375"/>
                </a:cubicBezTo>
                <a:cubicBezTo>
                  <a:pt x="380" y="351"/>
                  <a:pt x="350" y="336"/>
                  <a:pt x="316" y="336"/>
                </a:cubicBezTo>
                <a:cubicBezTo>
                  <a:pt x="303" y="336"/>
                  <a:pt x="303" y="336"/>
                  <a:pt x="303" y="336"/>
                </a:cubicBezTo>
                <a:cubicBezTo>
                  <a:pt x="303" y="348"/>
                  <a:pt x="303" y="348"/>
                  <a:pt x="303" y="348"/>
                </a:cubicBezTo>
                <a:cubicBezTo>
                  <a:pt x="303" y="404"/>
                  <a:pt x="346" y="450"/>
                  <a:pt x="400" y="456"/>
                </a:cubicBezTo>
                <a:cubicBezTo>
                  <a:pt x="400" y="457"/>
                  <a:pt x="400" y="457"/>
                  <a:pt x="400" y="457"/>
                </a:cubicBezTo>
                <a:cubicBezTo>
                  <a:pt x="400" y="473"/>
                  <a:pt x="400" y="473"/>
                  <a:pt x="400" y="473"/>
                </a:cubicBezTo>
                <a:cubicBezTo>
                  <a:pt x="179" y="473"/>
                  <a:pt x="179" y="473"/>
                  <a:pt x="179" y="473"/>
                </a:cubicBezTo>
                <a:cubicBezTo>
                  <a:pt x="179" y="456"/>
                  <a:pt x="179" y="456"/>
                  <a:pt x="179" y="456"/>
                </a:cubicBezTo>
                <a:cubicBezTo>
                  <a:pt x="233" y="450"/>
                  <a:pt x="275" y="404"/>
                  <a:pt x="275" y="348"/>
                </a:cubicBezTo>
                <a:cubicBezTo>
                  <a:pt x="276" y="336"/>
                  <a:pt x="276" y="336"/>
                  <a:pt x="276" y="336"/>
                </a:cubicBezTo>
                <a:cubicBezTo>
                  <a:pt x="263" y="336"/>
                  <a:pt x="263" y="336"/>
                  <a:pt x="263" y="336"/>
                </a:cubicBezTo>
                <a:cubicBezTo>
                  <a:pt x="229" y="336"/>
                  <a:pt x="199" y="351"/>
                  <a:pt x="179" y="374"/>
                </a:cubicBezTo>
                <a:cubicBezTo>
                  <a:pt x="179" y="331"/>
                  <a:pt x="179" y="331"/>
                  <a:pt x="179" y="331"/>
                </a:cubicBezTo>
                <a:cubicBezTo>
                  <a:pt x="233" y="324"/>
                  <a:pt x="275" y="278"/>
                  <a:pt x="275" y="223"/>
                </a:cubicBezTo>
                <a:cubicBezTo>
                  <a:pt x="276" y="210"/>
                  <a:pt x="276" y="210"/>
                  <a:pt x="276" y="210"/>
                </a:cubicBezTo>
                <a:cubicBezTo>
                  <a:pt x="263" y="210"/>
                  <a:pt x="263" y="210"/>
                  <a:pt x="263" y="210"/>
                </a:cubicBezTo>
                <a:cubicBezTo>
                  <a:pt x="221" y="210"/>
                  <a:pt x="185" y="233"/>
                  <a:pt x="167" y="268"/>
                </a:cubicBezTo>
                <a:cubicBezTo>
                  <a:pt x="148" y="233"/>
                  <a:pt x="112" y="210"/>
                  <a:pt x="71" y="210"/>
                </a:cubicBezTo>
                <a:cubicBezTo>
                  <a:pt x="58" y="210"/>
                  <a:pt x="58" y="210"/>
                  <a:pt x="58" y="210"/>
                </a:cubicBezTo>
                <a:cubicBezTo>
                  <a:pt x="58" y="223"/>
                  <a:pt x="58" y="223"/>
                  <a:pt x="58" y="223"/>
                </a:cubicBezTo>
                <a:cubicBezTo>
                  <a:pt x="58" y="279"/>
                  <a:pt x="100" y="325"/>
                  <a:pt x="155" y="331"/>
                </a:cubicBezTo>
                <a:cubicBezTo>
                  <a:pt x="155" y="331"/>
                  <a:pt x="155" y="331"/>
                  <a:pt x="155" y="331"/>
                </a:cubicBezTo>
                <a:cubicBezTo>
                  <a:pt x="155" y="375"/>
                  <a:pt x="155" y="375"/>
                  <a:pt x="155" y="375"/>
                </a:cubicBezTo>
                <a:cubicBezTo>
                  <a:pt x="135" y="351"/>
                  <a:pt x="104" y="336"/>
                  <a:pt x="71" y="336"/>
                </a:cubicBezTo>
                <a:cubicBezTo>
                  <a:pt x="58" y="336"/>
                  <a:pt x="58" y="336"/>
                  <a:pt x="58" y="336"/>
                </a:cubicBezTo>
                <a:cubicBezTo>
                  <a:pt x="58" y="348"/>
                  <a:pt x="58" y="348"/>
                  <a:pt x="58" y="348"/>
                </a:cubicBezTo>
                <a:cubicBezTo>
                  <a:pt x="58" y="404"/>
                  <a:pt x="100" y="450"/>
                  <a:pt x="155" y="456"/>
                </a:cubicBezTo>
                <a:cubicBezTo>
                  <a:pt x="155" y="457"/>
                  <a:pt x="155" y="457"/>
                  <a:pt x="155" y="457"/>
                </a:cubicBezTo>
                <a:cubicBezTo>
                  <a:pt x="155" y="473"/>
                  <a:pt x="155" y="473"/>
                  <a:pt x="155" y="473"/>
                </a:cubicBezTo>
                <a:cubicBezTo>
                  <a:pt x="25" y="473"/>
                  <a:pt x="25" y="473"/>
                  <a:pt x="25" y="473"/>
                </a:cubicBezTo>
                <a:cubicBezTo>
                  <a:pt x="25" y="24"/>
                  <a:pt x="25" y="24"/>
                  <a:pt x="25" y="24"/>
                </a:cubicBezTo>
                <a:cubicBezTo>
                  <a:pt x="551" y="24"/>
                  <a:pt x="551" y="24"/>
                  <a:pt x="551" y="24"/>
                </a:cubicBezTo>
                <a:lnTo>
                  <a:pt x="551" y="473"/>
                </a:lnTo>
                <a:close/>
                <a:moveTo>
                  <a:pt x="425" y="431"/>
                </a:moveTo>
                <a:cubicBezTo>
                  <a:pt x="431" y="395"/>
                  <a:pt x="459" y="367"/>
                  <a:pt x="495" y="361"/>
                </a:cubicBezTo>
                <a:cubicBezTo>
                  <a:pt x="490" y="397"/>
                  <a:pt x="461" y="426"/>
                  <a:pt x="425" y="431"/>
                </a:cubicBezTo>
                <a:close/>
                <a:moveTo>
                  <a:pt x="425" y="305"/>
                </a:moveTo>
                <a:cubicBezTo>
                  <a:pt x="431" y="268"/>
                  <a:pt x="459" y="240"/>
                  <a:pt x="495" y="235"/>
                </a:cubicBezTo>
                <a:cubicBezTo>
                  <a:pt x="490" y="271"/>
                  <a:pt x="461" y="299"/>
                  <a:pt x="425" y="305"/>
                </a:cubicBezTo>
                <a:close/>
                <a:moveTo>
                  <a:pt x="425" y="179"/>
                </a:moveTo>
                <a:cubicBezTo>
                  <a:pt x="431" y="142"/>
                  <a:pt x="459" y="114"/>
                  <a:pt x="495" y="109"/>
                </a:cubicBezTo>
                <a:cubicBezTo>
                  <a:pt x="490" y="145"/>
                  <a:pt x="461" y="173"/>
                  <a:pt x="425" y="179"/>
                </a:cubicBezTo>
                <a:close/>
                <a:moveTo>
                  <a:pt x="399" y="179"/>
                </a:moveTo>
                <a:cubicBezTo>
                  <a:pt x="363" y="173"/>
                  <a:pt x="335" y="145"/>
                  <a:pt x="329" y="109"/>
                </a:cubicBezTo>
                <a:cubicBezTo>
                  <a:pt x="365" y="114"/>
                  <a:pt x="393" y="142"/>
                  <a:pt x="399" y="179"/>
                </a:cubicBezTo>
                <a:close/>
                <a:moveTo>
                  <a:pt x="399" y="305"/>
                </a:moveTo>
                <a:cubicBezTo>
                  <a:pt x="363" y="299"/>
                  <a:pt x="335" y="271"/>
                  <a:pt x="329" y="235"/>
                </a:cubicBezTo>
                <a:cubicBezTo>
                  <a:pt x="365" y="241"/>
                  <a:pt x="393" y="269"/>
                  <a:pt x="399" y="305"/>
                </a:cubicBezTo>
                <a:close/>
                <a:moveTo>
                  <a:pt x="399" y="431"/>
                </a:moveTo>
                <a:cubicBezTo>
                  <a:pt x="363" y="426"/>
                  <a:pt x="335" y="397"/>
                  <a:pt x="329" y="361"/>
                </a:cubicBezTo>
                <a:cubicBezTo>
                  <a:pt x="365" y="367"/>
                  <a:pt x="393" y="395"/>
                  <a:pt x="399" y="431"/>
                </a:cubicBezTo>
                <a:close/>
                <a:moveTo>
                  <a:pt x="180" y="431"/>
                </a:moveTo>
                <a:cubicBezTo>
                  <a:pt x="185" y="395"/>
                  <a:pt x="214" y="367"/>
                  <a:pt x="250" y="361"/>
                </a:cubicBezTo>
                <a:cubicBezTo>
                  <a:pt x="244" y="397"/>
                  <a:pt x="215" y="426"/>
                  <a:pt x="180" y="431"/>
                </a:cubicBezTo>
                <a:close/>
                <a:moveTo>
                  <a:pt x="180" y="306"/>
                </a:moveTo>
                <a:cubicBezTo>
                  <a:pt x="185" y="269"/>
                  <a:pt x="214" y="241"/>
                  <a:pt x="250" y="236"/>
                </a:cubicBezTo>
                <a:cubicBezTo>
                  <a:pt x="244" y="272"/>
                  <a:pt x="215" y="300"/>
                  <a:pt x="180" y="306"/>
                </a:cubicBezTo>
                <a:close/>
                <a:moveTo>
                  <a:pt x="154" y="306"/>
                </a:moveTo>
                <a:cubicBezTo>
                  <a:pt x="118" y="300"/>
                  <a:pt x="89" y="272"/>
                  <a:pt x="83" y="236"/>
                </a:cubicBezTo>
                <a:cubicBezTo>
                  <a:pt x="119" y="241"/>
                  <a:pt x="148" y="269"/>
                  <a:pt x="154" y="306"/>
                </a:cubicBezTo>
                <a:close/>
                <a:moveTo>
                  <a:pt x="154" y="431"/>
                </a:moveTo>
                <a:cubicBezTo>
                  <a:pt x="118" y="426"/>
                  <a:pt x="89" y="397"/>
                  <a:pt x="83" y="361"/>
                </a:cubicBezTo>
                <a:cubicBezTo>
                  <a:pt x="119" y="367"/>
                  <a:pt x="148" y="395"/>
                  <a:pt x="154" y="431"/>
                </a:cubicBez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106">
            <a:extLst>
              <a:ext uri="{FF2B5EF4-FFF2-40B4-BE49-F238E27FC236}">
                <a16:creationId xmlns:a16="http://schemas.microsoft.com/office/drawing/2014/main" id="{CD7E70C5-8E4B-43F3-BCCA-56C2B7BB784A}"/>
              </a:ext>
            </a:extLst>
          </p:cNvPr>
          <p:cNvSpPr>
            <a:spLocks noEditPoints="1"/>
          </p:cNvSpPr>
          <p:nvPr/>
        </p:nvSpPr>
        <p:spPr bwMode="auto">
          <a:xfrm>
            <a:off x="5114758" y="1849266"/>
            <a:ext cx="571500" cy="571500"/>
          </a:xfrm>
          <a:custGeom>
            <a:avLst/>
            <a:gdLst>
              <a:gd name="T0" fmla="*/ 148 w 192"/>
              <a:gd name="T1" fmla="*/ 31 h 192"/>
              <a:gd name="T2" fmla="*/ 148 w 192"/>
              <a:gd name="T3" fmla="*/ 0 h 192"/>
              <a:gd name="T4" fmla="*/ 44 w 192"/>
              <a:gd name="T5" fmla="*/ 0 h 192"/>
              <a:gd name="T6" fmla="*/ 44 w 192"/>
              <a:gd name="T7" fmla="*/ 31 h 192"/>
              <a:gd name="T8" fmla="*/ 0 w 192"/>
              <a:gd name="T9" fmla="*/ 31 h 192"/>
              <a:gd name="T10" fmla="*/ 0 w 192"/>
              <a:gd name="T11" fmla="*/ 77 h 192"/>
              <a:gd name="T12" fmla="*/ 0 w 192"/>
              <a:gd name="T13" fmla="*/ 192 h 192"/>
              <a:gd name="T14" fmla="*/ 155 w 192"/>
              <a:gd name="T15" fmla="*/ 192 h 192"/>
              <a:gd name="T16" fmla="*/ 192 w 192"/>
              <a:gd name="T17" fmla="*/ 192 h 192"/>
              <a:gd name="T18" fmla="*/ 192 w 192"/>
              <a:gd name="T19" fmla="*/ 31 h 192"/>
              <a:gd name="T20" fmla="*/ 148 w 192"/>
              <a:gd name="T21" fmla="*/ 31 h 192"/>
              <a:gd name="T22" fmla="*/ 52 w 192"/>
              <a:gd name="T23" fmla="*/ 8 h 192"/>
              <a:gd name="T24" fmla="*/ 140 w 192"/>
              <a:gd name="T25" fmla="*/ 8 h 192"/>
              <a:gd name="T26" fmla="*/ 140 w 192"/>
              <a:gd name="T27" fmla="*/ 31 h 192"/>
              <a:gd name="T28" fmla="*/ 52 w 192"/>
              <a:gd name="T29" fmla="*/ 31 h 192"/>
              <a:gd name="T30" fmla="*/ 52 w 192"/>
              <a:gd name="T31" fmla="*/ 8 h 192"/>
              <a:gd name="T32" fmla="*/ 8 w 192"/>
              <a:gd name="T33" fmla="*/ 184 h 192"/>
              <a:gd name="T34" fmla="*/ 8 w 192"/>
              <a:gd name="T35" fmla="*/ 100 h 192"/>
              <a:gd name="T36" fmla="*/ 26 w 192"/>
              <a:gd name="T37" fmla="*/ 100 h 192"/>
              <a:gd name="T38" fmla="*/ 129 w 192"/>
              <a:gd name="T39" fmla="*/ 100 h 192"/>
              <a:gd name="T40" fmla="*/ 147 w 192"/>
              <a:gd name="T41" fmla="*/ 100 h 192"/>
              <a:gd name="T42" fmla="*/ 147 w 192"/>
              <a:gd name="T43" fmla="*/ 184 h 192"/>
              <a:gd name="T44" fmla="*/ 8 w 192"/>
              <a:gd name="T45" fmla="*/ 184 h 192"/>
              <a:gd name="T46" fmla="*/ 34 w 192"/>
              <a:gd name="T47" fmla="*/ 92 h 192"/>
              <a:gd name="T48" fmla="*/ 61 w 192"/>
              <a:gd name="T49" fmla="*/ 69 h 192"/>
              <a:gd name="T50" fmla="*/ 94 w 192"/>
              <a:gd name="T51" fmla="*/ 69 h 192"/>
              <a:gd name="T52" fmla="*/ 121 w 192"/>
              <a:gd name="T53" fmla="*/ 92 h 192"/>
              <a:gd name="T54" fmla="*/ 34 w 192"/>
              <a:gd name="T55" fmla="*/ 92 h 192"/>
              <a:gd name="T56" fmla="*/ 184 w 192"/>
              <a:gd name="T57" fmla="*/ 184 h 192"/>
              <a:gd name="T58" fmla="*/ 155 w 192"/>
              <a:gd name="T59" fmla="*/ 184 h 192"/>
              <a:gd name="T60" fmla="*/ 155 w 192"/>
              <a:gd name="T61" fmla="*/ 92 h 192"/>
              <a:gd name="T62" fmla="*/ 129 w 192"/>
              <a:gd name="T63" fmla="*/ 92 h 192"/>
              <a:gd name="T64" fmla="*/ 94 w 192"/>
              <a:gd name="T65" fmla="*/ 61 h 192"/>
              <a:gd name="T66" fmla="*/ 61 w 192"/>
              <a:gd name="T67" fmla="*/ 61 h 192"/>
              <a:gd name="T68" fmla="*/ 26 w 192"/>
              <a:gd name="T69" fmla="*/ 92 h 192"/>
              <a:gd name="T70" fmla="*/ 8 w 192"/>
              <a:gd name="T71" fmla="*/ 92 h 192"/>
              <a:gd name="T72" fmla="*/ 8 w 192"/>
              <a:gd name="T73" fmla="*/ 40 h 192"/>
              <a:gd name="T74" fmla="*/ 184 w 192"/>
              <a:gd name="T75" fmla="*/ 40 h 192"/>
              <a:gd name="T76" fmla="*/ 184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148" y="31"/>
                </a:moveTo>
                <a:cubicBezTo>
                  <a:pt x="148" y="0"/>
                  <a:pt x="148" y="0"/>
                  <a:pt x="148" y="0"/>
                </a:cubicBezTo>
                <a:cubicBezTo>
                  <a:pt x="44" y="0"/>
                  <a:pt x="44" y="0"/>
                  <a:pt x="44" y="0"/>
                </a:cubicBezTo>
                <a:cubicBezTo>
                  <a:pt x="44" y="31"/>
                  <a:pt x="44" y="31"/>
                  <a:pt x="44" y="31"/>
                </a:cubicBezTo>
                <a:cubicBezTo>
                  <a:pt x="0" y="31"/>
                  <a:pt x="0" y="31"/>
                  <a:pt x="0" y="31"/>
                </a:cubicBezTo>
                <a:cubicBezTo>
                  <a:pt x="0" y="77"/>
                  <a:pt x="0" y="77"/>
                  <a:pt x="0" y="77"/>
                </a:cubicBezTo>
                <a:cubicBezTo>
                  <a:pt x="0" y="192"/>
                  <a:pt x="0" y="192"/>
                  <a:pt x="0" y="192"/>
                </a:cubicBezTo>
                <a:cubicBezTo>
                  <a:pt x="155" y="192"/>
                  <a:pt x="155" y="192"/>
                  <a:pt x="155" y="192"/>
                </a:cubicBezTo>
                <a:cubicBezTo>
                  <a:pt x="192" y="192"/>
                  <a:pt x="192" y="192"/>
                  <a:pt x="192" y="192"/>
                </a:cubicBezTo>
                <a:cubicBezTo>
                  <a:pt x="192" y="31"/>
                  <a:pt x="192" y="31"/>
                  <a:pt x="192" y="31"/>
                </a:cubicBezTo>
                <a:lnTo>
                  <a:pt x="148" y="31"/>
                </a:lnTo>
                <a:close/>
                <a:moveTo>
                  <a:pt x="52" y="8"/>
                </a:moveTo>
                <a:cubicBezTo>
                  <a:pt x="140" y="8"/>
                  <a:pt x="140" y="8"/>
                  <a:pt x="140" y="8"/>
                </a:cubicBezTo>
                <a:cubicBezTo>
                  <a:pt x="140" y="31"/>
                  <a:pt x="140" y="31"/>
                  <a:pt x="140" y="31"/>
                </a:cubicBezTo>
                <a:cubicBezTo>
                  <a:pt x="52" y="31"/>
                  <a:pt x="52" y="31"/>
                  <a:pt x="52" y="31"/>
                </a:cubicBezTo>
                <a:lnTo>
                  <a:pt x="52" y="8"/>
                </a:lnTo>
                <a:close/>
                <a:moveTo>
                  <a:pt x="8" y="184"/>
                </a:moveTo>
                <a:cubicBezTo>
                  <a:pt x="8" y="100"/>
                  <a:pt x="8" y="100"/>
                  <a:pt x="8" y="100"/>
                </a:cubicBezTo>
                <a:cubicBezTo>
                  <a:pt x="26" y="100"/>
                  <a:pt x="26" y="100"/>
                  <a:pt x="26" y="100"/>
                </a:cubicBezTo>
                <a:cubicBezTo>
                  <a:pt x="129" y="100"/>
                  <a:pt x="129" y="100"/>
                  <a:pt x="129" y="100"/>
                </a:cubicBezTo>
                <a:cubicBezTo>
                  <a:pt x="147" y="100"/>
                  <a:pt x="147" y="100"/>
                  <a:pt x="147" y="100"/>
                </a:cubicBezTo>
                <a:cubicBezTo>
                  <a:pt x="147" y="184"/>
                  <a:pt x="147" y="184"/>
                  <a:pt x="147" y="184"/>
                </a:cubicBezTo>
                <a:lnTo>
                  <a:pt x="8" y="184"/>
                </a:lnTo>
                <a:close/>
                <a:moveTo>
                  <a:pt x="34" y="92"/>
                </a:moveTo>
                <a:cubicBezTo>
                  <a:pt x="36" y="79"/>
                  <a:pt x="47" y="69"/>
                  <a:pt x="61" y="69"/>
                </a:cubicBezTo>
                <a:cubicBezTo>
                  <a:pt x="94" y="69"/>
                  <a:pt x="94" y="69"/>
                  <a:pt x="94" y="69"/>
                </a:cubicBezTo>
                <a:cubicBezTo>
                  <a:pt x="108" y="69"/>
                  <a:pt x="119" y="79"/>
                  <a:pt x="121" y="92"/>
                </a:cubicBezTo>
                <a:lnTo>
                  <a:pt x="34" y="92"/>
                </a:lnTo>
                <a:close/>
                <a:moveTo>
                  <a:pt x="184" y="184"/>
                </a:moveTo>
                <a:cubicBezTo>
                  <a:pt x="155" y="184"/>
                  <a:pt x="155" y="184"/>
                  <a:pt x="155" y="184"/>
                </a:cubicBezTo>
                <a:cubicBezTo>
                  <a:pt x="155" y="92"/>
                  <a:pt x="155" y="92"/>
                  <a:pt x="155" y="92"/>
                </a:cubicBezTo>
                <a:cubicBezTo>
                  <a:pt x="129" y="92"/>
                  <a:pt x="129" y="92"/>
                  <a:pt x="129" y="92"/>
                </a:cubicBezTo>
                <a:cubicBezTo>
                  <a:pt x="127" y="75"/>
                  <a:pt x="112" y="61"/>
                  <a:pt x="94" y="61"/>
                </a:cubicBezTo>
                <a:cubicBezTo>
                  <a:pt x="61" y="61"/>
                  <a:pt x="61" y="61"/>
                  <a:pt x="61" y="61"/>
                </a:cubicBezTo>
                <a:cubicBezTo>
                  <a:pt x="43" y="61"/>
                  <a:pt x="28" y="75"/>
                  <a:pt x="26" y="92"/>
                </a:cubicBezTo>
                <a:cubicBezTo>
                  <a:pt x="8" y="92"/>
                  <a:pt x="8" y="92"/>
                  <a:pt x="8" y="92"/>
                </a:cubicBezTo>
                <a:cubicBezTo>
                  <a:pt x="8" y="40"/>
                  <a:pt x="8" y="40"/>
                  <a:pt x="8" y="40"/>
                </a:cubicBezTo>
                <a:cubicBezTo>
                  <a:pt x="184" y="40"/>
                  <a:pt x="184" y="40"/>
                  <a:pt x="184" y="40"/>
                </a:cubicBezTo>
                <a:lnTo>
                  <a:pt x="184" y="18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03ED3C2E-918E-4399-ABDE-EB303FDAEBEF}"/>
              </a:ext>
            </a:extLst>
          </p:cNvPr>
          <p:cNvGrpSpPr>
            <a:grpSpLocks noChangeAspect="1"/>
          </p:cNvGrpSpPr>
          <p:nvPr/>
        </p:nvGrpSpPr>
        <p:grpSpPr>
          <a:xfrm>
            <a:off x="7427505" y="1845952"/>
            <a:ext cx="571500" cy="571500"/>
            <a:chOff x="3219449" y="2743200"/>
            <a:chExt cx="215900" cy="215900"/>
          </a:xfrm>
          <a:solidFill>
            <a:schemeClr val="tx1"/>
          </a:solidFill>
        </p:grpSpPr>
        <p:sp>
          <p:nvSpPr>
            <p:cNvPr id="56" name="Freeform 63">
              <a:extLst>
                <a:ext uri="{FF2B5EF4-FFF2-40B4-BE49-F238E27FC236}">
                  <a16:creationId xmlns:a16="http://schemas.microsoft.com/office/drawing/2014/main" id="{2BE76CDE-1481-4462-B2C4-D9D6E26CADDB}"/>
                </a:ext>
              </a:extLst>
            </p:cNvPr>
            <p:cNvSpPr>
              <a:spLocks noEditPoints="1"/>
            </p:cNvSpPr>
            <p:nvPr/>
          </p:nvSpPr>
          <p:spPr bwMode="auto">
            <a:xfrm>
              <a:off x="3219449" y="2743200"/>
              <a:ext cx="215900" cy="215900"/>
            </a:xfrm>
            <a:custGeom>
              <a:avLst/>
              <a:gdLst>
                <a:gd name="T0" fmla="*/ 0 w 136"/>
                <a:gd name="T1" fmla="*/ 0 h 136"/>
                <a:gd name="T2" fmla="*/ 0 w 136"/>
                <a:gd name="T3" fmla="*/ 136 h 136"/>
                <a:gd name="T4" fmla="*/ 136 w 136"/>
                <a:gd name="T5" fmla="*/ 136 h 136"/>
                <a:gd name="T6" fmla="*/ 136 w 136"/>
                <a:gd name="T7" fmla="*/ 0 h 136"/>
                <a:gd name="T8" fmla="*/ 0 w 136"/>
                <a:gd name="T9" fmla="*/ 0 h 136"/>
                <a:gd name="T10" fmla="*/ 131 w 136"/>
                <a:gd name="T11" fmla="*/ 130 h 136"/>
                <a:gd name="T12" fmla="*/ 6 w 136"/>
                <a:gd name="T13" fmla="*/ 130 h 136"/>
                <a:gd name="T14" fmla="*/ 6 w 136"/>
                <a:gd name="T15" fmla="*/ 5 h 136"/>
                <a:gd name="T16" fmla="*/ 131 w 136"/>
                <a:gd name="T17" fmla="*/ 5 h 136"/>
                <a:gd name="T18" fmla="*/ 131 w 136"/>
                <a:gd name="T19"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0"/>
                  </a:moveTo>
                  <a:lnTo>
                    <a:pt x="0" y="136"/>
                  </a:lnTo>
                  <a:lnTo>
                    <a:pt x="136" y="136"/>
                  </a:lnTo>
                  <a:lnTo>
                    <a:pt x="136" y="0"/>
                  </a:lnTo>
                  <a:lnTo>
                    <a:pt x="0" y="0"/>
                  </a:lnTo>
                  <a:close/>
                  <a:moveTo>
                    <a:pt x="131" y="130"/>
                  </a:moveTo>
                  <a:lnTo>
                    <a:pt x="6" y="130"/>
                  </a:lnTo>
                  <a:lnTo>
                    <a:pt x="6" y="5"/>
                  </a:lnTo>
                  <a:lnTo>
                    <a:pt x="131" y="5"/>
                  </a:lnTo>
                  <a:lnTo>
                    <a:pt x="131"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95">
              <a:extLst>
                <a:ext uri="{FF2B5EF4-FFF2-40B4-BE49-F238E27FC236}">
                  <a16:creationId xmlns:a16="http://schemas.microsoft.com/office/drawing/2014/main" id="{155324F2-C1F1-403D-85DB-9EFA6F5F8EF8}"/>
                </a:ext>
              </a:extLst>
            </p:cNvPr>
            <p:cNvSpPr>
              <a:spLocks noEditPoints="1"/>
            </p:cNvSpPr>
            <p:nvPr/>
          </p:nvSpPr>
          <p:spPr bwMode="auto">
            <a:xfrm>
              <a:off x="3240087" y="2786063"/>
              <a:ext cx="176213" cy="149225"/>
            </a:xfrm>
            <a:custGeom>
              <a:avLst/>
              <a:gdLst>
                <a:gd name="T0" fmla="*/ 156 w 156"/>
                <a:gd name="T1" fmla="*/ 55 h 133"/>
                <a:gd name="T2" fmla="*/ 146 w 156"/>
                <a:gd name="T3" fmla="*/ 33 h 133"/>
                <a:gd name="T4" fmla="*/ 139 w 156"/>
                <a:gd name="T5" fmla="*/ 55 h 133"/>
                <a:gd name="T6" fmla="*/ 117 w 156"/>
                <a:gd name="T7" fmla="*/ 20 h 133"/>
                <a:gd name="T8" fmla="*/ 105 w 156"/>
                <a:gd name="T9" fmla="*/ 0 h 133"/>
                <a:gd name="T10" fmla="*/ 89 w 156"/>
                <a:gd name="T11" fmla="*/ 0 h 133"/>
                <a:gd name="T12" fmla="*/ 77 w 156"/>
                <a:gd name="T13" fmla="*/ 55 h 133"/>
                <a:gd name="T14" fmla="*/ 64 w 156"/>
                <a:gd name="T15" fmla="*/ 74 h 133"/>
                <a:gd name="T16" fmla="*/ 71 w 156"/>
                <a:gd name="T17" fmla="*/ 126 h 133"/>
                <a:gd name="T18" fmla="*/ 14 w 156"/>
                <a:gd name="T19" fmla="*/ 98 h 133"/>
                <a:gd name="T20" fmla="*/ 59 w 156"/>
                <a:gd name="T21" fmla="*/ 98 h 133"/>
                <a:gd name="T22" fmla="*/ 68 w 156"/>
                <a:gd name="T23" fmla="*/ 90 h 133"/>
                <a:gd name="T24" fmla="*/ 59 w 156"/>
                <a:gd name="T25" fmla="*/ 13 h 133"/>
                <a:gd name="T26" fmla="*/ 32 w 156"/>
                <a:gd name="T27" fmla="*/ 90 h 133"/>
                <a:gd name="T28" fmla="*/ 24 w 156"/>
                <a:gd name="T29" fmla="*/ 58 h 133"/>
                <a:gd name="T30" fmla="*/ 16 w 156"/>
                <a:gd name="T31" fmla="*/ 90 h 133"/>
                <a:gd name="T32" fmla="*/ 6 w 156"/>
                <a:gd name="T33" fmla="*/ 126 h 133"/>
                <a:gd name="T34" fmla="*/ 0 w 156"/>
                <a:gd name="T35" fmla="*/ 133 h 133"/>
                <a:gd name="T36" fmla="*/ 155 w 156"/>
                <a:gd name="T37" fmla="*/ 126 h 133"/>
                <a:gd name="T38" fmla="*/ 149 w 156"/>
                <a:gd name="T39" fmla="*/ 76 h 133"/>
                <a:gd name="T40" fmla="*/ 40 w 156"/>
                <a:gd name="T41" fmla="*/ 20 h 133"/>
                <a:gd name="T42" fmla="*/ 51 w 156"/>
                <a:gd name="T43" fmla="*/ 90 h 133"/>
                <a:gd name="T44" fmla="*/ 40 w 156"/>
                <a:gd name="T45" fmla="*/ 20 h 133"/>
                <a:gd name="T46" fmla="*/ 92 w 156"/>
                <a:gd name="T47" fmla="*/ 7 h 133"/>
                <a:gd name="T48" fmla="*/ 110 w 156"/>
                <a:gd name="T49" fmla="*/ 20 h 133"/>
                <a:gd name="T50" fmla="*/ 85 w 156"/>
                <a:gd name="T51" fmla="*/ 55 h 133"/>
                <a:gd name="T52" fmla="*/ 78 w 156"/>
                <a:gd name="T53" fmla="*/ 126 h 133"/>
                <a:gd name="T54" fmla="*/ 91 w 156"/>
                <a:gd name="T55" fmla="*/ 78 h 133"/>
                <a:gd name="T56" fmla="*/ 76 w 156"/>
                <a:gd name="T57" fmla="*/ 71 h 133"/>
                <a:gd name="T58" fmla="*/ 72 w 156"/>
                <a:gd name="T59" fmla="*/ 62 h 133"/>
                <a:gd name="T60" fmla="*/ 148 w 156"/>
                <a:gd name="T61" fmla="*/ 67 h 133"/>
                <a:gd name="T62" fmla="*/ 117 w 156"/>
                <a:gd name="T63" fmla="*/ 71 h 133"/>
                <a:gd name="T64" fmla="*/ 142 w 156"/>
                <a:gd name="T65" fmla="*/ 78 h 133"/>
                <a:gd name="T66" fmla="*/ 78 w 156"/>
                <a:gd name="T67"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33">
                  <a:moveTo>
                    <a:pt x="156" y="70"/>
                  </a:moveTo>
                  <a:cubicBezTo>
                    <a:pt x="156" y="55"/>
                    <a:pt x="156" y="55"/>
                    <a:pt x="156" y="55"/>
                  </a:cubicBezTo>
                  <a:cubicBezTo>
                    <a:pt x="146" y="55"/>
                    <a:pt x="146" y="55"/>
                    <a:pt x="146" y="55"/>
                  </a:cubicBezTo>
                  <a:cubicBezTo>
                    <a:pt x="146" y="33"/>
                    <a:pt x="146" y="33"/>
                    <a:pt x="146" y="33"/>
                  </a:cubicBezTo>
                  <a:cubicBezTo>
                    <a:pt x="139" y="33"/>
                    <a:pt x="139" y="33"/>
                    <a:pt x="139" y="33"/>
                  </a:cubicBezTo>
                  <a:cubicBezTo>
                    <a:pt x="139" y="55"/>
                    <a:pt x="139" y="55"/>
                    <a:pt x="139" y="55"/>
                  </a:cubicBezTo>
                  <a:cubicBezTo>
                    <a:pt x="117" y="55"/>
                    <a:pt x="117" y="55"/>
                    <a:pt x="117" y="55"/>
                  </a:cubicBezTo>
                  <a:cubicBezTo>
                    <a:pt x="117" y="20"/>
                    <a:pt x="117" y="20"/>
                    <a:pt x="117" y="20"/>
                  </a:cubicBezTo>
                  <a:cubicBezTo>
                    <a:pt x="117" y="10"/>
                    <a:pt x="110" y="3"/>
                    <a:pt x="106" y="0"/>
                  </a:cubicBezTo>
                  <a:cubicBezTo>
                    <a:pt x="105" y="0"/>
                    <a:pt x="105" y="0"/>
                    <a:pt x="105" y="0"/>
                  </a:cubicBezTo>
                  <a:cubicBezTo>
                    <a:pt x="90" y="0"/>
                    <a:pt x="90" y="0"/>
                    <a:pt x="90" y="0"/>
                  </a:cubicBezTo>
                  <a:cubicBezTo>
                    <a:pt x="89" y="0"/>
                    <a:pt x="89" y="0"/>
                    <a:pt x="89" y="0"/>
                  </a:cubicBezTo>
                  <a:cubicBezTo>
                    <a:pt x="84" y="3"/>
                    <a:pt x="77" y="10"/>
                    <a:pt x="77" y="20"/>
                  </a:cubicBezTo>
                  <a:cubicBezTo>
                    <a:pt x="77" y="55"/>
                    <a:pt x="77" y="55"/>
                    <a:pt x="77" y="55"/>
                  </a:cubicBezTo>
                  <a:cubicBezTo>
                    <a:pt x="64" y="55"/>
                    <a:pt x="64" y="55"/>
                    <a:pt x="64" y="55"/>
                  </a:cubicBezTo>
                  <a:cubicBezTo>
                    <a:pt x="64" y="74"/>
                    <a:pt x="64" y="74"/>
                    <a:pt x="64" y="74"/>
                  </a:cubicBezTo>
                  <a:cubicBezTo>
                    <a:pt x="71" y="77"/>
                    <a:pt x="71" y="77"/>
                    <a:pt x="71" y="77"/>
                  </a:cubicBezTo>
                  <a:cubicBezTo>
                    <a:pt x="71" y="126"/>
                    <a:pt x="71" y="126"/>
                    <a:pt x="71" y="126"/>
                  </a:cubicBezTo>
                  <a:cubicBezTo>
                    <a:pt x="14" y="126"/>
                    <a:pt x="14" y="126"/>
                    <a:pt x="14" y="126"/>
                  </a:cubicBezTo>
                  <a:cubicBezTo>
                    <a:pt x="14" y="98"/>
                    <a:pt x="14" y="98"/>
                    <a:pt x="14" y="98"/>
                  </a:cubicBezTo>
                  <a:cubicBezTo>
                    <a:pt x="32" y="98"/>
                    <a:pt x="32" y="98"/>
                    <a:pt x="32" y="98"/>
                  </a:cubicBezTo>
                  <a:cubicBezTo>
                    <a:pt x="59" y="98"/>
                    <a:pt x="59" y="98"/>
                    <a:pt x="59" y="98"/>
                  </a:cubicBezTo>
                  <a:cubicBezTo>
                    <a:pt x="68" y="98"/>
                    <a:pt x="68" y="98"/>
                    <a:pt x="68" y="98"/>
                  </a:cubicBezTo>
                  <a:cubicBezTo>
                    <a:pt x="68" y="90"/>
                    <a:pt x="68" y="90"/>
                    <a:pt x="68" y="90"/>
                  </a:cubicBezTo>
                  <a:cubicBezTo>
                    <a:pt x="59" y="90"/>
                    <a:pt x="59" y="90"/>
                    <a:pt x="59" y="90"/>
                  </a:cubicBezTo>
                  <a:cubicBezTo>
                    <a:pt x="59" y="13"/>
                    <a:pt x="59" y="13"/>
                    <a:pt x="59" y="13"/>
                  </a:cubicBezTo>
                  <a:cubicBezTo>
                    <a:pt x="32" y="13"/>
                    <a:pt x="32" y="13"/>
                    <a:pt x="32" y="13"/>
                  </a:cubicBezTo>
                  <a:cubicBezTo>
                    <a:pt x="32" y="90"/>
                    <a:pt x="32" y="90"/>
                    <a:pt x="32" y="90"/>
                  </a:cubicBezTo>
                  <a:cubicBezTo>
                    <a:pt x="24" y="90"/>
                    <a:pt x="24" y="90"/>
                    <a:pt x="24" y="90"/>
                  </a:cubicBezTo>
                  <a:cubicBezTo>
                    <a:pt x="24" y="58"/>
                    <a:pt x="24" y="58"/>
                    <a:pt x="24" y="58"/>
                  </a:cubicBezTo>
                  <a:cubicBezTo>
                    <a:pt x="16" y="58"/>
                    <a:pt x="16" y="58"/>
                    <a:pt x="16" y="58"/>
                  </a:cubicBezTo>
                  <a:cubicBezTo>
                    <a:pt x="16" y="90"/>
                    <a:pt x="16" y="90"/>
                    <a:pt x="16" y="90"/>
                  </a:cubicBezTo>
                  <a:cubicBezTo>
                    <a:pt x="6" y="90"/>
                    <a:pt x="6" y="90"/>
                    <a:pt x="6" y="90"/>
                  </a:cubicBezTo>
                  <a:cubicBezTo>
                    <a:pt x="6" y="126"/>
                    <a:pt x="6" y="126"/>
                    <a:pt x="6" y="126"/>
                  </a:cubicBezTo>
                  <a:cubicBezTo>
                    <a:pt x="0" y="126"/>
                    <a:pt x="0" y="126"/>
                    <a:pt x="0" y="126"/>
                  </a:cubicBezTo>
                  <a:cubicBezTo>
                    <a:pt x="0" y="133"/>
                    <a:pt x="0" y="133"/>
                    <a:pt x="0" y="133"/>
                  </a:cubicBezTo>
                  <a:cubicBezTo>
                    <a:pt x="155" y="133"/>
                    <a:pt x="155" y="133"/>
                    <a:pt x="155" y="133"/>
                  </a:cubicBezTo>
                  <a:cubicBezTo>
                    <a:pt x="155" y="126"/>
                    <a:pt x="155" y="126"/>
                    <a:pt x="155" y="126"/>
                  </a:cubicBezTo>
                  <a:cubicBezTo>
                    <a:pt x="149" y="126"/>
                    <a:pt x="149" y="126"/>
                    <a:pt x="149" y="126"/>
                  </a:cubicBezTo>
                  <a:cubicBezTo>
                    <a:pt x="149" y="76"/>
                    <a:pt x="149" y="76"/>
                    <a:pt x="149" y="76"/>
                  </a:cubicBezTo>
                  <a:lnTo>
                    <a:pt x="156" y="70"/>
                  </a:lnTo>
                  <a:close/>
                  <a:moveTo>
                    <a:pt x="40" y="20"/>
                  </a:moveTo>
                  <a:cubicBezTo>
                    <a:pt x="51" y="20"/>
                    <a:pt x="51" y="20"/>
                    <a:pt x="51" y="20"/>
                  </a:cubicBezTo>
                  <a:cubicBezTo>
                    <a:pt x="51" y="90"/>
                    <a:pt x="51" y="90"/>
                    <a:pt x="51" y="90"/>
                  </a:cubicBezTo>
                  <a:cubicBezTo>
                    <a:pt x="40" y="90"/>
                    <a:pt x="40" y="90"/>
                    <a:pt x="40" y="90"/>
                  </a:cubicBezTo>
                  <a:lnTo>
                    <a:pt x="40" y="20"/>
                  </a:lnTo>
                  <a:close/>
                  <a:moveTo>
                    <a:pt x="85" y="20"/>
                  </a:moveTo>
                  <a:cubicBezTo>
                    <a:pt x="85" y="14"/>
                    <a:pt x="89" y="10"/>
                    <a:pt x="92" y="7"/>
                  </a:cubicBezTo>
                  <a:cubicBezTo>
                    <a:pt x="102" y="7"/>
                    <a:pt x="102" y="7"/>
                    <a:pt x="102" y="7"/>
                  </a:cubicBezTo>
                  <a:cubicBezTo>
                    <a:pt x="106" y="10"/>
                    <a:pt x="110" y="14"/>
                    <a:pt x="110" y="20"/>
                  </a:cubicBezTo>
                  <a:cubicBezTo>
                    <a:pt x="110" y="55"/>
                    <a:pt x="110" y="55"/>
                    <a:pt x="110" y="55"/>
                  </a:cubicBezTo>
                  <a:cubicBezTo>
                    <a:pt x="85" y="55"/>
                    <a:pt x="85" y="55"/>
                    <a:pt x="85" y="55"/>
                  </a:cubicBezTo>
                  <a:lnTo>
                    <a:pt x="85" y="20"/>
                  </a:lnTo>
                  <a:close/>
                  <a:moveTo>
                    <a:pt x="78" y="126"/>
                  </a:moveTo>
                  <a:cubicBezTo>
                    <a:pt x="78" y="78"/>
                    <a:pt x="78" y="78"/>
                    <a:pt x="78" y="78"/>
                  </a:cubicBezTo>
                  <a:cubicBezTo>
                    <a:pt x="91" y="78"/>
                    <a:pt x="91" y="78"/>
                    <a:pt x="91" y="78"/>
                  </a:cubicBezTo>
                  <a:cubicBezTo>
                    <a:pt x="91" y="71"/>
                    <a:pt x="91" y="71"/>
                    <a:pt x="91" y="71"/>
                  </a:cubicBezTo>
                  <a:cubicBezTo>
                    <a:pt x="76" y="71"/>
                    <a:pt x="76" y="71"/>
                    <a:pt x="76" y="71"/>
                  </a:cubicBezTo>
                  <a:cubicBezTo>
                    <a:pt x="72" y="69"/>
                    <a:pt x="72" y="69"/>
                    <a:pt x="72" y="69"/>
                  </a:cubicBezTo>
                  <a:cubicBezTo>
                    <a:pt x="72" y="62"/>
                    <a:pt x="72" y="62"/>
                    <a:pt x="72" y="62"/>
                  </a:cubicBezTo>
                  <a:cubicBezTo>
                    <a:pt x="148" y="62"/>
                    <a:pt x="148" y="62"/>
                    <a:pt x="148" y="62"/>
                  </a:cubicBezTo>
                  <a:cubicBezTo>
                    <a:pt x="148" y="67"/>
                    <a:pt x="148" y="67"/>
                    <a:pt x="148" y="67"/>
                  </a:cubicBezTo>
                  <a:cubicBezTo>
                    <a:pt x="144" y="71"/>
                    <a:pt x="144" y="71"/>
                    <a:pt x="144" y="71"/>
                  </a:cubicBezTo>
                  <a:cubicBezTo>
                    <a:pt x="117" y="71"/>
                    <a:pt x="117" y="71"/>
                    <a:pt x="117" y="71"/>
                  </a:cubicBezTo>
                  <a:cubicBezTo>
                    <a:pt x="117" y="78"/>
                    <a:pt x="117" y="78"/>
                    <a:pt x="117" y="78"/>
                  </a:cubicBezTo>
                  <a:cubicBezTo>
                    <a:pt x="142" y="78"/>
                    <a:pt x="142" y="78"/>
                    <a:pt x="142" y="78"/>
                  </a:cubicBezTo>
                  <a:cubicBezTo>
                    <a:pt x="142" y="126"/>
                    <a:pt x="142" y="126"/>
                    <a:pt x="142" y="126"/>
                  </a:cubicBezTo>
                  <a:lnTo>
                    <a:pt x="78"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96">
              <a:extLst>
                <a:ext uri="{FF2B5EF4-FFF2-40B4-BE49-F238E27FC236}">
                  <a16:creationId xmlns:a16="http://schemas.microsoft.com/office/drawing/2014/main" id="{E2AD7368-A5FB-4A7B-9515-493F5CD21117}"/>
                </a:ext>
              </a:extLst>
            </p:cNvPr>
            <p:cNvSpPr>
              <a:spLocks/>
            </p:cNvSpPr>
            <p:nvPr/>
          </p:nvSpPr>
          <p:spPr bwMode="auto">
            <a:xfrm>
              <a:off x="3343274" y="2760663"/>
              <a:ext cx="46038" cy="84138"/>
            </a:xfrm>
            <a:custGeom>
              <a:avLst/>
              <a:gdLst>
                <a:gd name="T0" fmla="*/ 13 w 42"/>
                <a:gd name="T1" fmla="*/ 13 h 75"/>
                <a:gd name="T2" fmla="*/ 10 w 42"/>
                <a:gd name="T3" fmla="*/ 13 h 75"/>
                <a:gd name="T4" fmla="*/ 10 w 42"/>
                <a:gd name="T5" fmla="*/ 10 h 75"/>
                <a:gd name="T6" fmla="*/ 13 w 42"/>
                <a:gd name="T7" fmla="*/ 8 h 75"/>
                <a:gd name="T8" fmla="*/ 32 w 42"/>
                <a:gd name="T9" fmla="*/ 8 h 75"/>
                <a:gd name="T10" fmla="*/ 35 w 42"/>
                <a:gd name="T11" fmla="*/ 10 h 75"/>
                <a:gd name="T12" fmla="*/ 35 w 42"/>
                <a:gd name="T13" fmla="*/ 36 h 75"/>
                <a:gd name="T14" fmla="*/ 29 w 42"/>
                <a:gd name="T15" fmla="*/ 36 h 75"/>
                <a:gd name="T16" fmla="*/ 29 w 42"/>
                <a:gd name="T17" fmla="*/ 43 h 75"/>
                <a:gd name="T18" fmla="*/ 35 w 42"/>
                <a:gd name="T19" fmla="*/ 43 h 75"/>
                <a:gd name="T20" fmla="*/ 35 w 42"/>
                <a:gd name="T21" fmla="*/ 52 h 75"/>
                <a:gd name="T22" fmla="*/ 29 w 42"/>
                <a:gd name="T23" fmla="*/ 52 h 75"/>
                <a:gd name="T24" fmla="*/ 29 w 42"/>
                <a:gd name="T25" fmla="*/ 59 h 75"/>
                <a:gd name="T26" fmla="*/ 35 w 42"/>
                <a:gd name="T27" fmla="*/ 59 h 75"/>
                <a:gd name="T28" fmla="*/ 35 w 42"/>
                <a:gd name="T29" fmla="*/ 75 h 75"/>
                <a:gd name="T30" fmla="*/ 42 w 42"/>
                <a:gd name="T31" fmla="*/ 75 h 75"/>
                <a:gd name="T32" fmla="*/ 42 w 42"/>
                <a:gd name="T33" fmla="*/ 10 h 75"/>
                <a:gd name="T34" fmla="*/ 32 w 42"/>
                <a:gd name="T35" fmla="*/ 0 h 75"/>
                <a:gd name="T36" fmla="*/ 13 w 42"/>
                <a:gd name="T37" fmla="*/ 0 h 75"/>
                <a:gd name="T38" fmla="*/ 2 w 42"/>
                <a:gd name="T39" fmla="*/ 10 h 75"/>
                <a:gd name="T40" fmla="*/ 2 w 42"/>
                <a:gd name="T41" fmla="*/ 13 h 75"/>
                <a:gd name="T42" fmla="*/ 0 w 42"/>
                <a:gd name="T43" fmla="*/ 13 h 75"/>
                <a:gd name="T44" fmla="*/ 0 w 42"/>
                <a:gd name="T45" fmla="*/ 21 h 75"/>
                <a:gd name="T46" fmla="*/ 13 w 42"/>
                <a:gd name="T47" fmla="*/ 21 h 75"/>
                <a:gd name="T48" fmla="*/ 13 w 42"/>
                <a:gd name="T4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75">
                  <a:moveTo>
                    <a:pt x="13" y="13"/>
                  </a:moveTo>
                  <a:cubicBezTo>
                    <a:pt x="10" y="13"/>
                    <a:pt x="10" y="13"/>
                    <a:pt x="10" y="13"/>
                  </a:cubicBezTo>
                  <a:cubicBezTo>
                    <a:pt x="10" y="10"/>
                    <a:pt x="10" y="10"/>
                    <a:pt x="10" y="10"/>
                  </a:cubicBezTo>
                  <a:cubicBezTo>
                    <a:pt x="10" y="9"/>
                    <a:pt x="11" y="8"/>
                    <a:pt x="13" y="8"/>
                  </a:cubicBezTo>
                  <a:cubicBezTo>
                    <a:pt x="32" y="8"/>
                    <a:pt x="32" y="8"/>
                    <a:pt x="32" y="8"/>
                  </a:cubicBezTo>
                  <a:cubicBezTo>
                    <a:pt x="33" y="8"/>
                    <a:pt x="35" y="9"/>
                    <a:pt x="35" y="10"/>
                  </a:cubicBezTo>
                  <a:cubicBezTo>
                    <a:pt x="35" y="36"/>
                    <a:pt x="35" y="36"/>
                    <a:pt x="35" y="36"/>
                  </a:cubicBezTo>
                  <a:cubicBezTo>
                    <a:pt x="29" y="36"/>
                    <a:pt x="29" y="36"/>
                    <a:pt x="29" y="36"/>
                  </a:cubicBezTo>
                  <a:cubicBezTo>
                    <a:pt x="29" y="43"/>
                    <a:pt x="29" y="43"/>
                    <a:pt x="29" y="43"/>
                  </a:cubicBezTo>
                  <a:cubicBezTo>
                    <a:pt x="35" y="43"/>
                    <a:pt x="35" y="43"/>
                    <a:pt x="35" y="43"/>
                  </a:cubicBezTo>
                  <a:cubicBezTo>
                    <a:pt x="35" y="52"/>
                    <a:pt x="35" y="52"/>
                    <a:pt x="35" y="52"/>
                  </a:cubicBezTo>
                  <a:cubicBezTo>
                    <a:pt x="29" y="52"/>
                    <a:pt x="29" y="52"/>
                    <a:pt x="29" y="52"/>
                  </a:cubicBezTo>
                  <a:cubicBezTo>
                    <a:pt x="29" y="59"/>
                    <a:pt x="29" y="59"/>
                    <a:pt x="29" y="59"/>
                  </a:cubicBezTo>
                  <a:cubicBezTo>
                    <a:pt x="35" y="59"/>
                    <a:pt x="35" y="59"/>
                    <a:pt x="35" y="59"/>
                  </a:cubicBezTo>
                  <a:cubicBezTo>
                    <a:pt x="35" y="75"/>
                    <a:pt x="35" y="75"/>
                    <a:pt x="35" y="75"/>
                  </a:cubicBezTo>
                  <a:cubicBezTo>
                    <a:pt x="42" y="75"/>
                    <a:pt x="42" y="75"/>
                    <a:pt x="42" y="75"/>
                  </a:cubicBezTo>
                  <a:cubicBezTo>
                    <a:pt x="42" y="10"/>
                    <a:pt x="42" y="10"/>
                    <a:pt x="42" y="10"/>
                  </a:cubicBezTo>
                  <a:cubicBezTo>
                    <a:pt x="42" y="5"/>
                    <a:pt x="38" y="0"/>
                    <a:pt x="32" y="0"/>
                  </a:cubicBezTo>
                  <a:cubicBezTo>
                    <a:pt x="13" y="0"/>
                    <a:pt x="13" y="0"/>
                    <a:pt x="13" y="0"/>
                  </a:cubicBezTo>
                  <a:cubicBezTo>
                    <a:pt x="7" y="0"/>
                    <a:pt x="2" y="5"/>
                    <a:pt x="2" y="10"/>
                  </a:cubicBezTo>
                  <a:cubicBezTo>
                    <a:pt x="2" y="13"/>
                    <a:pt x="2" y="13"/>
                    <a:pt x="2" y="13"/>
                  </a:cubicBezTo>
                  <a:cubicBezTo>
                    <a:pt x="0" y="13"/>
                    <a:pt x="0" y="13"/>
                    <a:pt x="0" y="13"/>
                  </a:cubicBezTo>
                  <a:cubicBezTo>
                    <a:pt x="0" y="21"/>
                    <a:pt x="0" y="21"/>
                    <a:pt x="0" y="21"/>
                  </a:cubicBezTo>
                  <a:cubicBezTo>
                    <a:pt x="13" y="21"/>
                    <a:pt x="13" y="21"/>
                    <a:pt x="13" y="21"/>
                  </a:cubicBez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97">
              <a:extLst>
                <a:ext uri="{FF2B5EF4-FFF2-40B4-BE49-F238E27FC236}">
                  <a16:creationId xmlns:a16="http://schemas.microsoft.com/office/drawing/2014/main" id="{257457BF-2209-4A07-B486-ED9B818B7442}"/>
                </a:ext>
              </a:extLst>
            </p:cNvPr>
            <p:cNvSpPr>
              <a:spLocks noChangeArrowheads="1"/>
            </p:cNvSpPr>
            <p:nvPr/>
          </p:nvSpPr>
          <p:spPr bwMode="auto">
            <a:xfrm>
              <a:off x="3367087"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Rectangle 98">
              <a:extLst>
                <a:ext uri="{FF2B5EF4-FFF2-40B4-BE49-F238E27FC236}">
                  <a16:creationId xmlns:a16="http://schemas.microsoft.com/office/drawing/2014/main" id="{C0BBC9B3-1695-493C-99BF-1DCB08933FEF}"/>
                </a:ext>
              </a:extLst>
            </p:cNvPr>
            <p:cNvSpPr>
              <a:spLocks noChangeArrowheads="1"/>
            </p:cNvSpPr>
            <p:nvPr/>
          </p:nvSpPr>
          <p:spPr bwMode="auto">
            <a:xfrm>
              <a:off x="3352799"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Rectangle 99">
              <a:extLst>
                <a:ext uri="{FF2B5EF4-FFF2-40B4-BE49-F238E27FC236}">
                  <a16:creationId xmlns:a16="http://schemas.microsoft.com/office/drawing/2014/main" id="{D2E75AF4-2910-4C71-96F1-FC6F963CF426}"/>
                </a:ext>
              </a:extLst>
            </p:cNvPr>
            <p:cNvSpPr>
              <a:spLocks noChangeArrowheads="1"/>
            </p:cNvSpPr>
            <p:nvPr/>
          </p:nvSpPr>
          <p:spPr bwMode="auto">
            <a:xfrm>
              <a:off x="3338512"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Rectangle 100">
              <a:extLst>
                <a:ext uri="{FF2B5EF4-FFF2-40B4-BE49-F238E27FC236}">
                  <a16:creationId xmlns:a16="http://schemas.microsoft.com/office/drawing/2014/main" id="{3382E52C-66E7-4490-9E24-76407AE84548}"/>
                </a:ext>
              </a:extLst>
            </p:cNvPr>
            <p:cNvSpPr>
              <a:spLocks noChangeArrowheads="1"/>
            </p:cNvSpPr>
            <p:nvPr/>
          </p:nvSpPr>
          <p:spPr bwMode="auto">
            <a:xfrm>
              <a:off x="3381374"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Rectangle 101">
              <a:extLst>
                <a:ext uri="{FF2B5EF4-FFF2-40B4-BE49-F238E27FC236}">
                  <a16:creationId xmlns:a16="http://schemas.microsoft.com/office/drawing/2014/main" id="{1F83C341-DE0C-4433-8A11-9EDAEC733BF5}"/>
                </a:ext>
              </a:extLst>
            </p:cNvPr>
            <p:cNvSpPr>
              <a:spLocks noChangeArrowheads="1"/>
            </p:cNvSpPr>
            <p:nvPr/>
          </p:nvSpPr>
          <p:spPr bwMode="auto">
            <a:xfrm>
              <a:off x="3290887" y="2906713"/>
              <a:ext cx="9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Rectangle 102">
              <a:extLst>
                <a:ext uri="{FF2B5EF4-FFF2-40B4-BE49-F238E27FC236}">
                  <a16:creationId xmlns:a16="http://schemas.microsoft.com/office/drawing/2014/main" id="{8522BCBF-913A-4E36-BC8F-E158A9044961}"/>
                </a:ext>
              </a:extLst>
            </p:cNvPr>
            <p:cNvSpPr>
              <a:spLocks noChangeArrowheads="1"/>
            </p:cNvSpPr>
            <p:nvPr/>
          </p:nvSpPr>
          <p:spPr bwMode="auto">
            <a:xfrm>
              <a:off x="3276599"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Rectangle 103">
              <a:extLst>
                <a:ext uri="{FF2B5EF4-FFF2-40B4-BE49-F238E27FC236}">
                  <a16:creationId xmlns:a16="http://schemas.microsoft.com/office/drawing/2014/main" id="{486D027C-3FBE-48E7-BEF3-57A6184BB8E7}"/>
                </a:ext>
              </a:extLst>
            </p:cNvPr>
            <p:cNvSpPr>
              <a:spLocks noChangeArrowheads="1"/>
            </p:cNvSpPr>
            <p:nvPr/>
          </p:nvSpPr>
          <p:spPr bwMode="auto">
            <a:xfrm>
              <a:off x="3260724" y="2906713"/>
              <a:ext cx="9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Rectangle 104">
              <a:extLst>
                <a:ext uri="{FF2B5EF4-FFF2-40B4-BE49-F238E27FC236}">
                  <a16:creationId xmlns:a16="http://schemas.microsoft.com/office/drawing/2014/main" id="{8FAE11BA-2CBC-426D-8879-A45FA6F1770F}"/>
                </a:ext>
              </a:extLst>
            </p:cNvPr>
            <p:cNvSpPr>
              <a:spLocks noChangeArrowheads="1"/>
            </p:cNvSpPr>
            <p:nvPr/>
          </p:nvSpPr>
          <p:spPr bwMode="auto">
            <a:xfrm>
              <a:off x="3305174"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105">
              <a:extLst>
                <a:ext uri="{FF2B5EF4-FFF2-40B4-BE49-F238E27FC236}">
                  <a16:creationId xmlns:a16="http://schemas.microsoft.com/office/drawing/2014/main" id="{BB497CC6-E31A-42DF-B258-A9961B8C4074}"/>
                </a:ext>
              </a:extLst>
            </p:cNvPr>
            <p:cNvSpPr>
              <a:spLocks/>
            </p:cNvSpPr>
            <p:nvPr/>
          </p:nvSpPr>
          <p:spPr bwMode="auto">
            <a:xfrm>
              <a:off x="3241674" y="2776538"/>
              <a:ext cx="53975" cy="20638"/>
            </a:xfrm>
            <a:custGeom>
              <a:avLst/>
              <a:gdLst>
                <a:gd name="T0" fmla="*/ 26 w 48"/>
                <a:gd name="T1" fmla="*/ 10 h 19"/>
                <a:gd name="T2" fmla="*/ 37 w 48"/>
                <a:gd name="T3" fmla="*/ 11 h 19"/>
                <a:gd name="T4" fmla="*/ 41 w 48"/>
                <a:gd name="T5" fmla="*/ 19 h 19"/>
                <a:gd name="T6" fmla="*/ 48 w 48"/>
                <a:gd name="T7" fmla="*/ 19 h 19"/>
                <a:gd name="T8" fmla="*/ 42 w 48"/>
                <a:gd name="T9" fmla="*/ 5 h 19"/>
                <a:gd name="T10" fmla="*/ 24 w 48"/>
                <a:gd name="T11" fmla="*/ 2 h 19"/>
                <a:gd name="T12" fmla="*/ 5 w 48"/>
                <a:gd name="T13" fmla="*/ 0 h 19"/>
                <a:gd name="T14" fmla="*/ 0 w 48"/>
                <a:gd name="T15" fmla="*/ 5 h 19"/>
                <a:gd name="T16" fmla="*/ 26 w 48"/>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9">
                  <a:moveTo>
                    <a:pt x="26" y="10"/>
                  </a:moveTo>
                  <a:cubicBezTo>
                    <a:pt x="31" y="9"/>
                    <a:pt x="34" y="9"/>
                    <a:pt x="37" y="11"/>
                  </a:cubicBezTo>
                  <a:cubicBezTo>
                    <a:pt x="40" y="13"/>
                    <a:pt x="41" y="17"/>
                    <a:pt x="41" y="19"/>
                  </a:cubicBezTo>
                  <a:cubicBezTo>
                    <a:pt x="48" y="19"/>
                    <a:pt x="48" y="19"/>
                    <a:pt x="48" y="19"/>
                  </a:cubicBezTo>
                  <a:cubicBezTo>
                    <a:pt x="48" y="15"/>
                    <a:pt x="47" y="9"/>
                    <a:pt x="42" y="5"/>
                  </a:cubicBezTo>
                  <a:cubicBezTo>
                    <a:pt x="39" y="3"/>
                    <a:pt x="33" y="0"/>
                    <a:pt x="24" y="2"/>
                  </a:cubicBezTo>
                  <a:cubicBezTo>
                    <a:pt x="15" y="5"/>
                    <a:pt x="9" y="4"/>
                    <a:pt x="5" y="0"/>
                  </a:cubicBezTo>
                  <a:cubicBezTo>
                    <a:pt x="0" y="5"/>
                    <a:pt x="0" y="5"/>
                    <a:pt x="0" y="5"/>
                  </a:cubicBezTo>
                  <a:cubicBezTo>
                    <a:pt x="5" y="11"/>
                    <a:pt x="14" y="13"/>
                    <a:pt x="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9" name="Group 68">
            <a:extLst>
              <a:ext uri="{FF2B5EF4-FFF2-40B4-BE49-F238E27FC236}">
                <a16:creationId xmlns:a16="http://schemas.microsoft.com/office/drawing/2014/main" id="{74BBD8AB-8335-465F-ADC9-DDCFDE71DAAB}"/>
              </a:ext>
            </a:extLst>
          </p:cNvPr>
          <p:cNvGrpSpPr>
            <a:grpSpLocks noChangeAspect="1"/>
          </p:cNvGrpSpPr>
          <p:nvPr/>
        </p:nvGrpSpPr>
        <p:grpSpPr>
          <a:xfrm>
            <a:off x="9801498" y="1845952"/>
            <a:ext cx="571500" cy="571500"/>
            <a:chOff x="3162300" y="1219200"/>
            <a:chExt cx="123825" cy="123825"/>
          </a:xfrm>
          <a:solidFill>
            <a:schemeClr val="tx1"/>
          </a:solidFill>
        </p:grpSpPr>
        <p:sp>
          <p:nvSpPr>
            <p:cNvPr id="70" name="Freeform 89">
              <a:extLst>
                <a:ext uri="{FF2B5EF4-FFF2-40B4-BE49-F238E27FC236}">
                  <a16:creationId xmlns:a16="http://schemas.microsoft.com/office/drawing/2014/main" id="{9995B9CD-8EF4-474A-8561-A04551D07E42}"/>
                </a:ext>
              </a:extLst>
            </p:cNvPr>
            <p:cNvSpPr>
              <a:spLocks noEditPoints="1"/>
            </p:cNvSpPr>
            <p:nvPr/>
          </p:nvSpPr>
          <p:spPr bwMode="auto">
            <a:xfrm>
              <a:off x="3171825" y="1243013"/>
              <a:ext cx="103188" cy="76200"/>
            </a:xfrm>
            <a:custGeom>
              <a:avLst/>
              <a:gdLst>
                <a:gd name="T0" fmla="*/ 62 w 65"/>
                <a:gd name="T1" fmla="*/ 38 h 48"/>
                <a:gd name="T2" fmla="*/ 62 w 65"/>
                <a:gd name="T3" fmla="*/ 0 h 48"/>
                <a:gd name="T4" fmla="*/ 4 w 65"/>
                <a:gd name="T5" fmla="*/ 0 h 48"/>
                <a:gd name="T6" fmla="*/ 4 w 65"/>
                <a:gd name="T7" fmla="*/ 38 h 48"/>
                <a:gd name="T8" fmla="*/ 0 w 65"/>
                <a:gd name="T9" fmla="*/ 38 h 48"/>
                <a:gd name="T10" fmla="*/ 0 w 65"/>
                <a:gd name="T11" fmla="*/ 48 h 48"/>
                <a:gd name="T12" fmla="*/ 65 w 65"/>
                <a:gd name="T13" fmla="*/ 48 h 48"/>
                <a:gd name="T14" fmla="*/ 65 w 65"/>
                <a:gd name="T15" fmla="*/ 38 h 48"/>
                <a:gd name="T16" fmla="*/ 62 w 65"/>
                <a:gd name="T17" fmla="*/ 38 h 48"/>
                <a:gd name="T18" fmla="*/ 58 w 65"/>
                <a:gd name="T19" fmla="*/ 3 h 48"/>
                <a:gd name="T20" fmla="*/ 58 w 65"/>
                <a:gd name="T21" fmla="*/ 38 h 48"/>
                <a:gd name="T22" fmla="*/ 7 w 65"/>
                <a:gd name="T23" fmla="*/ 38 h 48"/>
                <a:gd name="T24" fmla="*/ 7 w 65"/>
                <a:gd name="T25" fmla="*/ 3 h 48"/>
                <a:gd name="T26" fmla="*/ 58 w 65"/>
                <a:gd name="T27" fmla="*/ 3 h 48"/>
                <a:gd name="T28" fmla="*/ 4 w 65"/>
                <a:gd name="T29" fmla="*/ 44 h 48"/>
                <a:gd name="T30" fmla="*/ 4 w 65"/>
                <a:gd name="T31" fmla="*/ 41 h 48"/>
                <a:gd name="T32" fmla="*/ 62 w 65"/>
                <a:gd name="T33" fmla="*/ 41 h 48"/>
                <a:gd name="T34" fmla="*/ 62 w 65"/>
                <a:gd name="T35" fmla="*/ 44 h 48"/>
                <a:gd name="T36" fmla="*/ 4 w 65"/>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48">
                  <a:moveTo>
                    <a:pt x="62" y="38"/>
                  </a:moveTo>
                  <a:lnTo>
                    <a:pt x="62" y="0"/>
                  </a:lnTo>
                  <a:lnTo>
                    <a:pt x="4" y="0"/>
                  </a:lnTo>
                  <a:lnTo>
                    <a:pt x="4" y="38"/>
                  </a:lnTo>
                  <a:lnTo>
                    <a:pt x="0" y="38"/>
                  </a:lnTo>
                  <a:lnTo>
                    <a:pt x="0" y="48"/>
                  </a:lnTo>
                  <a:lnTo>
                    <a:pt x="65" y="48"/>
                  </a:lnTo>
                  <a:lnTo>
                    <a:pt x="65" y="38"/>
                  </a:lnTo>
                  <a:lnTo>
                    <a:pt x="62" y="38"/>
                  </a:lnTo>
                  <a:close/>
                  <a:moveTo>
                    <a:pt x="58" y="3"/>
                  </a:moveTo>
                  <a:lnTo>
                    <a:pt x="58" y="38"/>
                  </a:lnTo>
                  <a:lnTo>
                    <a:pt x="7" y="38"/>
                  </a:lnTo>
                  <a:lnTo>
                    <a:pt x="7" y="3"/>
                  </a:lnTo>
                  <a:lnTo>
                    <a:pt x="58" y="3"/>
                  </a:lnTo>
                  <a:close/>
                  <a:moveTo>
                    <a:pt x="4" y="44"/>
                  </a:moveTo>
                  <a:lnTo>
                    <a:pt x="4" y="41"/>
                  </a:lnTo>
                  <a:lnTo>
                    <a:pt x="62" y="41"/>
                  </a:lnTo>
                  <a:lnTo>
                    <a:pt x="62" y="44"/>
                  </a:ln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90">
              <a:extLst>
                <a:ext uri="{FF2B5EF4-FFF2-40B4-BE49-F238E27FC236}">
                  <a16:creationId xmlns:a16="http://schemas.microsoft.com/office/drawing/2014/main" id="{64BAE5E0-D3E0-4131-9B62-8A5D4DB2548A}"/>
                </a:ext>
              </a:extLst>
            </p:cNvPr>
            <p:cNvSpPr>
              <a:spLocks noEditPoints="1"/>
            </p:cNvSpPr>
            <p:nvPr/>
          </p:nvSpPr>
          <p:spPr bwMode="auto">
            <a:xfrm>
              <a:off x="3187700" y="1252538"/>
              <a:ext cx="73025" cy="46038"/>
            </a:xfrm>
            <a:custGeom>
              <a:avLst/>
              <a:gdLst>
                <a:gd name="T0" fmla="*/ 46 w 46"/>
                <a:gd name="T1" fmla="*/ 0 h 29"/>
                <a:gd name="T2" fmla="*/ 0 w 46"/>
                <a:gd name="T3" fmla="*/ 0 h 29"/>
                <a:gd name="T4" fmla="*/ 0 w 46"/>
                <a:gd name="T5" fmla="*/ 29 h 29"/>
                <a:gd name="T6" fmla="*/ 46 w 46"/>
                <a:gd name="T7" fmla="*/ 29 h 29"/>
                <a:gd name="T8" fmla="*/ 46 w 46"/>
                <a:gd name="T9" fmla="*/ 0 h 29"/>
                <a:gd name="T10" fmla="*/ 3 w 46"/>
                <a:gd name="T11" fmla="*/ 26 h 29"/>
                <a:gd name="T12" fmla="*/ 3 w 46"/>
                <a:gd name="T13" fmla="*/ 3 h 29"/>
                <a:gd name="T14" fmla="*/ 43 w 46"/>
                <a:gd name="T15" fmla="*/ 3 h 29"/>
                <a:gd name="T16" fmla="*/ 43 w 46"/>
                <a:gd name="T17" fmla="*/ 26 h 29"/>
                <a:gd name="T18" fmla="*/ 3 w 46"/>
                <a:gd name="T19"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9">
                  <a:moveTo>
                    <a:pt x="46" y="0"/>
                  </a:moveTo>
                  <a:lnTo>
                    <a:pt x="0" y="0"/>
                  </a:lnTo>
                  <a:lnTo>
                    <a:pt x="0" y="29"/>
                  </a:lnTo>
                  <a:lnTo>
                    <a:pt x="46" y="29"/>
                  </a:lnTo>
                  <a:lnTo>
                    <a:pt x="46" y="0"/>
                  </a:lnTo>
                  <a:close/>
                  <a:moveTo>
                    <a:pt x="3" y="26"/>
                  </a:moveTo>
                  <a:lnTo>
                    <a:pt x="3" y="3"/>
                  </a:lnTo>
                  <a:lnTo>
                    <a:pt x="43" y="3"/>
                  </a:lnTo>
                  <a:lnTo>
                    <a:pt x="43" y="26"/>
                  </a:lnTo>
                  <a:lnTo>
                    <a:pt x="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91">
              <a:extLst>
                <a:ext uri="{FF2B5EF4-FFF2-40B4-BE49-F238E27FC236}">
                  <a16:creationId xmlns:a16="http://schemas.microsoft.com/office/drawing/2014/main" id="{78F0816E-03DA-4241-AC3D-D55AAC2B3F97}"/>
                </a:ext>
              </a:extLst>
            </p:cNvPr>
            <p:cNvSpPr>
              <a:spLocks noEditPoints="1"/>
            </p:cNvSpPr>
            <p:nvPr/>
          </p:nvSpPr>
          <p:spPr bwMode="auto">
            <a:xfrm>
              <a:off x="3162300" y="1219200"/>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6" name="Freeform 74">
            <a:extLst>
              <a:ext uri="{FF2B5EF4-FFF2-40B4-BE49-F238E27FC236}">
                <a16:creationId xmlns:a16="http://schemas.microsoft.com/office/drawing/2014/main" id="{F399CD38-023A-4C77-BFD4-F2C8427D414A}"/>
              </a:ext>
            </a:extLst>
          </p:cNvPr>
          <p:cNvSpPr>
            <a:spLocks noEditPoints="1"/>
          </p:cNvSpPr>
          <p:nvPr/>
        </p:nvSpPr>
        <p:spPr bwMode="auto">
          <a:xfrm>
            <a:off x="434300" y="4716326"/>
            <a:ext cx="720000" cy="413454"/>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sp>
        <p:nvSpPr>
          <p:cNvPr id="77" name="Google Shape;703;p5">
            <a:extLst>
              <a:ext uri="{FF2B5EF4-FFF2-40B4-BE49-F238E27FC236}">
                <a16:creationId xmlns:a16="http://schemas.microsoft.com/office/drawing/2014/main" id="{211F19BA-E929-4D58-84D4-769849CC4729}"/>
              </a:ext>
            </a:extLst>
          </p:cNvPr>
          <p:cNvSpPr/>
          <p:nvPr/>
        </p:nvSpPr>
        <p:spPr>
          <a:xfrm>
            <a:off x="173670" y="3513085"/>
            <a:ext cx="2701968" cy="2944858"/>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p>
        </p:txBody>
      </p:sp>
      <p:sp>
        <p:nvSpPr>
          <p:cNvPr id="78" name="Rectangle: Diagonal Corners Snipped 77">
            <a:extLst>
              <a:ext uri="{FF2B5EF4-FFF2-40B4-BE49-F238E27FC236}">
                <a16:creationId xmlns:a16="http://schemas.microsoft.com/office/drawing/2014/main" id="{A913EC18-9492-4C08-AB53-9E60547540C8}"/>
              </a:ext>
            </a:extLst>
          </p:cNvPr>
          <p:cNvSpPr/>
          <p:nvPr/>
        </p:nvSpPr>
        <p:spPr>
          <a:xfrm>
            <a:off x="251603" y="3312959"/>
            <a:ext cx="2183561"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sym typeface="Georgia"/>
              </a:rPr>
              <a:t>Οι προγραμματισμένες παρεμβάσεις …</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79" name="Google Shape;703;p5">
            <a:extLst>
              <a:ext uri="{FF2B5EF4-FFF2-40B4-BE49-F238E27FC236}">
                <a16:creationId xmlns:a16="http://schemas.microsoft.com/office/drawing/2014/main" id="{FD6BED0F-3CD5-4964-8E20-EE3834AD62E0}"/>
              </a:ext>
            </a:extLst>
          </p:cNvPr>
          <p:cNvSpPr/>
          <p:nvPr/>
        </p:nvSpPr>
        <p:spPr>
          <a:xfrm>
            <a:off x="3016428" y="3510011"/>
            <a:ext cx="4756515" cy="2947931"/>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80" name="Rectangle: Diagonal Corners Snipped 79">
            <a:extLst>
              <a:ext uri="{FF2B5EF4-FFF2-40B4-BE49-F238E27FC236}">
                <a16:creationId xmlns:a16="http://schemas.microsoft.com/office/drawing/2014/main" id="{73F74354-5284-4B1D-A18F-FB82B0184C49}"/>
              </a:ext>
            </a:extLst>
          </p:cNvPr>
          <p:cNvSpPr/>
          <p:nvPr/>
        </p:nvSpPr>
        <p:spPr>
          <a:xfrm>
            <a:off x="3084313" y="3312959"/>
            <a:ext cx="3853344" cy="540000"/>
          </a:xfrm>
          <a:prstGeom prst="snip2DiagRect">
            <a:avLst/>
          </a:prstGeom>
          <a:solidFill>
            <a:srgbClr val="013476"/>
          </a:solidFill>
          <a:ln>
            <a:noFill/>
          </a:ln>
        </p:spPr>
        <p:txBody>
          <a:bodyPr spcFirstLastPara="1" wrap="square" lIns="62335" tIns="31159" rIns="62335" bIns="31159" anchor="ctr" anchorCtr="0">
            <a:noAutofit/>
          </a:bodyPr>
          <a:lstStyle/>
          <a:p>
            <a:r>
              <a:rPr lang="el-GR" b="1" dirty="0">
                <a:solidFill>
                  <a:prstClr val="white"/>
                </a:solidFill>
                <a:latin typeface="+mn-lt"/>
                <a:sym typeface="Georgia"/>
              </a:rPr>
              <a:t>Οι προτεινόμενες επιλογές πολιτικής είναι…</a:t>
            </a:r>
          </a:p>
        </p:txBody>
      </p:sp>
      <p:sp>
        <p:nvSpPr>
          <p:cNvPr id="84" name="Google Shape;703;p5">
            <a:extLst>
              <a:ext uri="{FF2B5EF4-FFF2-40B4-BE49-F238E27FC236}">
                <a16:creationId xmlns:a16="http://schemas.microsoft.com/office/drawing/2014/main" id="{67CEAA44-91E5-49B8-92FD-DF97B5EE4E6B}"/>
              </a:ext>
            </a:extLst>
          </p:cNvPr>
          <p:cNvSpPr/>
          <p:nvPr/>
        </p:nvSpPr>
        <p:spPr>
          <a:xfrm>
            <a:off x="7876600" y="3479067"/>
            <a:ext cx="4136644" cy="2978875"/>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p>
        </p:txBody>
      </p:sp>
      <p:sp>
        <p:nvSpPr>
          <p:cNvPr id="85" name="Rectangle: Diagonal Corners Snipped 84">
            <a:extLst>
              <a:ext uri="{FF2B5EF4-FFF2-40B4-BE49-F238E27FC236}">
                <a16:creationId xmlns:a16="http://schemas.microsoft.com/office/drawing/2014/main" id="{8A6DB358-57DF-467C-8EA0-5E9F1CB8637F}"/>
              </a:ext>
            </a:extLst>
          </p:cNvPr>
          <p:cNvSpPr/>
          <p:nvPr/>
        </p:nvSpPr>
        <p:spPr>
          <a:xfrm>
            <a:off x="7937472" y="3312959"/>
            <a:ext cx="3434329" cy="540000"/>
          </a:xfrm>
          <a:prstGeom prst="snip2DiagRect">
            <a:avLst/>
          </a:prstGeom>
          <a:solidFill>
            <a:srgbClr val="013476"/>
          </a:solidFill>
          <a:ln>
            <a:noFill/>
          </a:ln>
        </p:spPr>
        <p:txBody>
          <a:bodyPr spcFirstLastPara="1" wrap="square" lIns="62335" tIns="31159" rIns="62335" bIns="31159" anchor="ctr" anchorCtr="0">
            <a:noAutofit/>
          </a:bodyPr>
          <a:lstStyle/>
          <a:p>
            <a:pPr lvl="0">
              <a:defRPr/>
            </a:pPr>
            <a:r>
              <a:rPr lang="el-GR" b="1" kern="1200" dirty="0">
                <a:solidFill>
                  <a:prstClr val="white"/>
                </a:solidFill>
                <a:latin typeface="+mn-lt"/>
                <a:ea typeface="+mn-ea"/>
                <a:sym typeface="Georgia"/>
              </a:rPr>
              <a:t>Τα επιδιώκουμε αποτελέσματα είναι…</a:t>
            </a:r>
            <a:endParaRPr kumimoji="0" lang="el-GR" b="1" i="0" u="none" strike="noStrike" kern="1200" cap="none" spc="0" normalizeH="0" baseline="0" noProof="0" dirty="0">
              <a:ln>
                <a:noFill/>
              </a:ln>
              <a:solidFill>
                <a:prstClr val="white"/>
              </a:solidFill>
              <a:effectLst/>
              <a:uLnTx/>
              <a:uFillTx/>
              <a:latin typeface="+mn-lt"/>
              <a:ea typeface="+mn-ea"/>
              <a:cs typeface="Arial"/>
              <a:sym typeface="Georgia"/>
            </a:endParaRPr>
          </a:p>
        </p:txBody>
      </p:sp>
      <p:sp>
        <p:nvSpPr>
          <p:cNvPr id="2" name="TextBox 1">
            <a:extLst>
              <a:ext uri="{FF2B5EF4-FFF2-40B4-BE49-F238E27FC236}">
                <a16:creationId xmlns:a16="http://schemas.microsoft.com/office/drawing/2014/main" id="{97C62990-602A-4AE4-BD27-C720159EC295}"/>
              </a:ext>
            </a:extLst>
          </p:cNvPr>
          <p:cNvSpPr txBox="1"/>
          <p:nvPr/>
        </p:nvSpPr>
        <p:spPr>
          <a:xfrm>
            <a:off x="154013" y="4330593"/>
            <a:ext cx="2564834" cy="1723549"/>
          </a:xfrm>
          <a:prstGeom prst="rect">
            <a:avLst/>
          </a:prstGeom>
          <a:noFill/>
        </p:spPr>
        <p:txBody>
          <a:bodyPr wrap="square" rtlCol="0">
            <a:spAutoFit/>
          </a:bodyPr>
          <a:lstStyle/>
          <a:p>
            <a:pPr marL="171450" indent="-171450">
              <a:spcBef>
                <a:spcPts val="600"/>
              </a:spcBef>
              <a:spcAft>
                <a:spcPts val="300"/>
              </a:spcAft>
              <a:buFont typeface="Wingdings" panose="05000000000000000000" pitchFamily="2" charset="2"/>
              <a:buChar char="ü"/>
            </a:pPr>
            <a:r>
              <a:rPr lang="el-GR" sz="1200" dirty="0">
                <a:latin typeface="+mn-lt"/>
              </a:rPr>
              <a:t>Απορρέουν από τα εδαφικά σχέδια δίκαιης μετάβασης</a:t>
            </a:r>
          </a:p>
          <a:p>
            <a:pPr marL="171450" indent="-171450">
              <a:spcBef>
                <a:spcPts val="600"/>
              </a:spcBef>
              <a:spcAft>
                <a:spcPts val="300"/>
              </a:spcAft>
              <a:buFont typeface="Wingdings" panose="05000000000000000000" pitchFamily="2" charset="2"/>
              <a:buChar char="ü"/>
            </a:pPr>
            <a:r>
              <a:rPr lang="el-GR" sz="1200" dirty="0">
                <a:latin typeface="+mn-lt"/>
              </a:rPr>
              <a:t>Παρέχουν λεπτομερή στοιχεία για τις ανάγκες οικονομικής διαφοροποίησης, απόκτησης νέων δεξιοτήτων και περιβαλλοντικής αποκατάστασης</a:t>
            </a:r>
          </a:p>
          <a:p>
            <a:endParaRPr lang="el-GR" sz="1200" dirty="0">
              <a:latin typeface="+mn-lt"/>
            </a:endParaRPr>
          </a:p>
        </p:txBody>
      </p:sp>
      <p:sp>
        <p:nvSpPr>
          <p:cNvPr id="3" name="TextBox 2">
            <a:extLst>
              <a:ext uri="{FF2B5EF4-FFF2-40B4-BE49-F238E27FC236}">
                <a16:creationId xmlns:a16="http://schemas.microsoft.com/office/drawing/2014/main" id="{910D52A9-C852-4A16-95F6-B9210A87ED17}"/>
              </a:ext>
            </a:extLst>
          </p:cNvPr>
          <p:cNvSpPr txBox="1"/>
          <p:nvPr/>
        </p:nvSpPr>
        <p:spPr>
          <a:xfrm>
            <a:off x="3221772" y="3973505"/>
            <a:ext cx="4394834" cy="2262158"/>
          </a:xfrm>
          <a:prstGeom prst="rect">
            <a:avLst/>
          </a:prstGeom>
          <a:noFill/>
        </p:spPr>
        <p:txBody>
          <a:bodyPr wrap="square" rtlCol="0">
            <a:spAutoFit/>
          </a:bodyPr>
          <a:lstStyle/>
          <a:p>
            <a:pPr marL="171450" indent="-171450">
              <a:spcBef>
                <a:spcPts val="600"/>
              </a:spcBef>
              <a:spcAft>
                <a:spcPts val="300"/>
              </a:spcAft>
              <a:buFont typeface="Wingdings" panose="05000000000000000000" pitchFamily="2" charset="2"/>
              <a:buChar char="ü"/>
            </a:pPr>
            <a:r>
              <a:rPr lang="el-GR" sz="1200" dirty="0">
                <a:latin typeface="+mn-lt"/>
              </a:rPr>
              <a:t>Τομέας ενέργειας </a:t>
            </a:r>
          </a:p>
          <a:p>
            <a:pPr marL="171450" indent="-171450">
              <a:spcBef>
                <a:spcPts val="600"/>
              </a:spcBef>
              <a:spcAft>
                <a:spcPts val="300"/>
              </a:spcAft>
              <a:buFont typeface="Wingdings" panose="05000000000000000000" pitchFamily="2" charset="2"/>
              <a:buChar char="ü"/>
            </a:pPr>
            <a:r>
              <a:rPr lang="el-GR" sz="1200" dirty="0">
                <a:latin typeface="+mn-lt"/>
              </a:rPr>
              <a:t>Τομέα </a:t>
            </a:r>
            <a:r>
              <a:rPr lang="el-GR" sz="1200" dirty="0" smtClean="0">
                <a:latin typeface="+mn-lt"/>
              </a:rPr>
              <a:t>έρευνας </a:t>
            </a:r>
            <a:r>
              <a:rPr lang="el-GR" sz="1200" dirty="0">
                <a:latin typeface="+mn-lt"/>
              </a:rPr>
              <a:t>&amp; καινοτομίας</a:t>
            </a:r>
          </a:p>
          <a:p>
            <a:pPr marL="171450" indent="-171450">
              <a:spcBef>
                <a:spcPts val="600"/>
              </a:spcBef>
              <a:spcAft>
                <a:spcPts val="300"/>
              </a:spcAft>
              <a:buFont typeface="Wingdings" panose="05000000000000000000" pitchFamily="2" charset="2"/>
              <a:buChar char="ü"/>
            </a:pPr>
            <a:r>
              <a:rPr lang="el-GR" sz="1200" dirty="0">
                <a:latin typeface="+mn-lt"/>
              </a:rPr>
              <a:t>Τομέα προστασίας οικοσυστημάτων και φυσικού περιβάλλοντος</a:t>
            </a:r>
          </a:p>
          <a:p>
            <a:pPr marL="171450" indent="-171450">
              <a:spcBef>
                <a:spcPts val="600"/>
              </a:spcBef>
              <a:spcAft>
                <a:spcPts val="300"/>
              </a:spcAft>
              <a:buFont typeface="Wingdings" panose="05000000000000000000" pitchFamily="2" charset="2"/>
              <a:buChar char="ü"/>
            </a:pPr>
            <a:r>
              <a:rPr lang="el-GR" sz="1200" dirty="0">
                <a:latin typeface="+mn-lt"/>
              </a:rPr>
              <a:t>Αποκατάσταση ορυχείων και αλλαγή των χρήσεων γης</a:t>
            </a:r>
          </a:p>
          <a:p>
            <a:pPr marL="171450" indent="-171450">
              <a:spcBef>
                <a:spcPts val="600"/>
              </a:spcBef>
              <a:spcAft>
                <a:spcPts val="300"/>
              </a:spcAft>
              <a:buFont typeface="Wingdings" panose="05000000000000000000" pitchFamily="2" charset="2"/>
              <a:buChar char="ü"/>
            </a:pPr>
            <a:r>
              <a:rPr lang="el-GR" sz="1200" dirty="0">
                <a:latin typeface="+mn-lt"/>
              </a:rPr>
              <a:t>Ανάδειξη του πολιτιστικού αποθέματος</a:t>
            </a:r>
          </a:p>
          <a:p>
            <a:pPr marL="171450" indent="-171450">
              <a:spcBef>
                <a:spcPts val="600"/>
              </a:spcBef>
              <a:spcAft>
                <a:spcPts val="300"/>
              </a:spcAft>
              <a:buFont typeface="Wingdings" panose="05000000000000000000" pitchFamily="2" charset="2"/>
              <a:buChar char="ü"/>
            </a:pPr>
            <a:r>
              <a:rPr lang="el-GR" sz="1200" dirty="0">
                <a:latin typeface="+mn-lt"/>
              </a:rPr>
              <a:t>Ανάπτυξη ανθρώπινου δυναμικού</a:t>
            </a:r>
          </a:p>
          <a:p>
            <a:pPr marL="171450" indent="-171450">
              <a:spcBef>
                <a:spcPts val="600"/>
              </a:spcBef>
              <a:spcAft>
                <a:spcPts val="300"/>
              </a:spcAft>
              <a:buFont typeface="Wingdings" panose="05000000000000000000" pitchFamily="2" charset="2"/>
              <a:buChar char="ü"/>
            </a:pPr>
            <a:r>
              <a:rPr lang="el-GR" sz="1200" dirty="0">
                <a:latin typeface="+mn-lt"/>
              </a:rPr>
              <a:t>Ανάπτυξη υποστηρικτικών ψηφιακών υποδομών και υπηρεσιών ευφυούς πόλης</a:t>
            </a:r>
          </a:p>
        </p:txBody>
      </p:sp>
      <p:sp>
        <p:nvSpPr>
          <p:cNvPr id="4" name="TextBox 3">
            <a:extLst>
              <a:ext uri="{FF2B5EF4-FFF2-40B4-BE49-F238E27FC236}">
                <a16:creationId xmlns:a16="http://schemas.microsoft.com/office/drawing/2014/main" id="{03276E1E-EC57-47FB-8F79-870EDDA8FE76}"/>
              </a:ext>
            </a:extLst>
          </p:cNvPr>
          <p:cNvSpPr txBox="1"/>
          <p:nvPr/>
        </p:nvSpPr>
        <p:spPr>
          <a:xfrm>
            <a:off x="7997117" y="3973505"/>
            <a:ext cx="3867736" cy="2331407"/>
          </a:xfrm>
          <a:prstGeom prst="rect">
            <a:avLst/>
          </a:prstGeom>
          <a:noFill/>
        </p:spPr>
        <p:txBody>
          <a:bodyPr wrap="square" rtlCol="0">
            <a:spAutoFit/>
          </a:bodyPr>
          <a:lstStyle/>
          <a:p>
            <a:pPr marL="171450" indent="-171450">
              <a:spcBef>
                <a:spcPts val="600"/>
              </a:spcBef>
              <a:spcAft>
                <a:spcPts val="300"/>
              </a:spcAft>
              <a:buFont typeface="Wingdings" panose="05000000000000000000" pitchFamily="2" charset="2"/>
              <a:buChar char="ü"/>
            </a:pPr>
            <a:r>
              <a:rPr lang="el-GR" sz="1200" dirty="0">
                <a:latin typeface="+mn-lt"/>
              </a:rPr>
              <a:t>Δημιουργία θέσεων εργασίας </a:t>
            </a:r>
          </a:p>
          <a:p>
            <a:pPr marL="171450" indent="-171450">
              <a:spcBef>
                <a:spcPts val="600"/>
              </a:spcBef>
              <a:spcAft>
                <a:spcPts val="300"/>
              </a:spcAft>
              <a:buFont typeface="Wingdings" panose="05000000000000000000" pitchFamily="2" charset="2"/>
              <a:buChar char="ü"/>
            </a:pPr>
            <a:r>
              <a:rPr lang="el-GR" sz="1200" dirty="0">
                <a:latin typeface="+mn-lt"/>
              </a:rPr>
              <a:t>Αύξηση του ΑΕΠ με ίδρυση νέων επιχειρήσεων </a:t>
            </a:r>
          </a:p>
          <a:p>
            <a:pPr marL="171450" indent="-171450">
              <a:spcBef>
                <a:spcPts val="600"/>
              </a:spcBef>
              <a:spcAft>
                <a:spcPts val="300"/>
              </a:spcAft>
              <a:buFont typeface="Wingdings" panose="05000000000000000000" pitchFamily="2" charset="2"/>
              <a:buChar char="ü"/>
            </a:pPr>
            <a:r>
              <a:rPr lang="el-GR" sz="1200" dirty="0">
                <a:latin typeface="+mn-lt"/>
              </a:rPr>
              <a:t>Υποστήριξη της διαφοροποίησης και του εκσυγχρονισμού των υφιστάμενων επιχειρήσεων </a:t>
            </a:r>
          </a:p>
          <a:p>
            <a:pPr marL="171450" indent="-171450">
              <a:spcBef>
                <a:spcPts val="600"/>
              </a:spcBef>
              <a:spcAft>
                <a:spcPts val="300"/>
              </a:spcAft>
              <a:buFont typeface="Wingdings" panose="05000000000000000000" pitchFamily="2" charset="2"/>
              <a:buChar char="ü"/>
            </a:pPr>
            <a:r>
              <a:rPr lang="el-GR" sz="1200" dirty="0">
                <a:latin typeface="+mn-lt"/>
              </a:rPr>
              <a:t>Προσέλκυση μεγάλων παραγωγικών επενδύσεων</a:t>
            </a:r>
          </a:p>
          <a:p>
            <a:pPr marL="171450" indent="-171450">
              <a:spcBef>
                <a:spcPts val="600"/>
              </a:spcBef>
              <a:spcAft>
                <a:spcPts val="300"/>
              </a:spcAft>
              <a:buFont typeface="Wingdings" panose="05000000000000000000" pitchFamily="2" charset="2"/>
              <a:buChar char="ü"/>
            </a:pPr>
            <a:r>
              <a:rPr lang="el-GR" sz="1200" dirty="0">
                <a:latin typeface="+mn-lt"/>
              </a:rPr>
              <a:t>Ενίσχυση ερευνητικών κέντρων και εμβληματικών επενδύσεων σε τομείς υψηλής τεχνολογίας</a:t>
            </a:r>
          </a:p>
          <a:p>
            <a:pPr marL="171450" indent="-171450">
              <a:spcBef>
                <a:spcPts val="600"/>
              </a:spcBef>
              <a:spcAft>
                <a:spcPts val="300"/>
              </a:spcAft>
              <a:buFont typeface="Wingdings" panose="05000000000000000000" pitchFamily="2" charset="2"/>
              <a:buChar char="ü"/>
            </a:pPr>
            <a:r>
              <a:rPr lang="el-GR" sz="1200" dirty="0">
                <a:latin typeface="+mn-lt"/>
              </a:rPr>
              <a:t>Δημιουργία εκκολαπτηρίων και νεοφυών και καινοτόμων επιχειρήσεων</a:t>
            </a:r>
          </a:p>
        </p:txBody>
      </p:sp>
      <p:sp>
        <p:nvSpPr>
          <p:cNvPr id="64" name="Google Shape;1111;p22">
            <a:extLst>
              <a:ext uri="{FF2B5EF4-FFF2-40B4-BE49-F238E27FC236}">
                <a16:creationId xmlns:a16="http://schemas.microsoft.com/office/drawing/2014/main" id="{518CD63E-2667-4F6F-9CE1-DF4CF36772F5}"/>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16</a:t>
            </a:fld>
            <a:endParaRPr lang="el-GR" sz="1000">
              <a:solidFill>
                <a:schemeClr val="tx1"/>
              </a:solidFill>
              <a:latin typeface="Calibri "/>
            </a:endParaRPr>
          </a:p>
        </p:txBody>
      </p:sp>
    </p:spTree>
    <p:extLst>
      <p:ext uri="{BB962C8B-B14F-4D97-AF65-F5344CB8AC3E}">
        <p14:creationId xmlns:p14="http://schemas.microsoft.com/office/powerpoint/2010/main" val="2908867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3. </a:t>
            </a:r>
            <a:r>
              <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rPr>
              <a:t>Προγραμματισμός και διαβούλευση</a:t>
            </a:r>
          </a:p>
        </p:txBody>
      </p:sp>
    </p:spTree>
    <p:extLst>
      <p:ext uri="{BB962C8B-B14F-4D97-AF65-F5344CB8AC3E}">
        <p14:creationId xmlns:p14="http://schemas.microsoft.com/office/powerpoint/2010/main" val="3595030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087DC60-4047-4DCD-891F-45DBD94A84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319"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9087DC60-4047-4DCD-891F-45DBD94A84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 name="Picture 3"/>
          <p:cNvPicPr>
            <a:picLocks noChangeAspect="1" noChangeArrowheads="1"/>
          </p:cNvPicPr>
          <p:nvPr/>
        </p:nvPicPr>
        <p:blipFill rotWithShape="1">
          <a:blip r:embed="rId7">
            <a:lum bright="70000" contrast="-70000"/>
            <a:extLst>
              <a:ext uri="{BEBA8EAE-BF5A-486C-A8C5-ECC9F3942E4B}">
                <a14:imgProps xmlns:a14="http://schemas.microsoft.com/office/drawing/2010/main">
                  <a14:imgLayer r:embed="rId8">
                    <a14:imgEffect>
                      <a14:artisticPaintStrokes trans="100000" intensity="0"/>
                    </a14:imgEffect>
                  </a14:imgLayer>
                </a14:imgProps>
              </a:ext>
              <a:ext uri="{28A0092B-C50C-407E-A947-70E740481C1C}">
                <a14:useLocalDpi xmlns:a14="http://schemas.microsoft.com/office/drawing/2010/main" val="0"/>
              </a:ext>
            </a:extLst>
          </a:blip>
          <a:srcRect r="50782"/>
          <a:stretch/>
        </p:blipFill>
        <p:spPr bwMode="auto">
          <a:xfrm>
            <a:off x="9120035" y="396256"/>
            <a:ext cx="3071965"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ight Arrow 6"/>
          <p:cNvSpPr/>
          <p:nvPr/>
        </p:nvSpPr>
        <p:spPr>
          <a:xfrm>
            <a:off x="2311695" y="4365575"/>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
        <p:nvSpPr>
          <p:cNvPr id="41" name="Title 23">
            <a:extLst>
              <a:ext uri="{FF2B5EF4-FFF2-40B4-BE49-F238E27FC236}">
                <a16:creationId xmlns:a16="http://schemas.microsoft.com/office/drawing/2014/main" id="{EC59E5F0-D023-4DDD-BBA3-DAB4DEE6FE0F}"/>
              </a:ext>
            </a:extLst>
          </p:cNvPr>
          <p:cNvSpPr txBox="1">
            <a:spLocks/>
          </p:cNvSpPr>
          <p:nvPr/>
        </p:nvSpPr>
        <p:spPr>
          <a:xfrm>
            <a:off x="0" y="0"/>
            <a:ext cx="12192000" cy="635000"/>
          </a:xfrm>
          <a:prstGeom prst="rect">
            <a:avLst/>
          </a:prstGeom>
          <a:solidFill>
            <a:srgbClr val="000066"/>
          </a:solid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3200" kern="1200">
                <a:solidFill>
                  <a:schemeClr val="accent1">
                    <a:lumMod val="50000"/>
                  </a:schemeClr>
                </a:solidFill>
                <a:latin typeface="Helvetica Neue"/>
                <a:ea typeface="+mj-ea"/>
                <a:cs typeface="Arial" panose="020B0604020202020204" pitchFamily="34" charset="0"/>
              </a:defRPr>
            </a:lvl1pPr>
          </a:lstStyle>
          <a:p>
            <a:pPr>
              <a:buClrTx/>
              <a:buFontTx/>
            </a:pPr>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Διαβούλευση</a:t>
            </a:r>
            <a:endParaRPr lang="en-GB"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5123285F-6F59-494F-838E-795E79D23A69}"/>
              </a:ext>
            </a:extLst>
          </p:cNvPr>
          <p:cNvSpPr txBox="1"/>
          <p:nvPr/>
        </p:nvSpPr>
        <p:spPr>
          <a:xfrm>
            <a:off x="300057" y="948366"/>
            <a:ext cx="8579539" cy="1743729"/>
          </a:xfrm>
          <a:prstGeom prst="rect">
            <a:avLst/>
          </a:prstGeom>
          <a:solidFill>
            <a:schemeClr val="accent4"/>
          </a:solidFill>
        </p:spPr>
        <p:txBody>
          <a:bodyPr wrap="square" rtlCol="0" anchor="ctr">
            <a:noAutofit/>
          </a:bodyPr>
          <a:lstStyle/>
          <a:p>
            <a:pPr>
              <a:spcBef>
                <a:spcPts val="600"/>
              </a:spcBef>
              <a:spcAft>
                <a:spcPts val="600"/>
              </a:spcAft>
            </a:pPr>
            <a:r>
              <a:rPr lang="el-GR" dirty="0">
                <a:solidFill>
                  <a:schemeClr val="bg1"/>
                </a:solidFill>
                <a:latin typeface="+mn-lt"/>
              </a:rPr>
              <a:t>Ο αναπτυξιακός προγραμματισμός της χώρας για τη νέα Προγραμματική Περίοδο 2021-2027 έχει συμπεριλάβει τη συμμετοχή όλων των αρμόδιων φορέων πολιτικής σε εθνικό,  περιφερειακό και τοπικό επίπεδο.</a:t>
            </a:r>
          </a:p>
          <a:p>
            <a:pPr>
              <a:spcBef>
                <a:spcPts val="600"/>
              </a:spcBef>
              <a:spcAft>
                <a:spcPts val="600"/>
              </a:spcAft>
            </a:pPr>
            <a:r>
              <a:rPr lang="el-GR" b="1" dirty="0">
                <a:solidFill>
                  <a:schemeClr val="bg1"/>
                </a:solidFill>
                <a:latin typeface="+mn-lt"/>
              </a:rPr>
              <a:t>Στόχος είναι η εδραίωση  της εταιρικής σχέσης με το σύνολο των εμπλεκόμενων φορέων και κοινωνικών εταίρων</a:t>
            </a:r>
            <a:r>
              <a:rPr lang="el-GR" dirty="0">
                <a:solidFill>
                  <a:schemeClr val="bg1"/>
                </a:solidFill>
                <a:latin typeface="+mn-lt"/>
              </a:rPr>
              <a:t>, επιδιώκοντας την ενεργή συμμετοχή τους σε όλες τις διαδικασίες σχεδιασμού, προετοιμασίας και διαβούλευσης του ΕΣΠΑ και των Προγραμμάτων 2021-2027 με ανοικτές, διαφανείς και συμμετοχικές </a:t>
            </a:r>
            <a:r>
              <a:rPr lang="el-GR" dirty="0" smtClean="0">
                <a:solidFill>
                  <a:schemeClr val="bg1"/>
                </a:solidFill>
                <a:latin typeface="+mn-lt"/>
              </a:rPr>
              <a:t>διαδικασίες.</a:t>
            </a:r>
            <a:endParaRPr lang="el-GR" dirty="0">
              <a:solidFill>
                <a:schemeClr val="bg1"/>
              </a:solidFill>
              <a:latin typeface="+mn-lt"/>
            </a:endParaRPr>
          </a:p>
        </p:txBody>
      </p:sp>
      <p:sp>
        <p:nvSpPr>
          <p:cNvPr id="48" name="Google Shape;703;p5">
            <a:extLst>
              <a:ext uri="{FF2B5EF4-FFF2-40B4-BE49-F238E27FC236}">
                <a16:creationId xmlns:a16="http://schemas.microsoft.com/office/drawing/2014/main" id="{4E9D06F6-A33B-474E-A90D-59DC1E40E2E5}"/>
              </a:ext>
            </a:extLst>
          </p:cNvPr>
          <p:cNvSpPr/>
          <p:nvPr/>
        </p:nvSpPr>
        <p:spPr>
          <a:xfrm>
            <a:off x="291334" y="3142355"/>
            <a:ext cx="1938308" cy="3373816"/>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Diagonal Corners Snipped 48">
            <a:extLst>
              <a:ext uri="{FF2B5EF4-FFF2-40B4-BE49-F238E27FC236}">
                <a16:creationId xmlns:a16="http://schemas.microsoft.com/office/drawing/2014/main" id="{811F9424-002D-443F-A467-121925A74080}"/>
              </a:ext>
            </a:extLst>
          </p:cNvPr>
          <p:cNvSpPr/>
          <p:nvPr/>
        </p:nvSpPr>
        <p:spPr>
          <a:xfrm>
            <a:off x="268438" y="2936800"/>
            <a:ext cx="1538591" cy="846441"/>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Μετά το 2020</a:t>
            </a:r>
          </a:p>
        </p:txBody>
      </p:sp>
      <p:sp>
        <p:nvSpPr>
          <p:cNvPr id="52" name="TextBox 51">
            <a:extLst>
              <a:ext uri="{FF2B5EF4-FFF2-40B4-BE49-F238E27FC236}">
                <a16:creationId xmlns:a16="http://schemas.microsoft.com/office/drawing/2014/main" id="{3A1BA843-E8B8-4A92-A80B-CB11FA5E8726}"/>
              </a:ext>
            </a:extLst>
          </p:cNvPr>
          <p:cNvSpPr txBox="1"/>
          <p:nvPr/>
        </p:nvSpPr>
        <p:spPr>
          <a:xfrm>
            <a:off x="300057" y="3888492"/>
            <a:ext cx="1952481" cy="2646878"/>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Εκπόνηση της μελέτης του ΟΟΣΑ για την Περιφερειακή Πολιτική της Ελλάδας </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Συναντήσεις με εκπροσώπους των περιφερειακών και τοπικών φορέων και εκπροσώπους της κοινωνίας των πολιτών και του επιχειρηματικού τομέα</a:t>
            </a: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28" name="Google Shape;703;p5">
            <a:extLst>
              <a:ext uri="{FF2B5EF4-FFF2-40B4-BE49-F238E27FC236}">
                <a16:creationId xmlns:a16="http://schemas.microsoft.com/office/drawing/2014/main" id="{211274BE-D112-4C6A-BF80-E9986E54E8F0}"/>
              </a:ext>
            </a:extLst>
          </p:cNvPr>
          <p:cNvSpPr/>
          <p:nvPr/>
        </p:nvSpPr>
        <p:spPr>
          <a:xfrm>
            <a:off x="2652233"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Diagonal Corners Snipped 33">
            <a:extLst>
              <a:ext uri="{FF2B5EF4-FFF2-40B4-BE49-F238E27FC236}">
                <a16:creationId xmlns:a16="http://schemas.microsoft.com/office/drawing/2014/main" id="{8E8CA1F7-FB10-4616-9814-2EC757C72EB2}"/>
              </a:ext>
            </a:extLst>
          </p:cNvPr>
          <p:cNvSpPr/>
          <p:nvPr/>
        </p:nvSpPr>
        <p:spPr>
          <a:xfrm>
            <a:off x="2628709" y="2936801"/>
            <a:ext cx="1649377" cy="846441"/>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17/1/2020</a:t>
            </a:r>
          </a:p>
        </p:txBody>
      </p:sp>
      <p:sp>
        <p:nvSpPr>
          <p:cNvPr id="35" name="TextBox 34">
            <a:extLst>
              <a:ext uri="{FF2B5EF4-FFF2-40B4-BE49-F238E27FC236}">
                <a16:creationId xmlns:a16="http://schemas.microsoft.com/office/drawing/2014/main" id="{F2113EE7-04AB-47F9-84E1-3474366625ED}"/>
              </a:ext>
            </a:extLst>
          </p:cNvPr>
          <p:cNvSpPr txBox="1"/>
          <p:nvPr/>
        </p:nvSpPr>
        <p:spPr>
          <a:xfrm>
            <a:off x="2654233" y="3959988"/>
            <a:ext cx="1866265" cy="1538883"/>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Εθνικό Αναπτυξιακό συνέδριο </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Διαμόρφωση των στρατηγικών επιλογών σε εθνικό και περιφερειακό επίπεδο</a:t>
            </a:r>
            <a:endParaRPr lang="en-GB" sz="1200" dirty="0">
              <a:solidFill>
                <a:srgbClr val="000066"/>
              </a:solidFill>
              <a:latin typeface="Calibri" panose="020F0502020204030204" pitchFamily="34" charset="0"/>
            </a:endParaRP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53" name="Google Shape;703;p5">
            <a:extLst>
              <a:ext uri="{FF2B5EF4-FFF2-40B4-BE49-F238E27FC236}">
                <a16:creationId xmlns:a16="http://schemas.microsoft.com/office/drawing/2014/main" id="{7F75EE6F-21E6-4DE9-8253-A73730C5D443}"/>
              </a:ext>
            </a:extLst>
          </p:cNvPr>
          <p:cNvSpPr/>
          <p:nvPr/>
        </p:nvSpPr>
        <p:spPr>
          <a:xfrm>
            <a:off x="5030518"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tangle: Diagonal Corners Snipped 53">
            <a:extLst>
              <a:ext uri="{FF2B5EF4-FFF2-40B4-BE49-F238E27FC236}">
                <a16:creationId xmlns:a16="http://schemas.microsoft.com/office/drawing/2014/main" id="{F0780FD4-C5BA-48E7-990A-95CDA4FFC3E5}"/>
              </a:ext>
            </a:extLst>
          </p:cNvPr>
          <p:cNvSpPr/>
          <p:nvPr/>
        </p:nvSpPr>
        <p:spPr>
          <a:xfrm>
            <a:off x="5006993" y="2936801"/>
            <a:ext cx="1734757" cy="846441"/>
          </a:xfrm>
          <a:prstGeom prst="snip2DiagRect">
            <a:avLst/>
          </a:prstGeom>
          <a:solidFill>
            <a:srgbClr val="013476"/>
          </a:solidFill>
          <a:ln>
            <a:noFill/>
          </a:ln>
        </p:spPr>
        <p:txBody>
          <a:bodyPr spcFirstLastPara="1" wrap="square" lIns="62335" tIns="31159" rIns="62335" bIns="31159" anchor="t" anchorCtr="0">
            <a:noAutofit/>
          </a:bodyPr>
          <a:lstStyle/>
          <a:p>
            <a:r>
              <a:rPr lang="el-GR" b="1" dirty="0" smtClean="0">
                <a:solidFill>
                  <a:prstClr val="white"/>
                </a:solidFill>
                <a:latin typeface="+mn-lt"/>
                <a:sym typeface="Georgia"/>
              </a:rPr>
              <a:t>Εγκύκλιοι </a:t>
            </a:r>
            <a:r>
              <a:rPr lang="el-GR" b="1" dirty="0">
                <a:solidFill>
                  <a:prstClr val="white"/>
                </a:solidFill>
                <a:latin typeface="+mn-lt"/>
                <a:sym typeface="Georgia"/>
              </a:rPr>
              <a:t>Σχεδιασμού</a:t>
            </a:r>
          </a:p>
        </p:txBody>
      </p:sp>
      <p:sp>
        <p:nvSpPr>
          <p:cNvPr id="55" name="TextBox 54">
            <a:extLst>
              <a:ext uri="{FF2B5EF4-FFF2-40B4-BE49-F238E27FC236}">
                <a16:creationId xmlns:a16="http://schemas.microsoft.com/office/drawing/2014/main" id="{F774DA8D-3F0A-4475-ABEA-4809013A4ECB}"/>
              </a:ext>
            </a:extLst>
          </p:cNvPr>
          <p:cNvSpPr txBox="1"/>
          <p:nvPr/>
        </p:nvSpPr>
        <p:spPr>
          <a:xfrm>
            <a:off x="5006993" y="3913822"/>
            <a:ext cx="1866265" cy="1985159"/>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Προτάσεις στρατηγικών επιλογών και σχεδιασμού </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Βασική εισροή για τη διαμόρφωση των πολιτικών και προτεραιοτήτων</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Όργανα σχεδιασμού</a:t>
            </a: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57" name="Google Shape;703;p5">
            <a:extLst>
              <a:ext uri="{FF2B5EF4-FFF2-40B4-BE49-F238E27FC236}">
                <a16:creationId xmlns:a16="http://schemas.microsoft.com/office/drawing/2014/main" id="{4849488F-BAA7-4403-A968-F85504337126}"/>
              </a:ext>
            </a:extLst>
          </p:cNvPr>
          <p:cNvSpPr/>
          <p:nvPr/>
        </p:nvSpPr>
        <p:spPr>
          <a:xfrm>
            <a:off x="7478846"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tangle: Diagonal Corners Snipped 57">
            <a:extLst>
              <a:ext uri="{FF2B5EF4-FFF2-40B4-BE49-F238E27FC236}">
                <a16:creationId xmlns:a16="http://schemas.microsoft.com/office/drawing/2014/main" id="{363D7A76-ED10-4849-99AA-01AF390A7790}"/>
              </a:ext>
            </a:extLst>
          </p:cNvPr>
          <p:cNvSpPr/>
          <p:nvPr/>
        </p:nvSpPr>
        <p:spPr>
          <a:xfrm>
            <a:off x="7455321" y="2936799"/>
            <a:ext cx="1728034" cy="846443"/>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Συναντήσεις</a:t>
            </a:r>
          </a:p>
        </p:txBody>
      </p:sp>
      <p:sp>
        <p:nvSpPr>
          <p:cNvPr id="59" name="TextBox 58">
            <a:extLst>
              <a:ext uri="{FF2B5EF4-FFF2-40B4-BE49-F238E27FC236}">
                <a16:creationId xmlns:a16="http://schemas.microsoft.com/office/drawing/2014/main" id="{A382A7BA-8E0F-46C4-87B7-CF60219E2AA0}"/>
              </a:ext>
            </a:extLst>
          </p:cNvPr>
          <p:cNvSpPr txBox="1"/>
          <p:nvPr/>
        </p:nvSpPr>
        <p:spPr>
          <a:xfrm>
            <a:off x="7520308" y="3902687"/>
            <a:ext cx="1866265" cy="2092881"/>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Μεταξύ των εθνικών και περιφερειακών αρχών</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Οριστικοποίηση τόσο της κατανομής των πόρων όσο και των προβλεπόμενων πολιτικών του ΕΣΠΑ και των προγραμμάτων </a:t>
            </a: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60" name="Google Shape;703;p5">
            <a:extLst>
              <a:ext uri="{FF2B5EF4-FFF2-40B4-BE49-F238E27FC236}">
                <a16:creationId xmlns:a16="http://schemas.microsoft.com/office/drawing/2014/main" id="{EFBEC26D-9AFC-474A-B738-4519560FC398}"/>
              </a:ext>
            </a:extLst>
          </p:cNvPr>
          <p:cNvSpPr/>
          <p:nvPr/>
        </p:nvSpPr>
        <p:spPr>
          <a:xfrm>
            <a:off x="9953635"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angle: Diagonal Corners Snipped 60">
            <a:extLst>
              <a:ext uri="{FF2B5EF4-FFF2-40B4-BE49-F238E27FC236}">
                <a16:creationId xmlns:a16="http://schemas.microsoft.com/office/drawing/2014/main" id="{A5A26B9E-2020-4010-97B0-971FB53F88EB}"/>
              </a:ext>
            </a:extLst>
          </p:cNvPr>
          <p:cNvSpPr/>
          <p:nvPr/>
        </p:nvSpPr>
        <p:spPr>
          <a:xfrm>
            <a:off x="9930109" y="2936801"/>
            <a:ext cx="1728035" cy="846444"/>
          </a:xfrm>
          <a:prstGeom prst="snip2DiagRect">
            <a:avLst/>
          </a:prstGeom>
          <a:solidFill>
            <a:srgbClr val="013476"/>
          </a:solidFill>
          <a:ln>
            <a:noFill/>
          </a:ln>
        </p:spPr>
        <p:txBody>
          <a:bodyPr spcFirstLastPara="1" wrap="square" lIns="62335" tIns="31159" rIns="62335" bIns="31159" anchor="t" anchorCtr="0">
            <a:spAutoFit/>
          </a:bodyPr>
          <a:lstStyle/>
          <a:p>
            <a:pPr lvl="0">
              <a:buClrTx/>
              <a:defRPr/>
            </a:pPr>
            <a:r>
              <a:rPr lang="el-GR" b="1" kern="1200" dirty="0">
                <a:solidFill>
                  <a:prstClr val="white"/>
                </a:solidFill>
                <a:latin typeface="Calibri" panose="020F0502020204030204"/>
                <a:ea typeface="+mn-ea"/>
                <a:sym typeface="Georgia"/>
              </a:rPr>
              <a:t>Διαβούλευση και διάχυση πληροφόρησης </a:t>
            </a:r>
          </a:p>
        </p:txBody>
      </p:sp>
      <p:sp>
        <p:nvSpPr>
          <p:cNvPr id="62" name="TextBox 61">
            <a:extLst>
              <a:ext uri="{FF2B5EF4-FFF2-40B4-BE49-F238E27FC236}">
                <a16:creationId xmlns:a16="http://schemas.microsoft.com/office/drawing/2014/main" id="{02D0E59C-8C21-47CF-BC34-82D09DDFE986}"/>
              </a:ext>
            </a:extLst>
          </p:cNvPr>
          <p:cNvSpPr txBox="1"/>
          <p:nvPr/>
        </p:nvSpPr>
        <p:spPr>
          <a:xfrm>
            <a:off x="9953635" y="3934373"/>
            <a:ext cx="1866265" cy="1015663"/>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Αξιοποιήθηκε η διαδικτυακή πύλη  του ΕΣΠΑ και των Προγραμμάτων</a:t>
            </a:r>
            <a:r>
              <a:rPr lang="en-US" sz="1200" dirty="0">
                <a:solidFill>
                  <a:srgbClr val="000066"/>
                </a:solidFill>
                <a:latin typeface="Calibri" panose="020F0502020204030204" pitchFamily="34" charset="0"/>
              </a:rPr>
              <a:t> </a:t>
            </a:r>
            <a:r>
              <a:rPr lang="el-GR" sz="1200" dirty="0" smtClean="0">
                <a:solidFill>
                  <a:srgbClr val="000066"/>
                </a:solidFill>
                <a:latin typeface="Calibri" panose="020F0502020204030204" pitchFamily="34" charset="0"/>
              </a:rPr>
              <a:t>«ΔΙΑΥΛΟΣ»</a:t>
            </a:r>
            <a:endParaRPr lang="en-GB" sz="1200" dirty="0">
              <a:solidFill>
                <a:srgbClr val="000066"/>
              </a:solidFill>
              <a:latin typeface="Calibri" panose="020F0502020204030204" pitchFamily="34" charset="0"/>
            </a:endParaRPr>
          </a:p>
        </p:txBody>
      </p:sp>
      <p:sp>
        <p:nvSpPr>
          <p:cNvPr id="23" name="Google Shape;1111;p22">
            <a:extLst>
              <a:ext uri="{FF2B5EF4-FFF2-40B4-BE49-F238E27FC236}">
                <a16:creationId xmlns:a16="http://schemas.microsoft.com/office/drawing/2014/main" id="{C895E1EE-9A07-4E6D-97E0-8384EFFA20B3}"/>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18</a:t>
            </a:fld>
            <a:endParaRPr lang="el-GR" sz="1000">
              <a:solidFill>
                <a:schemeClr val="tx1"/>
              </a:solidFill>
              <a:latin typeface="Calibri "/>
            </a:endParaRPr>
          </a:p>
        </p:txBody>
      </p:sp>
      <p:sp>
        <p:nvSpPr>
          <p:cNvPr id="24" name="Right Arrow 6">
            <a:extLst>
              <a:ext uri="{FF2B5EF4-FFF2-40B4-BE49-F238E27FC236}">
                <a16:creationId xmlns:a16="http://schemas.microsoft.com/office/drawing/2014/main" id="{ECBBC0B8-9EC9-4BBA-9575-6338B7B6E133}"/>
              </a:ext>
            </a:extLst>
          </p:cNvPr>
          <p:cNvSpPr/>
          <p:nvPr/>
        </p:nvSpPr>
        <p:spPr>
          <a:xfrm>
            <a:off x="4731552" y="4430236"/>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
        <p:nvSpPr>
          <p:cNvPr id="26" name="Right Arrow 6">
            <a:extLst>
              <a:ext uri="{FF2B5EF4-FFF2-40B4-BE49-F238E27FC236}">
                <a16:creationId xmlns:a16="http://schemas.microsoft.com/office/drawing/2014/main" id="{E0C5EC6D-CB5E-4C0F-A48E-FC0D5831212F}"/>
              </a:ext>
            </a:extLst>
          </p:cNvPr>
          <p:cNvSpPr/>
          <p:nvPr/>
        </p:nvSpPr>
        <p:spPr>
          <a:xfrm>
            <a:off x="7151409" y="4474155"/>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
        <p:nvSpPr>
          <p:cNvPr id="27" name="Right Arrow 6">
            <a:extLst>
              <a:ext uri="{FF2B5EF4-FFF2-40B4-BE49-F238E27FC236}">
                <a16:creationId xmlns:a16="http://schemas.microsoft.com/office/drawing/2014/main" id="{541A31EA-314F-48BE-8D3A-803BC7D8E185}"/>
              </a:ext>
            </a:extLst>
          </p:cNvPr>
          <p:cNvSpPr/>
          <p:nvPr/>
        </p:nvSpPr>
        <p:spPr>
          <a:xfrm>
            <a:off x="9571266" y="4474155"/>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Tree>
    <p:extLst>
      <p:ext uri="{BB962C8B-B14F-4D97-AF65-F5344CB8AC3E}">
        <p14:creationId xmlns:p14="http://schemas.microsoft.com/office/powerpoint/2010/main" val="3248632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087DC60-4047-4DCD-891F-45DBD94A845F}"/>
              </a:ext>
            </a:extLst>
          </p:cNvPr>
          <p:cNvGraphicFramePr>
            <a:graphicFrameLocks noChangeAspect="1"/>
          </p:cNvGraphicFramePr>
          <p:nvPr>
            <p:custDataLst>
              <p:tags r:id="rId2"/>
            </p:custDataLst>
            <p:extLst>
              <p:ext uri="{D42A27DB-BD31-4B8C-83A1-F6EECF244321}">
                <p14:modId xmlns:p14="http://schemas.microsoft.com/office/powerpoint/2010/main" val="75305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75"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9087DC60-4047-4DCD-891F-45DBD94A84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7" name="Picture 3">
            <a:extLst>
              <a:ext uri="{FF2B5EF4-FFF2-40B4-BE49-F238E27FC236}">
                <a16:creationId xmlns:a16="http://schemas.microsoft.com/office/drawing/2014/main" id="{40A1D111-8840-40A4-BD00-6067FA2D76A7}"/>
              </a:ext>
            </a:extLst>
          </p:cNvPr>
          <p:cNvPicPr>
            <a:picLocks noChangeAspect="1" noChangeArrowheads="1"/>
          </p:cNvPicPr>
          <p:nvPr/>
        </p:nvPicPr>
        <p:blipFill rotWithShape="1">
          <a:blip r:embed="rId7">
            <a:lum bright="70000" contrast="-70000"/>
            <a:extLst>
              <a:ext uri="{BEBA8EAE-BF5A-486C-A8C5-ECC9F3942E4B}">
                <a14:imgProps xmlns:a14="http://schemas.microsoft.com/office/drawing/2010/main">
                  <a14:imgLayer r:embed="rId8">
                    <a14:imgEffect>
                      <a14:artisticPaintStrokes trans="100000" intensity="0"/>
                    </a14:imgEffect>
                  </a14:imgLayer>
                </a14:imgProps>
              </a:ext>
              <a:ext uri="{28A0092B-C50C-407E-A947-70E740481C1C}">
                <a14:useLocalDpi xmlns:a14="http://schemas.microsoft.com/office/drawing/2010/main" val="0"/>
              </a:ext>
            </a:extLst>
          </a:blip>
          <a:srcRect r="50152"/>
          <a:stretch/>
        </p:blipFill>
        <p:spPr bwMode="auto">
          <a:xfrm>
            <a:off x="9071240" y="472456"/>
            <a:ext cx="3111310"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itle 23"/>
          <p:cNvSpPr>
            <a:spLocks noGrp="1"/>
          </p:cNvSpPr>
          <p:nvPr>
            <p:ph type="title" idx="4294967295"/>
          </p:nvPr>
        </p:nvSpPr>
        <p:spPr>
          <a:xfrm>
            <a:off x="0" y="0"/>
            <a:ext cx="12192000" cy="635000"/>
          </a:xfrm>
          <a:solidFill>
            <a:srgbClr val="000066"/>
          </a:solidFill>
          <a:ln>
            <a:noFill/>
          </a:ln>
        </p:spPr>
        <p:txBody>
          <a:bodyPr spcFirstLastPara="1" vert="horz"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Πρόοδος κατάρτισης και υποβολής του ΕΣΠΑ και Προγραμμάτων 2021-2027</a:t>
            </a:r>
            <a:endParaRPr lang="en-GB"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cxnSp>
        <p:nvCxnSpPr>
          <p:cNvPr id="41" name="Straight Connector 40">
            <a:extLst>
              <a:ext uri="{FF2B5EF4-FFF2-40B4-BE49-F238E27FC236}">
                <a16:creationId xmlns:a16="http://schemas.microsoft.com/office/drawing/2014/main" id="{A9881B64-8B00-4EA7-842D-60BD27A2593D}"/>
              </a:ext>
            </a:extLst>
          </p:cNvPr>
          <p:cNvCxnSpPr>
            <a:cxnSpLocks/>
          </p:cNvCxnSpPr>
          <p:nvPr/>
        </p:nvCxnSpPr>
        <p:spPr>
          <a:xfrm flipH="1">
            <a:off x="584372" y="2250049"/>
            <a:ext cx="8827281" cy="0"/>
          </a:xfrm>
          <a:prstGeom prst="line">
            <a:avLst/>
          </a:prstGeom>
          <a:ln w="76200">
            <a:solidFill>
              <a:srgbClr val="01347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2950BA8-B31E-49C4-BBBE-ADF7EC49608E}"/>
              </a:ext>
            </a:extLst>
          </p:cNvPr>
          <p:cNvCxnSpPr>
            <a:cxnSpLocks/>
            <a:stCxn id="58" idx="1"/>
          </p:cNvCxnSpPr>
          <p:nvPr/>
        </p:nvCxnSpPr>
        <p:spPr>
          <a:xfrm flipH="1">
            <a:off x="584373" y="5190343"/>
            <a:ext cx="8790746" cy="15688"/>
          </a:xfrm>
          <a:prstGeom prst="line">
            <a:avLst/>
          </a:prstGeom>
          <a:ln w="76200">
            <a:solidFill>
              <a:srgbClr val="013476"/>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8A7B2D3F-A4EB-414A-B285-FD748C746723}"/>
              </a:ext>
            </a:extLst>
          </p:cNvPr>
          <p:cNvSpPr/>
          <p:nvPr/>
        </p:nvSpPr>
        <p:spPr>
          <a:xfrm>
            <a:off x="298831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7" name="Oval 46">
            <a:extLst>
              <a:ext uri="{FF2B5EF4-FFF2-40B4-BE49-F238E27FC236}">
                <a16:creationId xmlns:a16="http://schemas.microsoft.com/office/drawing/2014/main" id="{D2D896CB-ABD8-4CFC-B02A-CD7370EDB502}"/>
              </a:ext>
            </a:extLst>
          </p:cNvPr>
          <p:cNvSpPr/>
          <p:nvPr/>
        </p:nvSpPr>
        <p:spPr>
          <a:xfrm>
            <a:off x="4267930"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8" name="Oval 47">
            <a:extLst>
              <a:ext uri="{FF2B5EF4-FFF2-40B4-BE49-F238E27FC236}">
                <a16:creationId xmlns:a16="http://schemas.microsoft.com/office/drawing/2014/main" id="{14521049-830E-4C6A-8282-217C36D40D0F}"/>
              </a:ext>
            </a:extLst>
          </p:cNvPr>
          <p:cNvSpPr/>
          <p:nvPr/>
        </p:nvSpPr>
        <p:spPr>
          <a:xfrm>
            <a:off x="6827160"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9" name="Oval 48">
            <a:extLst>
              <a:ext uri="{FF2B5EF4-FFF2-40B4-BE49-F238E27FC236}">
                <a16:creationId xmlns:a16="http://schemas.microsoft.com/office/drawing/2014/main" id="{903E7232-4E6F-4222-B9B5-6BE2E4BA2C99}"/>
              </a:ext>
            </a:extLst>
          </p:cNvPr>
          <p:cNvSpPr/>
          <p:nvPr/>
        </p:nvSpPr>
        <p:spPr>
          <a:xfrm>
            <a:off x="810677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3" name="Oval 52">
            <a:extLst>
              <a:ext uri="{FF2B5EF4-FFF2-40B4-BE49-F238E27FC236}">
                <a16:creationId xmlns:a16="http://schemas.microsoft.com/office/drawing/2014/main" id="{CC964FAB-B875-4378-B358-5F782C43D7A3}"/>
              </a:ext>
            </a:extLst>
          </p:cNvPr>
          <p:cNvSpPr/>
          <p:nvPr/>
        </p:nvSpPr>
        <p:spPr>
          <a:xfrm>
            <a:off x="2631986" y="499148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4" name="TextBox 53">
            <a:extLst>
              <a:ext uri="{FF2B5EF4-FFF2-40B4-BE49-F238E27FC236}">
                <a16:creationId xmlns:a16="http://schemas.microsoft.com/office/drawing/2014/main" id="{A1472173-789D-4442-969B-12408AEB946D}"/>
              </a:ext>
            </a:extLst>
          </p:cNvPr>
          <p:cNvSpPr txBox="1"/>
          <p:nvPr/>
        </p:nvSpPr>
        <p:spPr>
          <a:xfrm>
            <a:off x="5304738" y="1497971"/>
            <a:ext cx="777659"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Μάιος 2021</a:t>
            </a:r>
          </a:p>
        </p:txBody>
      </p:sp>
      <p:sp>
        <p:nvSpPr>
          <p:cNvPr id="55" name="TextBox 54">
            <a:extLst>
              <a:ext uri="{FF2B5EF4-FFF2-40B4-BE49-F238E27FC236}">
                <a16:creationId xmlns:a16="http://schemas.microsoft.com/office/drawing/2014/main" id="{EAAEC237-0D31-4813-A30E-7A8D0BEBD9C4}"/>
              </a:ext>
            </a:extLst>
          </p:cNvPr>
          <p:cNvSpPr txBox="1"/>
          <p:nvPr/>
        </p:nvSpPr>
        <p:spPr>
          <a:xfrm>
            <a:off x="6436645" y="1523908"/>
            <a:ext cx="1029691"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1</a:t>
            </a:r>
            <a:r>
              <a:rPr lang="el-GR" b="1" i="1" baseline="30000" dirty="0">
                <a:solidFill>
                  <a:srgbClr val="013476"/>
                </a:solidFill>
                <a:latin typeface="+mn-lt"/>
              </a:rPr>
              <a:t>η</a:t>
            </a:r>
            <a:r>
              <a:rPr lang="el-GR" b="1" i="1" dirty="0">
                <a:solidFill>
                  <a:srgbClr val="013476"/>
                </a:solidFill>
                <a:latin typeface="+mn-lt"/>
              </a:rPr>
              <a:t> Ιουλίου 2021</a:t>
            </a:r>
          </a:p>
        </p:txBody>
      </p:sp>
      <p:sp>
        <p:nvSpPr>
          <p:cNvPr id="56" name="TextBox 55">
            <a:extLst>
              <a:ext uri="{FF2B5EF4-FFF2-40B4-BE49-F238E27FC236}">
                <a16:creationId xmlns:a16="http://schemas.microsoft.com/office/drawing/2014/main" id="{6DF1BCCF-B6A8-4A6F-BF3B-DD8AD899ED3C}"/>
              </a:ext>
            </a:extLst>
          </p:cNvPr>
          <p:cNvSpPr txBox="1"/>
          <p:nvPr/>
        </p:nvSpPr>
        <p:spPr>
          <a:xfrm>
            <a:off x="7820584" y="1531291"/>
            <a:ext cx="1103886"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7</a:t>
            </a:r>
            <a:r>
              <a:rPr lang="el-GR" b="1" i="1" baseline="30000" dirty="0">
                <a:solidFill>
                  <a:srgbClr val="013476"/>
                </a:solidFill>
                <a:latin typeface="+mn-lt"/>
              </a:rPr>
              <a:t>η</a:t>
            </a:r>
            <a:r>
              <a:rPr lang="el-GR" b="1" i="1" dirty="0">
                <a:solidFill>
                  <a:srgbClr val="013476"/>
                </a:solidFill>
                <a:latin typeface="+mn-lt"/>
              </a:rPr>
              <a:t> Ιουλίου 2021</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57" name="TextBox 56">
            <a:extLst>
              <a:ext uri="{FF2B5EF4-FFF2-40B4-BE49-F238E27FC236}">
                <a16:creationId xmlns:a16="http://schemas.microsoft.com/office/drawing/2014/main" id="{5D03FA5A-0EB2-47EE-B96E-F77EBA5AD88F}"/>
              </a:ext>
            </a:extLst>
          </p:cNvPr>
          <p:cNvSpPr txBox="1"/>
          <p:nvPr/>
        </p:nvSpPr>
        <p:spPr>
          <a:xfrm>
            <a:off x="249398" y="1504716"/>
            <a:ext cx="797309"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Ιούνιος 2020</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60" name="TextBox 59">
            <a:extLst>
              <a:ext uri="{FF2B5EF4-FFF2-40B4-BE49-F238E27FC236}">
                <a16:creationId xmlns:a16="http://schemas.microsoft.com/office/drawing/2014/main" id="{8F3735F4-7694-4B75-8D54-D13BD3EFFB75}"/>
              </a:ext>
            </a:extLst>
          </p:cNvPr>
          <p:cNvSpPr txBox="1"/>
          <p:nvPr/>
        </p:nvSpPr>
        <p:spPr>
          <a:xfrm>
            <a:off x="7138562" y="4497450"/>
            <a:ext cx="1098794"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Σεπτέμβριος 2021</a:t>
            </a:r>
          </a:p>
        </p:txBody>
      </p:sp>
      <p:sp>
        <p:nvSpPr>
          <p:cNvPr id="61" name="TextBox 60">
            <a:extLst>
              <a:ext uri="{FF2B5EF4-FFF2-40B4-BE49-F238E27FC236}">
                <a16:creationId xmlns:a16="http://schemas.microsoft.com/office/drawing/2014/main" id="{60B5903A-E7E8-44B7-89C6-DA26C31201BB}"/>
              </a:ext>
            </a:extLst>
          </p:cNvPr>
          <p:cNvSpPr txBox="1"/>
          <p:nvPr/>
        </p:nvSpPr>
        <p:spPr>
          <a:xfrm>
            <a:off x="2403446" y="4426379"/>
            <a:ext cx="893031"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Απρίλιος 2021</a:t>
            </a:r>
          </a:p>
        </p:txBody>
      </p:sp>
      <p:sp>
        <p:nvSpPr>
          <p:cNvPr id="62" name="Rectangle 61">
            <a:extLst>
              <a:ext uri="{FF2B5EF4-FFF2-40B4-BE49-F238E27FC236}">
                <a16:creationId xmlns:a16="http://schemas.microsoft.com/office/drawing/2014/main" id="{3BB530AF-3F62-4FA3-BE03-6BDAD70CB70A}"/>
              </a:ext>
            </a:extLst>
          </p:cNvPr>
          <p:cNvSpPr/>
          <p:nvPr/>
        </p:nvSpPr>
        <p:spPr>
          <a:xfrm>
            <a:off x="113082" y="2518749"/>
            <a:ext cx="1001036"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Υποβολή </a:t>
            </a:r>
            <a:r>
              <a:rPr lang="en-US" sz="1200" b="1" kern="0" dirty="0">
                <a:solidFill>
                  <a:prstClr val="black"/>
                </a:solidFill>
                <a:latin typeface="Calibri" panose="020F0502020204030204"/>
                <a:cs typeface="Times New Roman" panose="02020603050405020304" pitchFamily="18" charset="0"/>
              </a:rPr>
              <a:t>Draft 0 </a:t>
            </a:r>
            <a:r>
              <a:rPr lang="el-GR" sz="1200" b="1" kern="0" dirty="0">
                <a:solidFill>
                  <a:prstClr val="black"/>
                </a:solidFill>
                <a:latin typeface="Calibri" panose="020F0502020204030204"/>
                <a:cs typeface="Times New Roman" panose="02020603050405020304" pitchFamily="18" charset="0"/>
              </a:rPr>
              <a:t>στην Ε.Ε</a:t>
            </a:r>
            <a:endParaRPr lang="el-GR" sz="1200" dirty="0"/>
          </a:p>
        </p:txBody>
      </p:sp>
      <p:sp>
        <p:nvSpPr>
          <p:cNvPr id="63" name="Rectangle 62">
            <a:extLst>
              <a:ext uri="{FF2B5EF4-FFF2-40B4-BE49-F238E27FC236}">
                <a16:creationId xmlns:a16="http://schemas.microsoft.com/office/drawing/2014/main" id="{83C595BF-7695-4669-A3FF-BB63884C9981}"/>
              </a:ext>
            </a:extLst>
          </p:cNvPr>
          <p:cNvSpPr/>
          <p:nvPr/>
        </p:nvSpPr>
        <p:spPr>
          <a:xfrm>
            <a:off x="5280024" y="2518749"/>
            <a:ext cx="1058845"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Υποβολή </a:t>
            </a:r>
            <a:r>
              <a:rPr lang="en-US" sz="1200" b="1" kern="0" dirty="0">
                <a:solidFill>
                  <a:prstClr val="black"/>
                </a:solidFill>
                <a:latin typeface="Calibri" panose="020F0502020204030204"/>
                <a:cs typeface="Times New Roman" panose="02020603050405020304" pitchFamily="18" charset="0"/>
              </a:rPr>
              <a:t>Draft 2 </a:t>
            </a:r>
            <a:r>
              <a:rPr lang="el-GR" sz="1200" b="1" kern="0" dirty="0">
                <a:solidFill>
                  <a:prstClr val="black"/>
                </a:solidFill>
                <a:latin typeface="Calibri" panose="020F0502020204030204"/>
                <a:cs typeface="Times New Roman" panose="02020603050405020304" pitchFamily="18" charset="0"/>
              </a:rPr>
              <a:t>στην Ε.Ε</a:t>
            </a:r>
            <a:endParaRPr lang="el-GR" sz="1200" dirty="0"/>
          </a:p>
        </p:txBody>
      </p:sp>
      <p:sp>
        <p:nvSpPr>
          <p:cNvPr id="64" name="Rectangle 63">
            <a:extLst>
              <a:ext uri="{FF2B5EF4-FFF2-40B4-BE49-F238E27FC236}">
                <a16:creationId xmlns:a16="http://schemas.microsoft.com/office/drawing/2014/main" id="{08107211-0751-4C3E-BF89-88B22E0F272A}"/>
              </a:ext>
            </a:extLst>
          </p:cNvPr>
          <p:cNvSpPr/>
          <p:nvPr/>
        </p:nvSpPr>
        <p:spPr>
          <a:xfrm>
            <a:off x="6305186" y="2518749"/>
            <a:ext cx="1463722"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Παραλαβή Παρατηρήσεων της Ε.Ε επί του </a:t>
            </a:r>
            <a:r>
              <a:rPr lang="en-US" sz="1200" b="1" kern="0" dirty="0">
                <a:solidFill>
                  <a:prstClr val="black"/>
                </a:solidFill>
                <a:latin typeface="Calibri" panose="020F0502020204030204"/>
                <a:cs typeface="Times New Roman" panose="02020603050405020304" pitchFamily="18" charset="0"/>
              </a:rPr>
              <a:t>Draft 2</a:t>
            </a:r>
            <a:endParaRPr lang="el-GR" sz="1200" dirty="0"/>
          </a:p>
        </p:txBody>
      </p:sp>
      <p:sp>
        <p:nvSpPr>
          <p:cNvPr id="65" name="Rectangle 64">
            <a:extLst>
              <a:ext uri="{FF2B5EF4-FFF2-40B4-BE49-F238E27FC236}">
                <a16:creationId xmlns:a16="http://schemas.microsoft.com/office/drawing/2014/main" id="{179C1AE7-0DC4-4F56-991F-B3ADA19D03C0}"/>
              </a:ext>
            </a:extLst>
          </p:cNvPr>
          <p:cNvSpPr/>
          <p:nvPr/>
        </p:nvSpPr>
        <p:spPr>
          <a:xfrm>
            <a:off x="7829903" y="2518749"/>
            <a:ext cx="1048826"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Υποβολή* </a:t>
            </a:r>
            <a:r>
              <a:rPr lang="en-US" sz="1200" b="1" kern="0" dirty="0">
                <a:solidFill>
                  <a:prstClr val="black"/>
                </a:solidFill>
                <a:latin typeface="Calibri" panose="020F0502020204030204"/>
                <a:cs typeface="Times New Roman" panose="02020603050405020304" pitchFamily="18" charset="0"/>
              </a:rPr>
              <a:t>Draft 3 </a:t>
            </a:r>
            <a:r>
              <a:rPr lang="el-GR" sz="1200" b="1" kern="0" dirty="0">
                <a:solidFill>
                  <a:prstClr val="black"/>
                </a:solidFill>
                <a:latin typeface="Calibri" panose="020F0502020204030204"/>
                <a:cs typeface="Times New Roman" panose="02020603050405020304" pitchFamily="18" charset="0"/>
              </a:rPr>
              <a:t>στην Ε.Ε</a:t>
            </a:r>
          </a:p>
        </p:txBody>
      </p:sp>
      <p:sp>
        <p:nvSpPr>
          <p:cNvPr id="69" name="Rectangle 68">
            <a:extLst>
              <a:ext uri="{FF2B5EF4-FFF2-40B4-BE49-F238E27FC236}">
                <a16:creationId xmlns:a16="http://schemas.microsoft.com/office/drawing/2014/main" id="{7422E795-328B-4677-B41D-0F4835955F5E}"/>
              </a:ext>
            </a:extLst>
          </p:cNvPr>
          <p:cNvSpPr/>
          <p:nvPr/>
        </p:nvSpPr>
        <p:spPr>
          <a:xfrm>
            <a:off x="1827976" y="5441759"/>
            <a:ext cx="2023028" cy="461665"/>
          </a:xfrm>
          <a:prstGeom prst="rect">
            <a:avLst/>
          </a:prstGeom>
        </p:spPr>
        <p:txBody>
          <a:bodyPr wrap="square">
            <a:spAutoFit/>
          </a:bodyPr>
          <a:lstStyle/>
          <a:p>
            <a:pPr algn="ctr"/>
            <a:r>
              <a:rPr lang="en-US" sz="1200" b="1" dirty="0">
                <a:solidFill>
                  <a:prstClr val="black"/>
                </a:solidFill>
                <a:latin typeface="Calibri" panose="020F0502020204030204"/>
                <a:cs typeface="Times New Roman" panose="02020603050405020304" pitchFamily="18" charset="0"/>
              </a:rPr>
              <a:t>Draft 0</a:t>
            </a:r>
            <a:r>
              <a:rPr lang="el-GR" sz="1200" b="1" dirty="0">
                <a:solidFill>
                  <a:prstClr val="black"/>
                </a:solidFill>
                <a:latin typeface="Calibri" panose="020F0502020204030204"/>
                <a:cs typeface="Times New Roman" panose="02020603050405020304" pitchFamily="18" charset="0"/>
              </a:rPr>
              <a:t> </a:t>
            </a:r>
            <a:r>
              <a:rPr lang="el-GR" sz="1200" b="1" dirty="0" smtClean="0">
                <a:solidFill>
                  <a:prstClr val="black"/>
                </a:solidFill>
                <a:latin typeface="Calibri" panose="020F0502020204030204"/>
                <a:cs typeface="Times New Roman" panose="02020603050405020304" pitchFamily="18" charset="0"/>
              </a:rPr>
              <a:t>Τομεακών </a:t>
            </a:r>
            <a:r>
              <a:rPr lang="el-GR" sz="1200" b="1" dirty="0">
                <a:solidFill>
                  <a:prstClr val="black"/>
                </a:solidFill>
                <a:latin typeface="Calibri" panose="020F0502020204030204"/>
                <a:cs typeface="Times New Roman" panose="02020603050405020304" pitchFamily="18" charset="0"/>
              </a:rPr>
              <a:t>Προγραμμάτων ΕΤΠΑ και ΤΣ</a:t>
            </a:r>
            <a:endParaRPr lang="el-GR" sz="1200" b="1" kern="0" dirty="0">
              <a:solidFill>
                <a:prstClr val="black"/>
              </a:solidFill>
              <a:latin typeface="Calibri" panose="020F0502020204030204"/>
              <a:cs typeface="Times New Roman" panose="02020603050405020304" pitchFamily="18" charset="0"/>
            </a:endParaRPr>
          </a:p>
        </p:txBody>
      </p:sp>
      <p:sp>
        <p:nvSpPr>
          <p:cNvPr id="70" name="Flowchart: Process 23">
            <a:extLst>
              <a:ext uri="{FF2B5EF4-FFF2-40B4-BE49-F238E27FC236}">
                <a16:creationId xmlns:a16="http://schemas.microsoft.com/office/drawing/2014/main" id="{6EF5E425-E64B-4FD4-831C-87DB5BBE667F}"/>
              </a:ext>
            </a:extLst>
          </p:cNvPr>
          <p:cNvSpPr/>
          <p:nvPr/>
        </p:nvSpPr>
        <p:spPr>
          <a:xfrm>
            <a:off x="1168169" y="6010405"/>
            <a:ext cx="9319890" cy="577556"/>
          </a:xfrm>
          <a:prstGeom prst="flowChartProcess">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l-GR" sz="1200" i="1" dirty="0">
                <a:solidFill>
                  <a:schemeClr val="tx1">
                    <a:lumMod val="75000"/>
                    <a:lumOff val="25000"/>
                  </a:schemeClr>
                </a:solidFill>
                <a:latin typeface="Calibri" panose="020F0502020204030204" pitchFamily="34" charset="0"/>
              </a:rPr>
              <a:t>(</a:t>
            </a:r>
            <a:r>
              <a:rPr lang="en-US" sz="1200" i="1" dirty="0">
                <a:solidFill>
                  <a:schemeClr val="tx1">
                    <a:lumMod val="75000"/>
                    <a:lumOff val="25000"/>
                  </a:schemeClr>
                </a:solidFill>
                <a:latin typeface="Calibri" panose="020F0502020204030204" pitchFamily="34" charset="0"/>
              </a:rPr>
              <a:t>*</a:t>
            </a:r>
            <a:r>
              <a:rPr lang="el-GR" sz="1200" i="1" dirty="0">
                <a:solidFill>
                  <a:schemeClr val="tx1">
                    <a:lumMod val="75000"/>
                    <a:lumOff val="25000"/>
                  </a:schemeClr>
                </a:solidFill>
                <a:latin typeface="Calibri" panose="020F0502020204030204" pitchFamily="34" charset="0"/>
              </a:rPr>
              <a:t>*) Υποχρέωση για επίσημη υποβολή μέσω </a:t>
            </a:r>
            <a:r>
              <a:rPr lang="en-US" sz="1200" i="1" dirty="0">
                <a:solidFill>
                  <a:schemeClr val="tx1">
                    <a:lumMod val="75000"/>
                    <a:lumOff val="25000"/>
                  </a:schemeClr>
                </a:solidFill>
                <a:latin typeface="Calibri" panose="020F0502020204030204" pitchFamily="34" charset="0"/>
              </a:rPr>
              <a:t>SFC 2021 </a:t>
            </a:r>
            <a:r>
              <a:rPr lang="el-GR" sz="1200" i="1" dirty="0">
                <a:solidFill>
                  <a:schemeClr val="tx1">
                    <a:lumMod val="75000"/>
                    <a:lumOff val="25000"/>
                  </a:schemeClr>
                </a:solidFill>
                <a:latin typeface="Calibri" panose="020F0502020204030204" pitchFamily="34" charset="0"/>
              </a:rPr>
              <a:t>των Προγραμμάτων, </a:t>
            </a:r>
            <a:r>
              <a:rPr lang="el-GR" sz="1200" b="1" i="1" dirty="0">
                <a:solidFill>
                  <a:schemeClr val="tx1">
                    <a:lumMod val="75000"/>
                    <a:lumOff val="25000"/>
                  </a:schemeClr>
                </a:solidFill>
                <a:latin typeface="Calibri" panose="020F0502020204030204" pitchFamily="34" charset="0"/>
              </a:rPr>
              <a:t>έως 12 Οκτωβρίου 2021 </a:t>
            </a:r>
            <a:r>
              <a:rPr lang="el-GR" sz="1200" i="1" dirty="0">
                <a:solidFill>
                  <a:schemeClr val="tx1">
                    <a:lumMod val="75000"/>
                    <a:lumOff val="25000"/>
                  </a:schemeClr>
                </a:solidFill>
                <a:latin typeface="Calibri" panose="020F0502020204030204" pitchFamily="34" charset="0"/>
              </a:rPr>
              <a:t>(3 μήνες από την επίσημη υποβολή του ΕΣΠΑ)</a:t>
            </a:r>
            <a:endParaRPr lang="en-GB" sz="1200" i="1" dirty="0">
              <a:solidFill>
                <a:schemeClr val="tx1">
                  <a:lumMod val="75000"/>
                  <a:lumOff val="25000"/>
                </a:schemeClr>
              </a:solidFill>
              <a:latin typeface="Calibri" panose="020F0502020204030204" pitchFamily="34" charset="0"/>
            </a:endParaRPr>
          </a:p>
        </p:txBody>
      </p:sp>
      <p:sp>
        <p:nvSpPr>
          <p:cNvPr id="71" name="Oval 70">
            <a:extLst>
              <a:ext uri="{FF2B5EF4-FFF2-40B4-BE49-F238E27FC236}">
                <a16:creationId xmlns:a16="http://schemas.microsoft.com/office/drawing/2014/main" id="{1F02599D-3ABF-4791-B0D5-446ADFCD0E8F}"/>
              </a:ext>
            </a:extLst>
          </p:cNvPr>
          <p:cNvSpPr/>
          <p:nvPr/>
        </p:nvSpPr>
        <p:spPr>
          <a:xfrm>
            <a:off x="5157917" y="5001372"/>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2" name="TextBox 71">
            <a:extLst>
              <a:ext uri="{FF2B5EF4-FFF2-40B4-BE49-F238E27FC236}">
                <a16:creationId xmlns:a16="http://schemas.microsoft.com/office/drawing/2014/main" id="{F7857B08-AC23-47F2-A466-7D9F4D3047AB}"/>
              </a:ext>
            </a:extLst>
          </p:cNvPr>
          <p:cNvSpPr txBox="1"/>
          <p:nvPr/>
        </p:nvSpPr>
        <p:spPr>
          <a:xfrm>
            <a:off x="4886486" y="4426559"/>
            <a:ext cx="893031"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Ιούλιος 2021</a:t>
            </a:r>
          </a:p>
        </p:txBody>
      </p:sp>
      <p:sp>
        <p:nvSpPr>
          <p:cNvPr id="73" name="Arrow: Pentagon 72">
            <a:extLst>
              <a:ext uri="{FF2B5EF4-FFF2-40B4-BE49-F238E27FC236}">
                <a16:creationId xmlns:a16="http://schemas.microsoft.com/office/drawing/2014/main" id="{C72A133F-7764-4488-A49F-F0A804012FCF}"/>
              </a:ext>
            </a:extLst>
          </p:cNvPr>
          <p:cNvSpPr/>
          <p:nvPr/>
        </p:nvSpPr>
        <p:spPr>
          <a:xfrm>
            <a:off x="9386393" y="2053918"/>
            <a:ext cx="381107" cy="392262"/>
          </a:xfrm>
          <a:prstGeom prst="homePlat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4" name="TextBox 73">
            <a:extLst>
              <a:ext uri="{FF2B5EF4-FFF2-40B4-BE49-F238E27FC236}">
                <a16:creationId xmlns:a16="http://schemas.microsoft.com/office/drawing/2014/main" id="{C65F850B-E70B-4309-9567-26AC4AC40A6A}"/>
              </a:ext>
            </a:extLst>
          </p:cNvPr>
          <p:cNvSpPr txBox="1"/>
          <p:nvPr/>
        </p:nvSpPr>
        <p:spPr>
          <a:xfrm>
            <a:off x="9278720" y="1555348"/>
            <a:ext cx="573907" cy="430887"/>
          </a:xfrm>
          <a:prstGeom prst="rect">
            <a:avLst/>
          </a:prstGeom>
          <a:noFill/>
        </p:spPr>
        <p:txBody>
          <a:bodyPr wrap="square" lIns="0" tIns="0" rIns="0" bIns="0" rtlCol="0">
            <a:spAutoFit/>
          </a:bodyPr>
          <a:lstStyle/>
          <a:p>
            <a:pPr lvl="0" algn="ctr">
              <a:spcAft>
                <a:spcPts val="600"/>
              </a:spcAft>
              <a:buSzPct val="100000"/>
              <a:defRPr/>
            </a:pPr>
            <a:r>
              <a:rPr lang="el-GR" b="1" i="1" kern="1200" dirty="0">
                <a:solidFill>
                  <a:srgbClr val="013476"/>
                </a:solidFill>
                <a:latin typeface="+mn-lt"/>
                <a:ea typeface="+mn-ea"/>
                <a:cs typeface="+mn-cs"/>
              </a:rPr>
              <a:t>Ιούλιος 2021</a:t>
            </a:r>
          </a:p>
        </p:txBody>
      </p:sp>
      <p:sp>
        <p:nvSpPr>
          <p:cNvPr id="75" name="Rectangle 74">
            <a:extLst>
              <a:ext uri="{FF2B5EF4-FFF2-40B4-BE49-F238E27FC236}">
                <a16:creationId xmlns:a16="http://schemas.microsoft.com/office/drawing/2014/main" id="{19922C3D-774B-4E8C-9EE8-8FFDDEEF92CB}"/>
              </a:ext>
            </a:extLst>
          </p:cNvPr>
          <p:cNvSpPr/>
          <p:nvPr/>
        </p:nvSpPr>
        <p:spPr>
          <a:xfrm>
            <a:off x="10114027" y="1984515"/>
            <a:ext cx="1413441" cy="461665"/>
          </a:xfrm>
          <a:prstGeom prst="rect">
            <a:avLst/>
          </a:prstGeom>
          <a:solidFill>
            <a:schemeClr val="bg1">
              <a:alpha val="40000"/>
            </a:schemeClr>
          </a:solidFill>
        </p:spPr>
        <p:txBody>
          <a:bodyPr wrap="square">
            <a:spAutoFit/>
          </a:bodyPr>
          <a:lstStyle/>
          <a:p>
            <a:r>
              <a:rPr lang="el-GR" sz="1200" b="1" kern="0" dirty="0">
                <a:solidFill>
                  <a:prstClr val="black"/>
                </a:solidFill>
                <a:latin typeface="Calibri" panose="020F0502020204030204"/>
                <a:cs typeface="Times New Roman" panose="02020603050405020304" pitchFamily="18" charset="0"/>
              </a:rPr>
              <a:t>Έγκριση του ΕΣΠΑ από την Ε.Ε</a:t>
            </a:r>
          </a:p>
        </p:txBody>
      </p:sp>
      <p:sp>
        <p:nvSpPr>
          <p:cNvPr id="76" name="Oval 75">
            <a:extLst>
              <a:ext uri="{FF2B5EF4-FFF2-40B4-BE49-F238E27FC236}">
                <a16:creationId xmlns:a16="http://schemas.microsoft.com/office/drawing/2014/main" id="{06D98EB4-BC22-4212-8FF7-4B1EE07122A1}"/>
              </a:ext>
            </a:extLst>
          </p:cNvPr>
          <p:cNvSpPr/>
          <p:nvPr/>
        </p:nvSpPr>
        <p:spPr>
          <a:xfrm>
            <a:off x="554754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7" name="Oval 76">
            <a:extLst>
              <a:ext uri="{FF2B5EF4-FFF2-40B4-BE49-F238E27FC236}">
                <a16:creationId xmlns:a16="http://schemas.microsoft.com/office/drawing/2014/main" id="{4465F8C1-2441-426B-81A9-270DB3CBA263}"/>
              </a:ext>
            </a:extLst>
          </p:cNvPr>
          <p:cNvSpPr/>
          <p:nvPr/>
        </p:nvSpPr>
        <p:spPr>
          <a:xfrm>
            <a:off x="1708700"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8" name="Oval 77">
            <a:extLst>
              <a:ext uri="{FF2B5EF4-FFF2-40B4-BE49-F238E27FC236}">
                <a16:creationId xmlns:a16="http://schemas.microsoft.com/office/drawing/2014/main" id="{30FC15CB-3D91-4DFD-A810-09EBDD682A6C}"/>
              </a:ext>
            </a:extLst>
          </p:cNvPr>
          <p:cNvSpPr/>
          <p:nvPr/>
        </p:nvSpPr>
        <p:spPr>
          <a:xfrm>
            <a:off x="42908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9" name="TextBox 78">
            <a:extLst>
              <a:ext uri="{FF2B5EF4-FFF2-40B4-BE49-F238E27FC236}">
                <a16:creationId xmlns:a16="http://schemas.microsoft.com/office/drawing/2014/main" id="{D7D1F53B-84B2-4562-9FE9-E3EE5F984F72}"/>
              </a:ext>
            </a:extLst>
          </p:cNvPr>
          <p:cNvSpPr txBox="1"/>
          <p:nvPr/>
        </p:nvSpPr>
        <p:spPr>
          <a:xfrm>
            <a:off x="1400955" y="1530592"/>
            <a:ext cx="9470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Σεπτέμβριος 2020</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80" name="Rectangle 79">
            <a:extLst>
              <a:ext uri="{FF2B5EF4-FFF2-40B4-BE49-F238E27FC236}">
                <a16:creationId xmlns:a16="http://schemas.microsoft.com/office/drawing/2014/main" id="{6678E947-0A32-43D2-B11C-1D988168F6CE}"/>
              </a:ext>
            </a:extLst>
          </p:cNvPr>
          <p:cNvSpPr/>
          <p:nvPr/>
        </p:nvSpPr>
        <p:spPr>
          <a:xfrm>
            <a:off x="1311390" y="2518749"/>
            <a:ext cx="1176910"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Παραλαβή παρατηρήσεων επί του </a:t>
            </a:r>
            <a:r>
              <a:rPr lang="en-US" sz="1200" b="1" kern="0" dirty="0">
                <a:solidFill>
                  <a:prstClr val="black"/>
                </a:solidFill>
                <a:latin typeface="Calibri" panose="020F0502020204030204"/>
                <a:cs typeface="Times New Roman" panose="02020603050405020304" pitchFamily="18" charset="0"/>
              </a:rPr>
              <a:t>Draft 0</a:t>
            </a:r>
            <a:endParaRPr lang="el-GR" sz="1200" dirty="0"/>
          </a:p>
        </p:txBody>
      </p:sp>
      <p:sp>
        <p:nvSpPr>
          <p:cNvPr id="81" name="TextBox 80">
            <a:extLst>
              <a:ext uri="{FF2B5EF4-FFF2-40B4-BE49-F238E27FC236}">
                <a16:creationId xmlns:a16="http://schemas.microsoft.com/office/drawing/2014/main" id="{A7BF3AFB-BAAF-429B-A95F-04599E66DABD}"/>
              </a:ext>
            </a:extLst>
          </p:cNvPr>
          <p:cNvSpPr txBox="1"/>
          <p:nvPr/>
        </p:nvSpPr>
        <p:spPr>
          <a:xfrm>
            <a:off x="2702216" y="1511363"/>
            <a:ext cx="9470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Δεκέμβριος  2020</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82" name="TextBox 81">
            <a:extLst>
              <a:ext uri="{FF2B5EF4-FFF2-40B4-BE49-F238E27FC236}">
                <a16:creationId xmlns:a16="http://schemas.microsoft.com/office/drawing/2014/main" id="{58022D03-4EEF-4955-9BD6-409376409333}"/>
              </a:ext>
            </a:extLst>
          </p:cNvPr>
          <p:cNvSpPr txBox="1"/>
          <p:nvPr/>
        </p:nvSpPr>
        <p:spPr>
          <a:xfrm>
            <a:off x="4003477" y="1498882"/>
            <a:ext cx="9470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Μάρτιος   2021</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83" name="Rectangle 82">
            <a:extLst>
              <a:ext uri="{FF2B5EF4-FFF2-40B4-BE49-F238E27FC236}">
                <a16:creationId xmlns:a16="http://schemas.microsoft.com/office/drawing/2014/main" id="{C647E8C7-FF36-4019-8F37-94D607D36D9D}"/>
              </a:ext>
            </a:extLst>
          </p:cNvPr>
          <p:cNvSpPr/>
          <p:nvPr/>
        </p:nvSpPr>
        <p:spPr>
          <a:xfrm>
            <a:off x="2657119" y="2518749"/>
            <a:ext cx="1064910" cy="646331"/>
          </a:xfrm>
          <a:prstGeom prst="rect">
            <a:avLst/>
          </a:prstGeom>
        </p:spPr>
        <p:txBody>
          <a:bodyPr wrap="square">
            <a:spAutoFit/>
          </a:bodyPr>
          <a:lstStyle/>
          <a:p>
            <a:pPr algn="ctr"/>
            <a:r>
              <a:rPr lang="el-GR" sz="1200" b="1" dirty="0">
                <a:solidFill>
                  <a:prstClr val="black"/>
                </a:solidFill>
                <a:latin typeface="Calibri" panose="020F0502020204030204"/>
                <a:cs typeface="Times New Roman" panose="02020603050405020304" pitchFamily="18" charset="0"/>
              </a:rPr>
              <a:t>Υποβολή </a:t>
            </a:r>
            <a:r>
              <a:rPr lang="el-GR" sz="1200" b="1" dirty="0" err="1">
                <a:solidFill>
                  <a:prstClr val="black"/>
                </a:solidFill>
                <a:latin typeface="Calibri" panose="020F0502020204030204"/>
                <a:cs typeface="Times New Roman" panose="02020603050405020304" pitchFamily="18" charset="0"/>
              </a:rPr>
              <a:t>Draft</a:t>
            </a:r>
            <a:r>
              <a:rPr lang="el-GR" sz="1200" b="1" dirty="0">
                <a:solidFill>
                  <a:prstClr val="black"/>
                </a:solidFill>
                <a:latin typeface="Calibri" panose="020F0502020204030204"/>
                <a:cs typeface="Times New Roman" panose="02020603050405020304" pitchFamily="18" charset="0"/>
              </a:rPr>
              <a:t> 1 στην Ε.Ε.</a:t>
            </a:r>
          </a:p>
        </p:txBody>
      </p:sp>
      <p:sp>
        <p:nvSpPr>
          <p:cNvPr id="4" name="TextBox 3">
            <a:extLst>
              <a:ext uri="{FF2B5EF4-FFF2-40B4-BE49-F238E27FC236}">
                <a16:creationId xmlns:a16="http://schemas.microsoft.com/office/drawing/2014/main" id="{FEE86A63-108C-4485-96C5-A069A2192D9D}"/>
              </a:ext>
            </a:extLst>
          </p:cNvPr>
          <p:cNvSpPr txBox="1"/>
          <p:nvPr/>
        </p:nvSpPr>
        <p:spPr>
          <a:xfrm>
            <a:off x="3763681" y="2518749"/>
            <a:ext cx="1369573" cy="646331"/>
          </a:xfrm>
          <a:prstGeom prst="rect">
            <a:avLst/>
          </a:prstGeom>
          <a:noFill/>
        </p:spPr>
        <p:txBody>
          <a:bodyPr wrap="square" rtlCol="0">
            <a:spAutoFit/>
          </a:bodyPr>
          <a:lstStyle/>
          <a:p>
            <a:pPr algn="ctr"/>
            <a:r>
              <a:rPr lang="el-GR" sz="1200" b="1" dirty="0">
                <a:solidFill>
                  <a:schemeClr val="tx1"/>
                </a:solidFill>
                <a:latin typeface="Calibri" panose="020F0502020204030204" pitchFamily="34" charset="0"/>
              </a:rPr>
              <a:t>Παραλαβή των παρατηρήσεων  επί του </a:t>
            </a:r>
            <a:r>
              <a:rPr lang="el-GR" sz="1200" b="1" dirty="0" err="1">
                <a:solidFill>
                  <a:schemeClr val="tx1"/>
                </a:solidFill>
                <a:latin typeface="Calibri" panose="020F0502020204030204" pitchFamily="34" charset="0"/>
              </a:rPr>
              <a:t>Draft</a:t>
            </a:r>
            <a:r>
              <a:rPr lang="el-GR" sz="1200" b="1" dirty="0">
                <a:solidFill>
                  <a:schemeClr val="tx1"/>
                </a:solidFill>
                <a:latin typeface="Calibri" panose="020F0502020204030204" pitchFamily="34" charset="0"/>
              </a:rPr>
              <a:t> </a:t>
            </a:r>
            <a:r>
              <a:rPr lang="en-US" sz="1200" b="1" dirty="0">
                <a:solidFill>
                  <a:schemeClr val="tx1"/>
                </a:solidFill>
                <a:latin typeface="Calibri" panose="020F0502020204030204" pitchFamily="34" charset="0"/>
              </a:rPr>
              <a:t>1</a:t>
            </a:r>
            <a:endParaRPr lang="el-GR" sz="1200" b="1" dirty="0">
              <a:solidFill>
                <a:schemeClr val="tx1"/>
              </a:solidFill>
            </a:endParaRPr>
          </a:p>
        </p:txBody>
      </p:sp>
      <p:sp>
        <p:nvSpPr>
          <p:cNvPr id="84" name="Rectangle 83">
            <a:extLst>
              <a:ext uri="{FF2B5EF4-FFF2-40B4-BE49-F238E27FC236}">
                <a16:creationId xmlns:a16="http://schemas.microsoft.com/office/drawing/2014/main" id="{F696CB96-0756-4386-94F2-DA45F52C8B6F}"/>
              </a:ext>
            </a:extLst>
          </p:cNvPr>
          <p:cNvSpPr/>
          <p:nvPr/>
        </p:nvSpPr>
        <p:spPr>
          <a:xfrm>
            <a:off x="4113079" y="5430242"/>
            <a:ext cx="2322508" cy="646331"/>
          </a:xfrm>
          <a:prstGeom prst="rect">
            <a:avLst/>
          </a:prstGeom>
        </p:spPr>
        <p:txBody>
          <a:bodyPr wrap="square">
            <a:spAutoFit/>
          </a:bodyPr>
          <a:lstStyle/>
          <a:p>
            <a:pPr algn="ctr"/>
            <a:r>
              <a:rPr lang="el-GR" sz="1200" b="1" dirty="0">
                <a:solidFill>
                  <a:prstClr val="black"/>
                </a:solidFill>
                <a:latin typeface="Calibri" panose="020F0502020204030204"/>
                <a:cs typeface="Times New Roman" panose="02020603050405020304" pitchFamily="18" charset="0"/>
              </a:rPr>
              <a:t>Υποβολή </a:t>
            </a:r>
            <a:r>
              <a:rPr lang="el-GR" sz="1200" b="1" dirty="0" err="1">
                <a:solidFill>
                  <a:prstClr val="black"/>
                </a:solidFill>
                <a:latin typeface="Calibri" panose="020F0502020204030204"/>
                <a:cs typeface="Times New Roman" panose="02020603050405020304" pitchFamily="18" charset="0"/>
              </a:rPr>
              <a:t>Draft</a:t>
            </a:r>
            <a:r>
              <a:rPr lang="el-GR" sz="1200" b="1" dirty="0">
                <a:solidFill>
                  <a:prstClr val="black"/>
                </a:solidFill>
                <a:latin typeface="Calibri" panose="020F0502020204030204"/>
                <a:cs typeface="Times New Roman" panose="02020603050405020304" pitchFamily="18" charset="0"/>
              </a:rPr>
              <a:t> 1 όλων των Τομεακών και Περιφερειακών Προγραμμάτων</a:t>
            </a:r>
            <a:endParaRPr lang="el-GR" sz="1200" b="1" kern="0" dirty="0">
              <a:solidFill>
                <a:prstClr val="black"/>
              </a:solidFill>
              <a:latin typeface="Calibri" panose="020F0502020204030204"/>
              <a:cs typeface="Times New Roman" panose="02020603050405020304" pitchFamily="18" charset="0"/>
            </a:endParaRPr>
          </a:p>
        </p:txBody>
      </p:sp>
      <p:sp>
        <p:nvSpPr>
          <p:cNvPr id="85" name="Rectangle 84">
            <a:extLst>
              <a:ext uri="{FF2B5EF4-FFF2-40B4-BE49-F238E27FC236}">
                <a16:creationId xmlns:a16="http://schemas.microsoft.com/office/drawing/2014/main" id="{CB60592F-ABC1-4313-A26D-21456EBA56B2}"/>
              </a:ext>
            </a:extLst>
          </p:cNvPr>
          <p:cNvSpPr/>
          <p:nvPr/>
        </p:nvSpPr>
        <p:spPr>
          <a:xfrm>
            <a:off x="6830159" y="5436864"/>
            <a:ext cx="1715601" cy="646331"/>
          </a:xfrm>
          <a:prstGeom prst="rect">
            <a:avLst/>
          </a:prstGeom>
        </p:spPr>
        <p:txBody>
          <a:bodyPr wrap="square">
            <a:spAutoFit/>
          </a:bodyPr>
          <a:lstStyle/>
          <a:p>
            <a:pPr algn="ctr"/>
            <a:r>
              <a:rPr lang="el-GR" sz="1200" b="1" dirty="0">
                <a:solidFill>
                  <a:prstClr val="black"/>
                </a:solidFill>
                <a:latin typeface="Calibri" panose="020F0502020204030204"/>
                <a:cs typeface="Times New Roman" panose="02020603050405020304" pitchFamily="18" charset="0"/>
              </a:rPr>
              <a:t>Διαβούλευση με Ε.Ε. επί των σχεδίων των Προγραμμάτων</a:t>
            </a:r>
            <a:endParaRPr lang="el-GR" sz="1200" b="1" kern="0" dirty="0">
              <a:solidFill>
                <a:prstClr val="black"/>
              </a:solidFill>
              <a:latin typeface="Calibri" panose="020F0502020204030204"/>
              <a:cs typeface="Times New Roman" panose="02020603050405020304" pitchFamily="18" charset="0"/>
            </a:endParaRPr>
          </a:p>
        </p:txBody>
      </p:sp>
      <p:sp>
        <p:nvSpPr>
          <p:cNvPr id="86" name="Oval 85">
            <a:extLst>
              <a:ext uri="{FF2B5EF4-FFF2-40B4-BE49-F238E27FC236}">
                <a16:creationId xmlns:a16="http://schemas.microsoft.com/office/drawing/2014/main" id="{BB70E0A0-240E-4CAB-BD71-BDDA2AD8CBB2}"/>
              </a:ext>
            </a:extLst>
          </p:cNvPr>
          <p:cNvSpPr/>
          <p:nvPr/>
        </p:nvSpPr>
        <p:spPr>
          <a:xfrm>
            <a:off x="7497406" y="5007962"/>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2" name="Google Shape;1111;p22">
            <a:extLst>
              <a:ext uri="{FF2B5EF4-FFF2-40B4-BE49-F238E27FC236}">
                <a16:creationId xmlns:a16="http://schemas.microsoft.com/office/drawing/2014/main" id="{BA5C7F0D-937A-4063-82C9-51AA35E1EA3E}"/>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19</a:t>
            </a:fld>
            <a:endParaRPr lang="el-GR" sz="1000">
              <a:solidFill>
                <a:schemeClr val="tx1"/>
              </a:solidFill>
              <a:latin typeface="Calibri "/>
            </a:endParaRPr>
          </a:p>
        </p:txBody>
      </p:sp>
      <p:sp>
        <p:nvSpPr>
          <p:cNvPr id="58" name="Arrow: Pentagon 57">
            <a:extLst>
              <a:ext uri="{FF2B5EF4-FFF2-40B4-BE49-F238E27FC236}">
                <a16:creationId xmlns:a16="http://schemas.microsoft.com/office/drawing/2014/main" id="{A2C8668E-270A-4594-8CDD-5C18941942E9}"/>
              </a:ext>
            </a:extLst>
          </p:cNvPr>
          <p:cNvSpPr/>
          <p:nvPr/>
        </p:nvSpPr>
        <p:spPr>
          <a:xfrm>
            <a:off x="9375119" y="4994212"/>
            <a:ext cx="381107" cy="392262"/>
          </a:xfrm>
          <a:prstGeom prst="homePlat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FF7AB012-C9B6-497C-A0BF-6373854B3877}"/>
              </a:ext>
            </a:extLst>
          </p:cNvPr>
          <p:cNvSpPr/>
          <p:nvPr/>
        </p:nvSpPr>
        <p:spPr>
          <a:xfrm>
            <a:off x="10114027" y="4857266"/>
            <a:ext cx="1456874" cy="646331"/>
          </a:xfrm>
          <a:prstGeom prst="rect">
            <a:avLst/>
          </a:prstGeom>
          <a:solidFill>
            <a:schemeClr val="bg1">
              <a:alpha val="40000"/>
            </a:schemeClr>
          </a:solidFill>
        </p:spPr>
        <p:txBody>
          <a:bodyPr wrap="square">
            <a:spAutoFit/>
          </a:bodyPr>
          <a:lstStyle/>
          <a:p>
            <a:r>
              <a:rPr lang="el-GR" sz="1200" b="1" dirty="0">
                <a:solidFill>
                  <a:prstClr val="black"/>
                </a:solidFill>
                <a:latin typeface="Calibri" panose="020F0502020204030204"/>
                <a:cs typeface="Times New Roman" panose="02020603050405020304" pitchFamily="18" charset="0"/>
              </a:rPr>
              <a:t>Επίσημη υποβολή μέσω SFC 2021 των Προγραμμάτων*</a:t>
            </a:r>
            <a:r>
              <a:rPr lang="en-US" sz="1200" b="1" dirty="0">
                <a:solidFill>
                  <a:prstClr val="black"/>
                </a:solidFill>
                <a:latin typeface="Calibri" panose="020F0502020204030204"/>
                <a:cs typeface="Times New Roman" panose="02020603050405020304" pitchFamily="18" charset="0"/>
              </a:rPr>
              <a:t>*</a:t>
            </a:r>
            <a:endParaRPr lang="el-GR" sz="1200" b="1" kern="0" dirty="0">
              <a:solidFill>
                <a:prstClr val="black"/>
              </a:solidFill>
              <a:latin typeface="Calibri" panose="020F0502020204030204"/>
              <a:cs typeface="Times New Roman" panose="02020603050405020304" pitchFamily="18" charset="0"/>
            </a:endParaRPr>
          </a:p>
        </p:txBody>
      </p:sp>
      <p:sp>
        <p:nvSpPr>
          <p:cNvPr id="9" name="Rectangle 8">
            <a:extLst>
              <a:ext uri="{FF2B5EF4-FFF2-40B4-BE49-F238E27FC236}">
                <a16:creationId xmlns:a16="http://schemas.microsoft.com/office/drawing/2014/main" id="{7344B54B-163A-4813-9A72-E6749A86C024}"/>
              </a:ext>
            </a:extLst>
          </p:cNvPr>
          <p:cNvSpPr/>
          <p:nvPr/>
        </p:nvSpPr>
        <p:spPr>
          <a:xfrm>
            <a:off x="279515" y="4372228"/>
            <a:ext cx="1865794" cy="468000"/>
          </a:xfrm>
          <a:prstGeom prst="rect">
            <a:avLst/>
          </a:prstGeom>
          <a:solidFill>
            <a:schemeClr val="accent1">
              <a:lumMod val="75000"/>
            </a:schemeClr>
          </a:solidFill>
        </p:spPr>
        <p:txBody>
          <a:bodyPr wrap="square">
            <a:noAutofit/>
          </a:bodyPr>
          <a:lstStyle/>
          <a:p>
            <a:pPr>
              <a:spcAft>
                <a:spcPts val="600"/>
              </a:spcAft>
              <a:buClrTx/>
              <a:buSzPct val="100000"/>
              <a:defRPr/>
            </a:pPr>
            <a:r>
              <a:rPr lang="el-GR" sz="1200" b="1" dirty="0">
                <a:solidFill>
                  <a:schemeClr val="bg1"/>
                </a:solidFill>
                <a:latin typeface="+mn-lt"/>
              </a:rPr>
              <a:t>Τομεακά/ Περιφερειακά Προγράμματα</a:t>
            </a:r>
          </a:p>
        </p:txBody>
      </p:sp>
      <p:sp>
        <p:nvSpPr>
          <p:cNvPr id="67" name="Flowchart: Process 23">
            <a:extLst>
              <a:ext uri="{FF2B5EF4-FFF2-40B4-BE49-F238E27FC236}">
                <a16:creationId xmlns:a16="http://schemas.microsoft.com/office/drawing/2014/main" id="{718626F3-D5E0-4749-B87F-C53CD050DD89}"/>
              </a:ext>
            </a:extLst>
          </p:cNvPr>
          <p:cNvSpPr/>
          <p:nvPr/>
        </p:nvSpPr>
        <p:spPr>
          <a:xfrm>
            <a:off x="6577071" y="3307776"/>
            <a:ext cx="3910988" cy="457567"/>
          </a:xfrm>
          <a:prstGeom prst="flowChartProcess">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l-GR" sz="1200" b="1" i="1" dirty="0">
                <a:solidFill>
                  <a:schemeClr val="tx1">
                    <a:lumMod val="75000"/>
                    <a:lumOff val="25000"/>
                  </a:schemeClr>
                </a:solidFill>
                <a:latin typeface="Calibri" panose="020F0502020204030204" pitchFamily="34" charset="0"/>
              </a:rPr>
              <a:t>(*) 12 Ιουλίου 2021 επίσημη ανάρτηση στην SFC 2021</a:t>
            </a:r>
            <a:endParaRPr lang="en-GB" sz="1200" b="1" i="1" dirty="0">
              <a:solidFill>
                <a:schemeClr val="tx1">
                  <a:lumMod val="75000"/>
                  <a:lumOff val="25000"/>
                </a:schemeClr>
              </a:solidFill>
              <a:latin typeface="Calibri" panose="020F0502020204030204" pitchFamily="34" charset="0"/>
            </a:endParaRPr>
          </a:p>
        </p:txBody>
      </p:sp>
      <p:sp>
        <p:nvSpPr>
          <p:cNvPr id="68" name="Rectangle 67">
            <a:extLst>
              <a:ext uri="{FF2B5EF4-FFF2-40B4-BE49-F238E27FC236}">
                <a16:creationId xmlns:a16="http://schemas.microsoft.com/office/drawing/2014/main" id="{10069B67-2D66-4476-A407-8E533B58BB93}"/>
              </a:ext>
            </a:extLst>
          </p:cNvPr>
          <p:cNvSpPr/>
          <p:nvPr/>
        </p:nvSpPr>
        <p:spPr>
          <a:xfrm>
            <a:off x="247415" y="847595"/>
            <a:ext cx="1865794" cy="468000"/>
          </a:xfrm>
          <a:prstGeom prst="rect">
            <a:avLst/>
          </a:prstGeom>
          <a:solidFill>
            <a:schemeClr val="accent1">
              <a:lumMod val="75000"/>
            </a:schemeClr>
          </a:solidFill>
        </p:spPr>
        <p:txBody>
          <a:bodyPr wrap="square">
            <a:noAutofit/>
          </a:bodyPr>
          <a:lstStyle/>
          <a:p>
            <a:pPr>
              <a:spcAft>
                <a:spcPts val="600"/>
              </a:spcAft>
              <a:buClrTx/>
              <a:buSzPct val="100000"/>
              <a:defRPr/>
            </a:pPr>
            <a:r>
              <a:rPr lang="el-GR" sz="1200" b="1" dirty="0">
                <a:solidFill>
                  <a:schemeClr val="bg1"/>
                </a:solidFill>
                <a:latin typeface="+mn-lt"/>
              </a:rPr>
              <a:t>ΕΣΠΑ</a:t>
            </a:r>
          </a:p>
        </p:txBody>
      </p:sp>
      <p:sp>
        <p:nvSpPr>
          <p:cNvPr id="89" name="TextBox 88">
            <a:extLst>
              <a:ext uri="{FF2B5EF4-FFF2-40B4-BE49-F238E27FC236}">
                <a16:creationId xmlns:a16="http://schemas.microsoft.com/office/drawing/2014/main" id="{11DB6B46-18FF-4E33-9F3F-A6F6863E20EB}"/>
              </a:ext>
            </a:extLst>
          </p:cNvPr>
          <p:cNvSpPr txBox="1"/>
          <p:nvPr/>
        </p:nvSpPr>
        <p:spPr>
          <a:xfrm>
            <a:off x="8964434" y="4472134"/>
            <a:ext cx="1149594"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Οκτώβριος 2021</a:t>
            </a:r>
          </a:p>
        </p:txBody>
      </p:sp>
    </p:spTree>
    <p:extLst>
      <p:ext uri="{BB962C8B-B14F-4D97-AF65-F5344CB8AC3E}">
        <p14:creationId xmlns:p14="http://schemas.microsoft.com/office/powerpoint/2010/main" val="2496485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127C26-A274-44EE-A4A6-7BAE829B145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401"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92127C26-A274-44EE-A4A6-7BAE829B14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2" name="Picture 3">
            <a:extLst>
              <a:ext uri="{FF2B5EF4-FFF2-40B4-BE49-F238E27FC236}">
                <a16:creationId xmlns:a16="http://schemas.microsoft.com/office/drawing/2014/main" id="{FEFCE973-397A-4CCA-A9C7-181CD0B28352}"/>
              </a:ext>
            </a:extLst>
          </p:cNvPr>
          <p:cNvPicPr>
            <a:picLocks noChangeAspect="1" noChangeArrowheads="1"/>
          </p:cNvPicPr>
          <p:nvPr/>
        </p:nvPicPr>
        <p:blipFill rotWithShape="1">
          <a:blip r:embed="rId7">
            <a:lum bright="70000" contrast="-70000"/>
            <a:extLst>
              <a:ext uri="{BEBA8EAE-BF5A-486C-A8C5-ECC9F3942E4B}">
                <a14:imgProps xmlns:a14="http://schemas.microsoft.com/office/drawing/2010/main">
                  <a14:imgLayer r:embed="rId8">
                    <a14:imgEffect>
                      <a14:artisticPaintStrokes trans="100000" intensity="0"/>
                    </a14:imgEffect>
                  </a14:imgLayer>
                </a14:imgProps>
              </a:ext>
              <a:ext uri="{28A0092B-C50C-407E-A947-70E740481C1C}">
                <a14:useLocalDpi xmlns:a14="http://schemas.microsoft.com/office/drawing/2010/main" val="0"/>
              </a:ext>
            </a:extLst>
          </a:blip>
          <a:srcRect r="50000"/>
          <a:stretch/>
        </p:blipFill>
        <p:spPr bwMode="auto">
          <a:xfrm>
            <a:off x="9071240" y="472456"/>
            <a:ext cx="3120760"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Diagonal Corners Snipped 14">
            <a:extLst>
              <a:ext uri="{FF2B5EF4-FFF2-40B4-BE49-F238E27FC236}">
                <a16:creationId xmlns:a16="http://schemas.microsoft.com/office/drawing/2014/main" id="{20578FC3-2608-400D-9AB3-39A9786E3489}"/>
              </a:ext>
            </a:extLst>
          </p:cNvPr>
          <p:cNvSpPr/>
          <p:nvPr/>
        </p:nvSpPr>
        <p:spPr>
          <a:xfrm>
            <a:off x="739559" y="575250"/>
            <a:ext cx="2861894" cy="435404"/>
          </a:xfrm>
          <a:prstGeom prst="snip2DiagRect">
            <a:avLst>
              <a:gd name="adj1" fmla="val 0"/>
              <a:gd name="adj2" fmla="val 0"/>
            </a:avLst>
          </a:prstGeom>
          <a:noFill/>
          <a:ln>
            <a:noFill/>
          </a:ln>
        </p:spPr>
        <p:txBody>
          <a:bodyPr spcFirstLastPara="1" wrap="square" lIns="62335" tIns="31159" rIns="62335" bIns="3115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b="1" kern="1200" dirty="0">
                <a:solidFill>
                  <a:srgbClr val="013476"/>
                </a:solidFill>
                <a:latin typeface="+mn-lt"/>
                <a:ea typeface="+mn-ea"/>
                <a:sym typeface="Georgia"/>
              </a:rPr>
              <a:t>Περιεχόμενα</a:t>
            </a:r>
            <a:endParaRPr kumimoji="0" lang="el-GR" sz="3200" b="1" i="0" u="none" strike="noStrike" kern="1200" cap="none" spc="0" normalizeH="0" baseline="0" noProof="0" dirty="0">
              <a:ln>
                <a:noFill/>
              </a:ln>
              <a:solidFill>
                <a:srgbClr val="013476"/>
              </a:solidFill>
              <a:effectLst/>
              <a:uLnTx/>
              <a:uFillTx/>
              <a:latin typeface="+mn-lt"/>
              <a:ea typeface="+mn-ea"/>
              <a:cs typeface="Arial"/>
              <a:sym typeface="Georgia"/>
            </a:endParaRPr>
          </a:p>
        </p:txBody>
      </p:sp>
      <p:grpSp>
        <p:nvGrpSpPr>
          <p:cNvPr id="3" name="Group 2">
            <a:extLst>
              <a:ext uri="{FF2B5EF4-FFF2-40B4-BE49-F238E27FC236}">
                <a16:creationId xmlns:a16="http://schemas.microsoft.com/office/drawing/2014/main" id="{230EECF1-9F9F-45FA-A273-46B83B1786DE}"/>
              </a:ext>
            </a:extLst>
          </p:cNvPr>
          <p:cNvGrpSpPr/>
          <p:nvPr/>
        </p:nvGrpSpPr>
        <p:grpSpPr>
          <a:xfrm>
            <a:off x="5921406" y="1561753"/>
            <a:ext cx="5823752" cy="1927833"/>
            <a:chOff x="6489578" y="1107684"/>
            <a:chExt cx="5255580" cy="1091946"/>
          </a:xfrm>
        </p:grpSpPr>
        <p:sp>
          <p:nvSpPr>
            <p:cNvPr id="9" name="Rectangle: Diagonal Corners Snipped 8">
              <a:extLst>
                <a:ext uri="{FF2B5EF4-FFF2-40B4-BE49-F238E27FC236}">
                  <a16:creationId xmlns:a16="http://schemas.microsoft.com/office/drawing/2014/main" id="{971E452C-8405-495F-BCF2-2320A76C64C1}"/>
                </a:ext>
              </a:extLst>
            </p:cNvPr>
            <p:cNvSpPr/>
            <p:nvPr/>
          </p:nvSpPr>
          <p:spPr>
            <a:xfrm>
              <a:off x="6489578" y="1700849"/>
              <a:ext cx="5255580" cy="498781"/>
            </a:xfrm>
            <a:prstGeom prst="snip2DiagRect">
              <a:avLst>
                <a:gd name="adj1" fmla="val 0"/>
                <a:gd name="adj2" fmla="val 0"/>
              </a:avLst>
            </a:prstGeom>
            <a:solidFill>
              <a:schemeClr val="accent2"/>
            </a:solidFill>
            <a:ln>
              <a:noFill/>
            </a:ln>
          </p:spPr>
          <p:txBody>
            <a:bodyPr spcFirstLastPara="1" wrap="square" lIns="180000" tIns="31159" rIns="62335" bIns="31159" anchor="ctr" anchorCtr="0">
              <a:noAutofit/>
            </a:bodyPr>
            <a:lstStyle/>
            <a:p>
              <a:pPr>
                <a:buClrTx/>
              </a:pPr>
              <a:r>
                <a:rPr lang="en-US" sz="2400" i="1" kern="1200" dirty="0" smtClean="0">
                  <a:solidFill>
                    <a:prstClr val="white"/>
                  </a:solidFill>
                  <a:latin typeface="+mn-lt"/>
                  <a:ea typeface="+mn-ea"/>
                </a:rPr>
                <a:t>2</a:t>
              </a:r>
              <a:r>
                <a:rPr lang="el-GR" sz="2400" i="1" kern="1200" dirty="0" smtClean="0">
                  <a:solidFill>
                    <a:prstClr val="white"/>
                  </a:solidFill>
                  <a:latin typeface="+mn-lt"/>
                  <a:ea typeface="+mn-ea"/>
                </a:rPr>
                <a:t>. Στόχοι Πολιτικής</a:t>
              </a:r>
              <a:endParaRPr lang="el-GR" sz="2400" i="1" kern="1200" dirty="0">
                <a:solidFill>
                  <a:prstClr val="white"/>
                </a:solidFill>
                <a:latin typeface="+mn-lt"/>
                <a:ea typeface="+mn-ea"/>
              </a:endParaRPr>
            </a:p>
          </p:txBody>
        </p:sp>
        <p:sp>
          <p:nvSpPr>
            <p:cNvPr id="10" name="Rectangle: Diagonal Corners Snipped 9">
              <a:extLst>
                <a:ext uri="{FF2B5EF4-FFF2-40B4-BE49-F238E27FC236}">
                  <a16:creationId xmlns:a16="http://schemas.microsoft.com/office/drawing/2014/main" id="{99437E6D-64C0-4006-81BA-FFC4F672CFE9}"/>
                </a:ext>
              </a:extLst>
            </p:cNvPr>
            <p:cNvSpPr/>
            <p:nvPr/>
          </p:nvSpPr>
          <p:spPr>
            <a:xfrm>
              <a:off x="6489578" y="1107684"/>
              <a:ext cx="5255580" cy="498781"/>
            </a:xfrm>
            <a:prstGeom prst="snip2DiagRect">
              <a:avLst>
                <a:gd name="adj1" fmla="val 0"/>
                <a:gd name="adj2" fmla="val 0"/>
              </a:avLst>
            </a:prstGeom>
            <a:solidFill>
              <a:schemeClr val="accent3">
                <a:lumMod val="75000"/>
              </a:schemeClr>
            </a:solidFill>
            <a:ln>
              <a:noFill/>
            </a:ln>
          </p:spPr>
          <p:txBody>
            <a:bodyPr spcFirstLastPara="1" wrap="square" lIns="180000" tIns="31159" rIns="62335" bIns="3115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kern="1200" dirty="0">
                  <a:solidFill>
                    <a:prstClr val="white"/>
                  </a:solidFill>
                  <a:latin typeface="+mn-lt"/>
                  <a:ea typeface="Roboto" panose="02000000000000000000" pitchFamily="2" charset="0"/>
                  <a:cs typeface="Roboto Regular" charset="0"/>
                </a:rPr>
                <a:t>1</a:t>
              </a:r>
              <a:r>
                <a:rPr kumimoji="0" lang="el-GR" sz="2400" b="0" i="1" u="none" strike="noStrike" kern="1200" cap="none" spc="0" normalizeH="0" baseline="0" noProof="0" dirty="0" smtClean="0">
                  <a:ln>
                    <a:noFill/>
                  </a:ln>
                  <a:solidFill>
                    <a:prstClr val="white"/>
                  </a:solidFill>
                  <a:effectLst/>
                  <a:uLnTx/>
                  <a:uFillTx/>
                  <a:latin typeface="+mn-lt"/>
                  <a:ea typeface="Roboto" panose="02000000000000000000" pitchFamily="2" charset="0"/>
                  <a:cs typeface="Roboto Regular" charset="0"/>
                </a:rPr>
                <a:t>. </a:t>
              </a:r>
              <a:r>
                <a:rPr lang="el-GR" sz="2400" i="1" kern="1200" dirty="0" smtClean="0">
                  <a:solidFill>
                    <a:prstClr val="white"/>
                  </a:solidFill>
                  <a:latin typeface="+mn-lt"/>
                  <a:ea typeface="Roboto" panose="02000000000000000000" pitchFamily="2" charset="0"/>
                  <a:cs typeface="Roboto Regular" charset="0"/>
                </a:rPr>
                <a:t>Συνοπτική παρουσίαση ΕΣΠΑ 2021-2027</a:t>
              </a:r>
              <a:endParaRPr kumimoji="0" lang="en-US" sz="2400" b="0" i="1" u="none" strike="noStrike" kern="1200" cap="none" spc="0" normalizeH="0" baseline="0" noProof="0" dirty="0">
                <a:ln>
                  <a:noFill/>
                </a:ln>
                <a:solidFill>
                  <a:prstClr val="white"/>
                </a:solidFill>
                <a:effectLst/>
                <a:uLnTx/>
                <a:uFillTx/>
                <a:latin typeface="+mn-lt"/>
                <a:ea typeface="Roboto" panose="02000000000000000000" pitchFamily="2" charset="0"/>
                <a:cs typeface="Roboto Regular" charset="0"/>
              </a:endParaRPr>
            </a:p>
          </p:txBody>
        </p:sp>
      </p:grpSp>
      <p:sp>
        <p:nvSpPr>
          <p:cNvPr id="11" name="Rectangle: Diagonal Corners Snipped 8">
            <a:extLst>
              <a:ext uri="{FF2B5EF4-FFF2-40B4-BE49-F238E27FC236}">
                <a16:creationId xmlns:a16="http://schemas.microsoft.com/office/drawing/2014/main" id="{971E452C-8405-495F-BCF2-2320A76C64C1}"/>
              </a:ext>
            </a:extLst>
          </p:cNvPr>
          <p:cNvSpPr/>
          <p:nvPr/>
        </p:nvSpPr>
        <p:spPr>
          <a:xfrm>
            <a:off x="5921406" y="3626154"/>
            <a:ext cx="5823752" cy="880599"/>
          </a:xfrm>
          <a:prstGeom prst="snip2DiagRect">
            <a:avLst>
              <a:gd name="adj1" fmla="val 0"/>
              <a:gd name="adj2" fmla="val 0"/>
            </a:avLst>
          </a:prstGeom>
          <a:solidFill>
            <a:schemeClr val="accent3">
              <a:lumMod val="60000"/>
              <a:lumOff val="40000"/>
            </a:schemeClr>
          </a:solidFill>
          <a:ln>
            <a:noFill/>
          </a:ln>
        </p:spPr>
        <p:txBody>
          <a:bodyPr spcFirstLastPara="1" wrap="square" lIns="180000" tIns="31159" rIns="62335" bIns="31159" anchor="ctr" anchorCtr="0">
            <a:noAutofit/>
          </a:bodyPr>
          <a:lstStyle/>
          <a:p>
            <a:pPr>
              <a:buClrTx/>
            </a:pPr>
            <a:r>
              <a:rPr lang="en-US" sz="2400" i="1" kern="1200" dirty="0" smtClean="0">
                <a:solidFill>
                  <a:prstClr val="white"/>
                </a:solidFill>
                <a:latin typeface="+mn-lt"/>
                <a:ea typeface="+mn-ea"/>
              </a:rPr>
              <a:t>3</a:t>
            </a:r>
            <a:r>
              <a:rPr lang="el-GR" sz="2400" i="1" kern="1200" dirty="0" smtClean="0">
                <a:solidFill>
                  <a:prstClr val="white"/>
                </a:solidFill>
                <a:latin typeface="+mn-lt"/>
                <a:ea typeface="+mn-ea"/>
              </a:rPr>
              <a:t>. </a:t>
            </a:r>
            <a:r>
              <a:rPr lang="el-GR" sz="2400" i="1" kern="1200" dirty="0">
                <a:solidFill>
                  <a:prstClr val="white"/>
                </a:solidFill>
                <a:latin typeface="+mn-lt"/>
                <a:ea typeface="+mn-ea"/>
              </a:rPr>
              <a:t>Προγραμματισμός και διαβούλευση</a:t>
            </a:r>
          </a:p>
        </p:txBody>
      </p:sp>
      <p:sp>
        <p:nvSpPr>
          <p:cNvPr id="13" name="Rectangle: Diagonal Corners Snipped 8">
            <a:extLst>
              <a:ext uri="{FF2B5EF4-FFF2-40B4-BE49-F238E27FC236}">
                <a16:creationId xmlns:a16="http://schemas.microsoft.com/office/drawing/2014/main" id="{971E452C-8405-495F-BCF2-2320A76C64C1}"/>
              </a:ext>
            </a:extLst>
          </p:cNvPr>
          <p:cNvSpPr/>
          <p:nvPr/>
        </p:nvSpPr>
        <p:spPr>
          <a:xfrm>
            <a:off x="5921406" y="4659153"/>
            <a:ext cx="5823752" cy="880599"/>
          </a:xfrm>
          <a:prstGeom prst="snip2DiagRect">
            <a:avLst>
              <a:gd name="adj1" fmla="val 0"/>
              <a:gd name="adj2" fmla="val 0"/>
            </a:avLst>
          </a:prstGeom>
          <a:solidFill>
            <a:schemeClr val="accent3">
              <a:lumMod val="40000"/>
              <a:lumOff val="60000"/>
            </a:schemeClr>
          </a:solidFill>
          <a:ln>
            <a:noFill/>
          </a:ln>
        </p:spPr>
        <p:txBody>
          <a:bodyPr spcFirstLastPara="1" wrap="square" lIns="180000" tIns="31159" rIns="62335" bIns="31159" anchor="ctr" anchorCtr="0">
            <a:noAutofit/>
          </a:bodyPr>
          <a:lstStyle/>
          <a:p>
            <a:pPr>
              <a:buClrTx/>
            </a:pPr>
            <a:r>
              <a:rPr lang="en-US" sz="2400" i="1" kern="1200" dirty="0" smtClean="0">
                <a:solidFill>
                  <a:prstClr val="white"/>
                </a:solidFill>
                <a:latin typeface="+mn-lt"/>
                <a:ea typeface="+mn-ea"/>
                <a:sym typeface="Georgia"/>
              </a:rPr>
              <a:t>4.</a:t>
            </a:r>
            <a:r>
              <a:rPr lang="el-GR" sz="2400" i="1" kern="1200" dirty="0" smtClean="0">
                <a:solidFill>
                  <a:prstClr val="white"/>
                </a:solidFill>
                <a:latin typeface="+mn-lt"/>
                <a:ea typeface="+mn-ea"/>
                <a:sym typeface="Georgia"/>
              </a:rPr>
              <a:t> Παράρτημα - Προγράμματα 2021-2027</a:t>
            </a:r>
            <a:endParaRPr lang="el-GR" sz="2400" i="1" kern="1200" dirty="0">
              <a:solidFill>
                <a:prstClr val="white"/>
              </a:solidFill>
              <a:latin typeface="+mn-lt"/>
              <a:ea typeface="+mn-ea"/>
            </a:endParaRPr>
          </a:p>
        </p:txBody>
      </p:sp>
    </p:spTree>
    <p:extLst>
      <p:ext uri="{BB962C8B-B14F-4D97-AF65-F5344CB8AC3E}">
        <p14:creationId xmlns:p14="http://schemas.microsoft.com/office/powerpoint/2010/main" val="2507219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1A311278-BB8C-49F5-973E-CE40320D498E}"/>
              </a:ext>
            </a:extLst>
          </p:cNvPr>
          <p:cNvSpPr/>
          <p:nvPr/>
        </p:nvSpPr>
        <p:spPr>
          <a:xfrm>
            <a:off x="656944" y="1619308"/>
            <a:ext cx="7199793" cy="1028199"/>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4. </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Παράρτημα – Προγράμματα 2021-2027 </a:t>
            </a:r>
          </a:p>
          <a:p>
            <a:pPr lvl="0">
              <a:defRPr/>
            </a:pPr>
            <a:r>
              <a:rPr lang="el-GR" sz="18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(ενδεικτικό περιεχόμενο και δράσεις)</a:t>
            </a:r>
            <a:endParaRPr lang="el-GR" sz="18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351421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4i.</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 Τομεακά Προγράμματα</a:t>
            </a: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4111669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3938224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90"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smtClean="0">
                <a:solidFill>
                  <a:schemeClr val="bg1"/>
                </a:solidFill>
                <a:latin typeface="Calibri" panose="020F0502020204030204" pitchFamily="34" charset="0"/>
              </a:rPr>
              <a:t>Πρόγραμμα «</a:t>
            </a:r>
            <a:r>
              <a:rPr lang="el-GR" sz="2400" b="1" dirty="0">
                <a:solidFill>
                  <a:schemeClr val="bg1"/>
                </a:solidFill>
                <a:latin typeface="Calibri" panose="020F0502020204030204" pitchFamily="34" charset="0"/>
              </a:rPr>
              <a:t>Ανταγωνιστικότητα», π/υ 3.885 </a:t>
            </a:r>
            <a:r>
              <a:rPr lang="el-GR" sz="2400" b="1" dirty="0" smtClean="0">
                <a:solidFill>
                  <a:schemeClr val="bg1"/>
                </a:solidFill>
                <a:latin typeface="Calibri" panose="020F0502020204030204" pitchFamily="34" charset="0"/>
              </a:rPr>
              <a:t>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22</a:t>
            </a:fld>
            <a:endParaRPr lang="el-GR" sz="1000">
              <a:solidFill>
                <a:schemeClr val="tx1"/>
              </a:solidFill>
              <a:latin typeface="Calibri "/>
            </a:endParaRPr>
          </a:p>
        </p:txBody>
      </p:sp>
      <p:grpSp>
        <p:nvGrpSpPr>
          <p:cNvPr id="46" name="Group 54">
            <a:extLst>
              <a:ext uri="{FF2B5EF4-FFF2-40B4-BE49-F238E27FC236}">
                <a16:creationId xmlns:a16="http://schemas.microsoft.com/office/drawing/2014/main" id="{2F8E3249-E9B5-4944-B23C-C277815447CC}"/>
              </a:ext>
            </a:extLst>
          </p:cNvPr>
          <p:cNvGrpSpPr>
            <a:grpSpLocks noChangeAspect="1"/>
          </p:cNvGrpSpPr>
          <p:nvPr/>
        </p:nvGrpSpPr>
        <p:grpSpPr>
          <a:xfrm>
            <a:off x="10877511" y="36844"/>
            <a:ext cx="571500" cy="571500"/>
            <a:chOff x="1684338" y="3436938"/>
            <a:chExt cx="123825" cy="123825"/>
          </a:xfrm>
          <a:solidFill>
            <a:schemeClr val="bg1"/>
          </a:solidFill>
        </p:grpSpPr>
        <p:sp>
          <p:nvSpPr>
            <p:cNvPr id="48" name="Freeform 204">
              <a:extLst>
                <a:ext uri="{FF2B5EF4-FFF2-40B4-BE49-F238E27FC236}">
                  <a16:creationId xmlns:a16="http://schemas.microsoft.com/office/drawing/2014/main" id="{B07CC20F-13FC-4354-A5D3-58764540BD01}"/>
                </a:ext>
              </a:extLst>
            </p:cNvPr>
            <p:cNvSpPr>
              <a:spLocks noEditPoints="1"/>
            </p:cNvSpPr>
            <p:nvPr/>
          </p:nvSpPr>
          <p:spPr bwMode="auto">
            <a:xfrm>
              <a:off x="1684338" y="3436938"/>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05">
              <a:extLst>
                <a:ext uri="{FF2B5EF4-FFF2-40B4-BE49-F238E27FC236}">
                  <a16:creationId xmlns:a16="http://schemas.microsoft.com/office/drawing/2014/main" id="{8DCEA8B8-D3D2-4A5C-9F28-7EA4AAAFA748}"/>
                </a:ext>
              </a:extLst>
            </p:cNvPr>
            <p:cNvSpPr>
              <a:spLocks noEditPoints="1"/>
            </p:cNvSpPr>
            <p:nvPr/>
          </p:nvSpPr>
          <p:spPr bwMode="auto">
            <a:xfrm>
              <a:off x="1695450" y="3502025"/>
              <a:ext cx="22225" cy="44450"/>
            </a:xfrm>
            <a:custGeom>
              <a:avLst/>
              <a:gdLst>
                <a:gd name="T0" fmla="*/ 14 w 14"/>
                <a:gd name="T1" fmla="*/ 0 h 28"/>
                <a:gd name="T2" fmla="*/ 0 w 14"/>
                <a:gd name="T3" fmla="*/ 0 h 28"/>
                <a:gd name="T4" fmla="*/ 0 w 14"/>
                <a:gd name="T5" fmla="*/ 28 h 28"/>
                <a:gd name="T6" fmla="*/ 14 w 14"/>
                <a:gd name="T7" fmla="*/ 28 h 28"/>
                <a:gd name="T8" fmla="*/ 14 w 14"/>
                <a:gd name="T9" fmla="*/ 0 h 28"/>
                <a:gd name="T10" fmla="*/ 11 w 14"/>
                <a:gd name="T11" fmla="*/ 25 h 28"/>
                <a:gd name="T12" fmla="*/ 3 w 14"/>
                <a:gd name="T13" fmla="*/ 25 h 28"/>
                <a:gd name="T14" fmla="*/ 3 w 14"/>
                <a:gd name="T15" fmla="*/ 4 h 28"/>
                <a:gd name="T16" fmla="*/ 11 w 14"/>
                <a:gd name="T17" fmla="*/ 4 h 28"/>
                <a:gd name="T18" fmla="*/ 11 w 14"/>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8">
                  <a:moveTo>
                    <a:pt x="14" y="0"/>
                  </a:moveTo>
                  <a:lnTo>
                    <a:pt x="0" y="0"/>
                  </a:lnTo>
                  <a:lnTo>
                    <a:pt x="0" y="28"/>
                  </a:lnTo>
                  <a:lnTo>
                    <a:pt x="14" y="28"/>
                  </a:lnTo>
                  <a:lnTo>
                    <a:pt x="14" y="0"/>
                  </a:lnTo>
                  <a:close/>
                  <a:moveTo>
                    <a:pt x="11" y="25"/>
                  </a:moveTo>
                  <a:lnTo>
                    <a:pt x="3" y="25"/>
                  </a:lnTo>
                  <a:lnTo>
                    <a:pt x="3" y="4"/>
                  </a:lnTo>
                  <a:lnTo>
                    <a:pt x="11" y="4"/>
                  </a:lnTo>
                  <a:lnTo>
                    <a:pt x="1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06">
              <a:extLst>
                <a:ext uri="{FF2B5EF4-FFF2-40B4-BE49-F238E27FC236}">
                  <a16:creationId xmlns:a16="http://schemas.microsoft.com/office/drawing/2014/main" id="{593BB395-F77F-491D-8281-EA4ADB836700}"/>
                </a:ext>
              </a:extLst>
            </p:cNvPr>
            <p:cNvSpPr>
              <a:spLocks noEditPoints="1"/>
            </p:cNvSpPr>
            <p:nvPr/>
          </p:nvSpPr>
          <p:spPr bwMode="auto">
            <a:xfrm>
              <a:off x="1722438" y="3487738"/>
              <a:ext cx="22225" cy="58738"/>
            </a:xfrm>
            <a:custGeom>
              <a:avLst/>
              <a:gdLst>
                <a:gd name="T0" fmla="*/ 14 w 14"/>
                <a:gd name="T1" fmla="*/ 0 h 37"/>
                <a:gd name="T2" fmla="*/ 0 w 14"/>
                <a:gd name="T3" fmla="*/ 0 h 37"/>
                <a:gd name="T4" fmla="*/ 0 w 14"/>
                <a:gd name="T5" fmla="*/ 37 h 37"/>
                <a:gd name="T6" fmla="*/ 14 w 14"/>
                <a:gd name="T7" fmla="*/ 37 h 37"/>
                <a:gd name="T8" fmla="*/ 14 w 14"/>
                <a:gd name="T9" fmla="*/ 0 h 37"/>
                <a:gd name="T10" fmla="*/ 10 w 14"/>
                <a:gd name="T11" fmla="*/ 34 h 37"/>
                <a:gd name="T12" fmla="*/ 3 w 14"/>
                <a:gd name="T13" fmla="*/ 34 h 37"/>
                <a:gd name="T14" fmla="*/ 3 w 14"/>
                <a:gd name="T15" fmla="*/ 3 h 37"/>
                <a:gd name="T16" fmla="*/ 10 w 14"/>
                <a:gd name="T17" fmla="*/ 3 h 37"/>
                <a:gd name="T18" fmla="*/ 10 w 14"/>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7">
                  <a:moveTo>
                    <a:pt x="14" y="0"/>
                  </a:moveTo>
                  <a:lnTo>
                    <a:pt x="0" y="0"/>
                  </a:lnTo>
                  <a:lnTo>
                    <a:pt x="0" y="37"/>
                  </a:lnTo>
                  <a:lnTo>
                    <a:pt x="14" y="37"/>
                  </a:lnTo>
                  <a:lnTo>
                    <a:pt x="14" y="0"/>
                  </a:lnTo>
                  <a:close/>
                  <a:moveTo>
                    <a:pt x="10" y="34"/>
                  </a:moveTo>
                  <a:lnTo>
                    <a:pt x="3" y="34"/>
                  </a:lnTo>
                  <a:lnTo>
                    <a:pt x="3" y="3"/>
                  </a:lnTo>
                  <a:lnTo>
                    <a:pt x="10" y="3"/>
                  </a:lnTo>
                  <a:lnTo>
                    <a:pt x="1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207">
              <a:extLst>
                <a:ext uri="{FF2B5EF4-FFF2-40B4-BE49-F238E27FC236}">
                  <a16:creationId xmlns:a16="http://schemas.microsoft.com/office/drawing/2014/main" id="{85111168-9687-4FEA-AB5F-AB3B7A7D845E}"/>
                </a:ext>
              </a:extLst>
            </p:cNvPr>
            <p:cNvSpPr>
              <a:spLocks noEditPoints="1"/>
            </p:cNvSpPr>
            <p:nvPr/>
          </p:nvSpPr>
          <p:spPr bwMode="auto">
            <a:xfrm>
              <a:off x="1747838" y="3494088"/>
              <a:ext cx="22225" cy="52388"/>
            </a:xfrm>
            <a:custGeom>
              <a:avLst/>
              <a:gdLst>
                <a:gd name="T0" fmla="*/ 14 w 14"/>
                <a:gd name="T1" fmla="*/ 0 h 33"/>
                <a:gd name="T2" fmla="*/ 0 w 14"/>
                <a:gd name="T3" fmla="*/ 0 h 33"/>
                <a:gd name="T4" fmla="*/ 0 w 14"/>
                <a:gd name="T5" fmla="*/ 33 h 33"/>
                <a:gd name="T6" fmla="*/ 14 w 14"/>
                <a:gd name="T7" fmla="*/ 33 h 33"/>
                <a:gd name="T8" fmla="*/ 14 w 14"/>
                <a:gd name="T9" fmla="*/ 0 h 33"/>
                <a:gd name="T10" fmla="*/ 11 w 14"/>
                <a:gd name="T11" fmla="*/ 30 h 33"/>
                <a:gd name="T12" fmla="*/ 3 w 14"/>
                <a:gd name="T13" fmla="*/ 30 h 33"/>
                <a:gd name="T14" fmla="*/ 3 w 14"/>
                <a:gd name="T15" fmla="*/ 3 h 33"/>
                <a:gd name="T16" fmla="*/ 11 w 14"/>
                <a:gd name="T17" fmla="*/ 3 h 33"/>
                <a:gd name="T18" fmla="*/ 11 w 14"/>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3">
                  <a:moveTo>
                    <a:pt x="14" y="0"/>
                  </a:moveTo>
                  <a:lnTo>
                    <a:pt x="0" y="0"/>
                  </a:lnTo>
                  <a:lnTo>
                    <a:pt x="0" y="33"/>
                  </a:lnTo>
                  <a:lnTo>
                    <a:pt x="14" y="33"/>
                  </a:lnTo>
                  <a:lnTo>
                    <a:pt x="14" y="0"/>
                  </a:lnTo>
                  <a:close/>
                  <a:moveTo>
                    <a:pt x="11" y="30"/>
                  </a:moveTo>
                  <a:lnTo>
                    <a:pt x="3" y="30"/>
                  </a:lnTo>
                  <a:lnTo>
                    <a:pt x="3" y="3"/>
                  </a:lnTo>
                  <a:lnTo>
                    <a:pt x="11" y="3"/>
                  </a:lnTo>
                  <a:lnTo>
                    <a:pt x="1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208">
              <a:extLst>
                <a:ext uri="{FF2B5EF4-FFF2-40B4-BE49-F238E27FC236}">
                  <a16:creationId xmlns:a16="http://schemas.microsoft.com/office/drawing/2014/main" id="{7FACC2E6-338C-454A-97D6-220B87A8CEA8}"/>
                </a:ext>
              </a:extLst>
            </p:cNvPr>
            <p:cNvSpPr>
              <a:spLocks noEditPoints="1"/>
            </p:cNvSpPr>
            <p:nvPr/>
          </p:nvSpPr>
          <p:spPr bwMode="auto">
            <a:xfrm>
              <a:off x="1773238" y="3470275"/>
              <a:ext cx="22225" cy="76200"/>
            </a:xfrm>
            <a:custGeom>
              <a:avLst/>
              <a:gdLst>
                <a:gd name="T0" fmla="*/ 14 w 14"/>
                <a:gd name="T1" fmla="*/ 0 h 48"/>
                <a:gd name="T2" fmla="*/ 0 w 14"/>
                <a:gd name="T3" fmla="*/ 0 h 48"/>
                <a:gd name="T4" fmla="*/ 0 w 14"/>
                <a:gd name="T5" fmla="*/ 48 h 48"/>
                <a:gd name="T6" fmla="*/ 14 w 14"/>
                <a:gd name="T7" fmla="*/ 48 h 48"/>
                <a:gd name="T8" fmla="*/ 14 w 14"/>
                <a:gd name="T9" fmla="*/ 0 h 48"/>
                <a:gd name="T10" fmla="*/ 11 w 14"/>
                <a:gd name="T11" fmla="*/ 45 h 48"/>
                <a:gd name="T12" fmla="*/ 4 w 14"/>
                <a:gd name="T13" fmla="*/ 45 h 48"/>
                <a:gd name="T14" fmla="*/ 4 w 14"/>
                <a:gd name="T15" fmla="*/ 4 h 48"/>
                <a:gd name="T16" fmla="*/ 11 w 14"/>
                <a:gd name="T17" fmla="*/ 4 h 48"/>
                <a:gd name="T18" fmla="*/ 11 w 14"/>
                <a:gd name="T19"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8">
                  <a:moveTo>
                    <a:pt x="14" y="0"/>
                  </a:moveTo>
                  <a:lnTo>
                    <a:pt x="0" y="0"/>
                  </a:lnTo>
                  <a:lnTo>
                    <a:pt x="0" y="48"/>
                  </a:lnTo>
                  <a:lnTo>
                    <a:pt x="14" y="48"/>
                  </a:lnTo>
                  <a:lnTo>
                    <a:pt x="14" y="0"/>
                  </a:lnTo>
                  <a:close/>
                  <a:moveTo>
                    <a:pt x="11" y="45"/>
                  </a:moveTo>
                  <a:lnTo>
                    <a:pt x="4" y="45"/>
                  </a:lnTo>
                  <a:lnTo>
                    <a:pt x="4" y="4"/>
                  </a:lnTo>
                  <a:lnTo>
                    <a:pt x="11" y="4"/>
                  </a:lnTo>
                  <a:lnTo>
                    <a:pt x="1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Rectangle: Diagonal Corners Snipped 14">
            <a:extLst>
              <a:ext uri="{FF2B5EF4-FFF2-40B4-BE49-F238E27FC236}">
                <a16:creationId xmlns:a16="http://schemas.microsoft.com/office/drawing/2014/main" id="{AAC27F50-9977-4ED7-93D9-3AB17C1B5B90}"/>
              </a:ext>
            </a:extLst>
          </p:cNvPr>
          <p:cNvSpPr/>
          <p:nvPr/>
        </p:nvSpPr>
        <p:spPr>
          <a:xfrm>
            <a:off x="164795" y="770306"/>
            <a:ext cx="11284216" cy="1834790"/>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cs typeface="Arial"/>
                <a:sym typeface="Georgia"/>
              </a:rPr>
              <a:t>Κύριος στόχος/στρατηγική του Προγράμματος:</a:t>
            </a:r>
          </a:p>
          <a:p>
            <a:pPr algn="just">
              <a:defRPr/>
            </a:pPr>
            <a:r>
              <a:rPr lang="el-GR" sz="1200" dirty="0">
                <a:solidFill>
                  <a:schemeClr val="bg1"/>
                </a:solidFill>
                <a:latin typeface="+mn-lt"/>
              </a:rPr>
              <a:t>Το Πρόγραμμα «Ανταγωνιστικότητα 2021-2027» αποτελεί ολοκληρωμένη παρέμβαση που θα υποστηρίξει τους παραγωγικούς, ανταγωνιστικούς και εξωστρεφείς τομείς της οικονομίας στη μετάβασή τους σε ένα αναπτυξιακό πρότυπο που καθοδηγείται από την Οικονομία της Γνώσης. Το Πρόγραμμα είναι το εργαλείο υλοποίησης της στρατηγικής της Έξυπνης Εξειδίκευσης που συνδέει την έρευνα και την καινοτομία με την επιχειρηματικότητα και την ενίσχυση των εθνικών και περιφερειακών πλεονεκτημάτων. Για την αντιμετώπιση των προκλήσεων της Ελληνικής Οικονομίας κατά την ΠΠ 2021 - 2027, θα χρειαστούν ολοκληρωμένες πρωτοβουλίες στήριξης, με στόχο να καλυφθεί όλο το εύρος των αναγκών των επιχειρήσεων σε επίπεδο πληροφόρησης, ενίσχυσης συνεργασιών, ανάπτυξης νέων επιχειρηματικών προτύπων και εύρεσης τεχνολογικών, ανθρώπινων και επενδυτικών πόρων. Σε μακροπρόθεσμο ορίζοντα στόχος του Προγράμματος είναι η μετατροπή των ελληνικών επιχειρήσεων από εσωστρεφείς σε εξωστρεφείς. H ανασύνταξή τους είναι σημαντική για την επαναφορά τους ως μοχλού ανάπτυξης της ελληνικής οικονομίας.</a:t>
            </a:r>
          </a:p>
          <a:p>
            <a:pPr lvl="0">
              <a:defRPr/>
            </a:pPr>
            <a:endParaRPr lang="el-GR" sz="1200" b="1" dirty="0">
              <a:solidFill>
                <a:schemeClr val="bg1"/>
              </a:solidFill>
              <a:latin typeface="+mn-lt"/>
              <a:sym typeface="Georgia"/>
            </a:endParaRP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383136" y="3678521"/>
            <a:ext cx="2751746" cy="1700466"/>
          </a:xfrm>
          <a:prstGeom prst="rect">
            <a:avLst/>
          </a:prstGeom>
          <a:solidFill>
            <a:schemeClr val="accent5">
              <a:lumMod val="75000"/>
            </a:schemeClr>
          </a:solidFill>
        </p:spPr>
        <p:txBody>
          <a:bodyPr wrap="square" rtlCol="0">
            <a:spAutoFit/>
          </a:bodyPr>
          <a:lstStyle/>
          <a:p>
            <a:pPr lvl="0"/>
            <a:r>
              <a:rPr lang="el-GR" sz="1100" b="1" dirty="0">
                <a:solidFill>
                  <a:schemeClr val="bg1"/>
                </a:solidFill>
                <a:latin typeface="+mn-lt"/>
              </a:rPr>
              <a:t>Ενίσχυση της ανταγωνιστικότητας υψηλής προστιθέμενης αξίας και στήριξη της επιχειρηματικής δραστηριότητας </a:t>
            </a:r>
            <a:endParaRPr lang="el-GR" sz="1100" dirty="0">
              <a:solidFill>
                <a:schemeClr val="bg1"/>
              </a:solidFill>
              <a:latin typeface="+mn-lt"/>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Έρευνα και </a:t>
            </a:r>
            <a:r>
              <a:rPr lang="el-GR" sz="1100" dirty="0" err="1">
                <a:solidFill>
                  <a:schemeClr val="bg1"/>
                </a:solidFill>
                <a:latin typeface="+mn-lt"/>
                <a:cs typeface="Arial" panose="020B0604020202020204" pitchFamily="34" charset="0"/>
              </a:rPr>
              <a:t>Kαινοτομία</a:t>
            </a:r>
            <a:endParaRPr lang="el-GR" sz="11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Ψηφιακός μετασχηματισμός</a:t>
            </a:r>
          </a:p>
          <a:p>
            <a:pPr marL="171450" indent="-171450">
              <a:spcBef>
                <a:spcPts val="600"/>
              </a:spcBef>
              <a:spcAft>
                <a:spcPts val="300"/>
              </a:spcAft>
              <a:buClr>
                <a:schemeClr val="bg1"/>
              </a:buClr>
              <a:buFont typeface="Wingdings" panose="05000000000000000000" pitchFamily="2" charset="2"/>
              <a:buChar char="ü"/>
            </a:pPr>
            <a:r>
              <a:rPr lang="el-GR" sz="1100" dirty="0" err="1">
                <a:solidFill>
                  <a:schemeClr val="bg1"/>
                </a:solidFill>
                <a:latin typeface="+mn-lt"/>
                <a:cs typeface="Arial" panose="020B0604020202020204" pitchFamily="34" charset="0"/>
              </a:rPr>
              <a:t>Mικρο</a:t>
            </a:r>
            <a:r>
              <a:rPr lang="el-GR" sz="1100" dirty="0">
                <a:solidFill>
                  <a:schemeClr val="bg1"/>
                </a:solidFill>
                <a:latin typeface="+mn-lt"/>
                <a:cs typeface="Arial" panose="020B0604020202020204" pitchFamily="34" charset="0"/>
              </a:rPr>
              <a:t>-μεσαίες επιχειρήσεις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Ανθρώπινο δυναμικό</a:t>
            </a:r>
            <a:endParaRPr lang="en-US" sz="1100" dirty="0">
              <a:solidFill>
                <a:schemeClr val="bg1"/>
              </a:solidFill>
              <a:latin typeface="+mn-lt"/>
              <a:cs typeface="Arial" panose="020B0604020202020204" pitchFamily="34" charset="0"/>
            </a:endParaRPr>
          </a:p>
        </p:txBody>
      </p:sp>
      <p:sp>
        <p:nvSpPr>
          <p:cNvPr id="14" name="TextBox 13"/>
          <p:cNvSpPr txBox="1"/>
          <p:nvPr/>
        </p:nvSpPr>
        <p:spPr>
          <a:xfrm>
            <a:off x="3579263" y="3289484"/>
            <a:ext cx="3983764" cy="2654573"/>
          </a:xfrm>
          <a:prstGeom prst="rect">
            <a:avLst/>
          </a:prstGeom>
          <a:solidFill>
            <a:schemeClr val="accent5">
              <a:lumMod val="75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Ενίσχυση του ανθρώπινου κεφαλαίου στο πλαίσιο του αναπτυξιακού μετασχηματισμού (ΕΚΤ+)</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Ευέλικτη </a:t>
            </a:r>
            <a:r>
              <a:rPr lang="el-GR" sz="1100" dirty="0">
                <a:solidFill>
                  <a:schemeClr val="bg1"/>
                </a:solidFill>
                <a:latin typeface="+mn-lt"/>
                <a:cs typeface="Arial" panose="020B0604020202020204" pitchFamily="34" charset="0"/>
              </a:rPr>
              <a:t>ανάπτυξη της </a:t>
            </a:r>
            <a:r>
              <a:rPr lang="el-GR" sz="1100" dirty="0" err="1">
                <a:solidFill>
                  <a:schemeClr val="bg1"/>
                </a:solidFill>
                <a:latin typeface="+mn-lt"/>
                <a:cs typeface="Arial" panose="020B0604020202020204" pitchFamily="34" charset="0"/>
              </a:rPr>
              <a:t>αυτοαπασχόλησης</a:t>
            </a:r>
            <a:r>
              <a:rPr lang="el-GR" sz="1100" dirty="0">
                <a:solidFill>
                  <a:schemeClr val="bg1"/>
                </a:solidFill>
                <a:latin typeface="+mn-lt"/>
                <a:cs typeface="Arial" panose="020B0604020202020204" pitchFamily="34" charset="0"/>
              </a:rPr>
              <a:t> και μικρής κλίμακας επιχειρηματικότητας με ενσωμάτωση νέων τεχνολογιών και μορφών οργάνωσης του </a:t>
            </a:r>
            <a:r>
              <a:rPr lang="el-GR" sz="1100" dirty="0" err="1">
                <a:solidFill>
                  <a:schemeClr val="bg1"/>
                </a:solidFill>
                <a:latin typeface="+mn-lt"/>
                <a:cs typeface="Arial" panose="020B0604020202020204" pitchFamily="34" charset="0"/>
              </a:rPr>
              <a:t>επιχειρείν</a:t>
            </a:r>
            <a:r>
              <a:rPr lang="el-GR" sz="1100" dirty="0">
                <a:solidFill>
                  <a:schemeClr val="bg1"/>
                </a:solidFill>
                <a:latin typeface="+mn-lt"/>
                <a:cs typeface="Arial" panose="020B0604020202020204" pitchFamily="34" charset="0"/>
              </a:rPr>
              <a:t>, όπως και προσαρμογής αυτοαπασχολουμένων και εργαζομένων σε μικρές επιχειρήσεις κυρίως λόγω συνεχούς εξέλιξης απαραίτητων δεξιοτήτων.</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Μηχανισμοί </a:t>
            </a:r>
            <a:r>
              <a:rPr lang="el-GR" sz="1100" dirty="0">
                <a:solidFill>
                  <a:schemeClr val="bg1"/>
                </a:solidFill>
                <a:latin typeface="+mn-lt"/>
                <a:cs typeface="Arial" panose="020B0604020202020204" pitchFamily="34" charset="0"/>
              </a:rPr>
              <a:t>υποστήριξης των </a:t>
            </a:r>
            <a:r>
              <a:rPr lang="el-GR" sz="1100" dirty="0" err="1">
                <a:solidFill>
                  <a:schemeClr val="bg1"/>
                </a:solidFill>
                <a:latin typeface="+mn-lt"/>
                <a:cs typeface="Arial" panose="020B0604020202020204" pitchFamily="34" charset="0"/>
              </a:rPr>
              <a:t>MμE</a:t>
            </a:r>
            <a:r>
              <a:rPr lang="el-GR" sz="1100" dirty="0">
                <a:solidFill>
                  <a:schemeClr val="bg1"/>
                </a:solidFill>
                <a:latin typeface="+mn-lt"/>
                <a:cs typeface="Arial" panose="020B0604020202020204" pitchFamily="34" charset="0"/>
              </a:rPr>
              <a:t> για τον ορισμό και την κάλυψη των αναγκών βελτίωσης των δεξιοτήτων στο εσωτερικό τους, την ανάπτυξη εταιρικών σχέσεων μεταξύ αγοράς εργασίας και φορέων εκπαίδευσης-κατάρτισης καθώς και η δημιουργία κοινών δικτύων κατάρτισης επιχειρήσεων για την κάλυψη των εξειδικευμένων αναγκών τους σε κλαδικό επίπεδο.</a:t>
            </a:r>
          </a:p>
        </p:txBody>
      </p:sp>
      <p:sp>
        <p:nvSpPr>
          <p:cNvPr id="15" name="TextBox 14"/>
          <p:cNvSpPr txBox="1"/>
          <p:nvPr/>
        </p:nvSpPr>
        <p:spPr>
          <a:xfrm>
            <a:off x="7987469" y="2892938"/>
            <a:ext cx="3609173" cy="3739485"/>
          </a:xfrm>
          <a:prstGeom prst="rect">
            <a:avLst/>
          </a:prstGeom>
          <a:solidFill>
            <a:schemeClr val="accent5">
              <a:lumMod val="75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Ενίσχυση της επιχειρηματικότητας με τη χρήση χρηματοδοτικών εργαλείων (ΕΤΠΑ</a:t>
            </a:r>
            <a:r>
              <a:rPr lang="el-GR" sz="1100" b="1" dirty="0" smtClean="0">
                <a:solidFill>
                  <a:schemeClr val="bg1"/>
                </a:solidFill>
                <a:latin typeface="+mn-lt"/>
                <a:cs typeface="Arial" panose="020B0604020202020204" pitchFamily="34" charset="0"/>
              </a:rPr>
              <a:t>)</a:t>
            </a:r>
          </a:p>
          <a:p>
            <a:pPr lvl="0"/>
            <a:r>
              <a:rPr lang="el-GR" sz="1100" dirty="0" smtClean="0">
                <a:solidFill>
                  <a:schemeClr val="bg1"/>
                </a:solidFill>
                <a:latin typeface="+mn-lt"/>
                <a:cs typeface="Arial" panose="020B0604020202020204" pitchFamily="34" charset="0"/>
              </a:rPr>
              <a:t>  </a:t>
            </a:r>
            <a:endParaRPr lang="el-GR" sz="11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Χρηματοδότηση μετοχικού κεφαλαίου (</a:t>
            </a:r>
            <a:r>
              <a:rPr lang="el-GR" sz="1100" dirty="0" err="1">
                <a:solidFill>
                  <a:schemeClr val="bg1"/>
                </a:solidFill>
                <a:latin typeface="+mn-lt"/>
                <a:cs typeface="Arial" panose="020B0604020202020204" pitchFamily="34" charset="0"/>
              </a:rPr>
              <a:t>Equifund</a:t>
            </a:r>
            <a:r>
              <a:rPr lang="el-GR" sz="1100" dirty="0">
                <a:solidFill>
                  <a:schemeClr val="bg1"/>
                </a:solidFill>
                <a:latin typeface="+mn-lt"/>
                <a:cs typeface="Arial" panose="020B0604020202020204" pitchFamily="34" charset="0"/>
              </a:rPr>
              <a:t>)</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Ανακυκλούμενη χρηματοδότηση</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Φορολογικές επιστροφές, εφόσον επιτυγχάνονται οι στόχοι απόδοσης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Εγγυήσεις σε τράπεζες για δάνεια, καλύπτοντας τμήμα του κινδύνου της επένδυσης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χρηματοδότησης μέσω </a:t>
            </a:r>
            <a:r>
              <a:rPr lang="el-GR" sz="1100" dirty="0" err="1">
                <a:solidFill>
                  <a:schemeClr val="bg1"/>
                </a:solidFill>
                <a:latin typeface="+mn-lt"/>
                <a:cs typeface="Arial" panose="020B0604020202020204" pitchFamily="34" charset="0"/>
              </a:rPr>
              <a:t>Factoring</a:t>
            </a:r>
            <a:r>
              <a:rPr lang="el-GR" sz="1100" dirty="0">
                <a:solidFill>
                  <a:schemeClr val="bg1"/>
                </a:solidFill>
                <a:latin typeface="+mn-lt"/>
                <a:cs typeface="Arial" panose="020B0604020202020204" pitchFamily="34" charset="0"/>
              </a:rPr>
              <a:t>, ειδικά για επενδύσεις με εξωστρεφή χαρακτηριστικά με επιδότηση τμήματος του επιτοκίου προεξόφλησης (π.χ. τμήμα από 1%-50%)</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Χρηματοδότηση συν-επένδυσης για ωριμότερες επενδύσεις επέκτασης παραγωγής, κ.λπ.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Ασφάλιση εξαγωγικών πιστώσεων μέσω των αντίστοιχων ΟΑΕΠ</a:t>
            </a:r>
          </a:p>
        </p:txBody>
      </p:sp>
      <p:sp>
        <p:nvSpPr>
          <p:cNvPr id="3" name="TextBox 2"/>
          <p:cNvSpPr txBox="1"/>
          <p:nvPr/>
        </p:nvSpPr>
        <p:spPr>
          <a:xfrm>
            <a:off x="225120" y="2739049"/>
            <a:ext cx="3731584" cy="307777"/>
          </a:xfrm>
          <a:prstGeom prst="rect">
            <a:avLst/>
          </a:prstGeom>
          <a:noFill/>
        </p:spPr>
        <p:txBody>
          <a:bodyPr wrap="square" rtlCol="0">
            <a:spAutoFit/>
          </a:bodyPr>
          <a:lstStyle/>
          <a:p>
            <a:r>
              <a:rPr lang="el-GR" b="1" u="sng" dirty="0" smtClean="0"/>
              <a:t>Βασικοί Άξονες Επενδύσεων</a:t>
            </a:r>
            <a:endParaRPr lang="el-GR" b="1" u="sng" dirty="0"/>
          </a:p>
        </p:txBody>
      </p:sp>
    </p:spTree>
    <p:extLst>
      <p:ext uri="{BB962C8B-B14F-4D97-AF65-F5344CB8AC3E}">
        <p14:creationId xmlns:p14="http://schemas.microsoft.com/office/powerpoint/2010/main" val="3984950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3201931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514"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smtClean="0">
                <a:solidFill>
                  <a:schemeClr val="bg1"/>
                </a:solidFill>
                <a:latin typeface="Calibri" panose="020F0502020204030204" pitchFamily="34" charset="0"/>
              </a:rPr>
              <a:t>Πρόγραμμα «Ανθρώπινο Δυναμικό και Κοινωνική Συνοχή</a:t>
            </a:r>
            <a:r>
              <a:rPr lang="el-GR" sz="2400" b="1" dirty="0">
                <a:solidFill>
                  <a:schemeClr val="bg1"/>
                </a:solidFill>
                <a:latin typeface="Calibri" panose="020F0502020204030204" pitchFamily="34" charset="0"/>
              </a:rPr>
              <a:t>» </a:t>
            </a:r>
            <a:r>
              <a:rPr lang="el-GR" sz="2400" b="1" dirty="0" smtClean="0">
                <a:solidFill>
                  <a:schemeClr val="bg1"/>
                </a:solidFill>
                <a:latin typeface="Calibri" panose="020F0502020204030204" pitchFamily="34" charset="0"/>
              </a:rPr>
              <a:t>π/υ 4.162 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23</a:t>
            </a:fld>
            <a:endParaRPr lang="el-GR" sz="1000">
              <a:solidFill>
                <a:schemeClr val="tx1"/>
              </a:solidFill>
              <a:latin typeface="Calibri "/>
            </a:endParaRPr>
          </a:p>
        </p:txBody>
      </p:sp>
      <p:grpSp>
        <p:nvGrpSpPr>
          <p:cNvPr id="15" name="Group 32">
            <a:extLst>
              <a:ext uri="{FF2B5EF4-FFF2-40B4-BE49-F238E27FC236}">
                <a16:creationId xmlns:a16="http://schemas.microsoft.com/office/drawing/2014/main" id="{18A91889-E196-4826-8A58-B0BA6F90F967}"/>
              </a:ext>
            </a:extLst>
          </p:cNvPr>
          <p:cNvGrpSpPr>
            <a:grpSpLocks noChangeAspect="1"/>
          </p:cNvGrpSpPr>
          <p:nvPr/>
        </p:nvGrpSpPr>
        <p:grpSpPr>
          <a:xfrm>
            <a:off x="10954668" y="0"/>
            <a:ext cx="571500" cy="578921"/>
            <a:chOff x="5380038" y="1219200"/>
            <a:chExt cx="122238" cy="123825"/>
          </a:xfrm>
          <a:solidFill>
            <a:schemeClr val="bg1"/>
          </a:solidFill>
        </p:grpSpPr>
        <p:sp>
          <p:nvSpPr>
            <p:cNvPr id="16" name="Freeform 99">
              <a:extLst>
                <a:ext uri="{FF2B5EF4-FFF2-40B4-BE49-F238E27FC236}">
                  <a16:creationId xmlns:a16="http://schemas.microsoft.com/office/drawing/2014/main" id="{46B3814E-16DC-4CA7-B915-432068C46A9B}"/>
                </a:ext>
              </a:extLst>
            </p:cNvPr>
            <p:cNvSpPr>
              <a:spLocks noEditPoints="1"/>
            </p:cNvSpPr>
            <p:nvPr/>
          </p:nvSpPr>
          <p:spPr bwMode="auto">
            <a:xfrm>
              <a:off x="5472113"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23 h 109"/>
                <a:gd name="T16" fmla="*/ 59 w 82"/>
                <a:gd name="T17" fmla="*/ 45 h 109"/>
                <a:gd name="T18" fmla="*/ 41 w 82"/>
                <a:gd name="T19" fmla="*/ 86 h 109"/>
                <a:gd name="T20" fmla="*/ 23 w 82"/>
                <a:gd name="T21" fmla="*/ 45 h 109"/>
                <a:gd name="T22" fmla="*/ 41 w 82"/>
                <a:gd name="T23"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00">
              <a:extLst>
                <a:ext uri="{FF2B5EF4-FFF2-40B4-BE49-F238E27FC236}">
                  <a16:creationId xmlns:a16="http://schemas.microsoft.com/office/drawing/2014/main" id="{E78DFDD9-D8E9-46E6-ADE4-4153738F742E}"/>
                </a:ext>
              </a:extLst>
            </p:cNvPr>
            <p:cNvSpPr>
              <a:spLocks noEditPoints="1"/>
            </p:cNvSpPr>
            <p:nvPr/>
          </p:nvSpPr>
          <p:spPr bwMode="auto">
            <a:xfrm>
              <a:off x="5392738"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86 h 109"/>
                <a:gd name="T16" fmla="*/ 23 w 82"/>
                <a:gd name="T17" fmla="*/ 45 h 109"/>
                <a:gd name="T18" fmla="*/ 41 w 82"/>
                <a:gd name="T19" fmla="*/ 23 h 109"/>
                <a:gd name="T20" fmla="*/ 59 w 82"/>
                <a:gd name="T21" fmla="*/ 45 h 109"/>
                <a:gd name="T22" fmla="*/ 41 w 82"/>
                <a:gd name="T23"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01">
              <a:extLst>
                <a:ext uri="{FF2B5EF4-FFF2-40B4-BE49-F238E27FC236}">
                  <a16:creationId xmlns:a16="http://schemas.microsoft.com/office/drawing/2014/main" id="{16EA289F-2612-4073-B808-90867E9BCFD2}"/>
                </a:ext>
              </a:extLst>
            </p:cNvPr>
            <p:cNvSpPr>
              <a:spLocks noEditPoints="1"/>
            </p:cNvSpPr>
            <p:nvPr/>
          </p:nvSpPr>
          <p:spPr bwMode="auto">
            <a:xfrm>
              <a:off x="5380038" y="1219200"/>
              <a:ext cx="122238" cy="123825"/>
            </a:xfrm>
            <a:custGeom>
              <a:avLst/>
              <a:gdLst>
                <a:gd name="T0" fmla="*/ 0 w 576"/>
                <a:gd name="T1" fmla="*/ 576 h 576"/>
                <a:gd name="T2" fmla="*/ 106 w 576"/>
                <a:gd name="T3" fmla="*/ 419 h 576"/>
                <a:gd name="T4" fmla="*/ 238 w 576"/>
                <a:gd name="T5" fmla="*/ 344 h 576"/>
                <a:gd name="T6" fmla="*/ 248 w 576"/>
                <a:gd name="T7" fmla="*/ 351 h 576"/>
                <a:gd name="T8" fmla="*/ 328 w 576"/>
                <a:gd name="T9" fmla="*/ 351 h 576"/>
                <a:gd name="T10" fmla="*/ 338 w 576"/>
                <a:gd name="T11" fmla="*/ 344 h 576"/>
                <a:gd name="T12" fmla="*/ 470 w 576"/>
                <a:gd name="T13" fmla="*/ 419 h 576"/>
                <a:gd name="T14" fmla="*/ 576 w 576"/>
                <a:gd name="T15" fmla="*/ 576 h 576"/>
                <a:gd name="T16" fmla="*/ 0 w 576"/>
                <a:gd name="T17" fmla="*/ 0 h 576"/>
                <a:gd name="T18" fmla="*/ 83 w 576"/>
                <a:gd name="T19" fmla="*/ 412 h 576"/>
                <a:gd name="T20" fmla="*/ 25 w 576"/>
                <a:gd name="T21" fmla="*/ 551 h 576"/>
                <a:gd name="T22" fmla="*/ 27 w 576"/>
                <a:gd name="T23" fmla="*/ 350 h 576"/>
                <a:gd name="T24" fmla="*/ 80 w 576"/>
                <a:gd name="T25" fmla="*/ 321 h 576"/>
                <a:gd name="T26" fmla="*/ 103 w 576"/>
                <a:gd name="T27" fmla="*/ 331 h 576"/>
                <a:gd name="T28" fmla="*/ 127 w 576"/>
                <a:gd name="T29" fmla="*/ 321 h 576"/>
                <a:gd name="T30" fmla="*/ 173 w 576"/>
                <a:gd name="T31" fmla="*/ 340 h 576"/>
                <a:gd name="T32" fmla="*/ 317 w 576"/>
                <a:gd name="T33" fmla="*/ 327 h 576"/>
                <a:gd name="T34" fmla="*/ 288 w 576"/>
                <a:gd name="T35" fmla="*/ 344 h 576"/>
                <a:gd name="T36" fmla="*/ 259 w 576"/>
                <a:gd name="T37" fmla="*/ 327 h 576"/>
                <a:gd name="T38" fmla="*/ 196 w 576"/>
                <a:gd name="T39" fmla="*/ 332 h 576"/>
                <a:gd name="T40" fmla="*/ 131 w 576"/>
                <a:gd name="T41" fmla="*/ 298 h 576"/>
                <a:gd name="T42" fmla="*/ 109 w 576"/>
                <a:gd name="T43" fmla="*/ 306 h 576"/>
                <a:gd name="T44" fmla="*/ 94 w 576"/>
                <a:gd name="T45" fmla="*/ 303 h 576"/>
                <a:gd name="T46" fmla="*/ 36 w 576"/>
                <a:gd name="T47" fmla="*/ 311 h 576"/>
                <a:gd name="T48" fmla="*/ 25 w 576"/>
                <a:gd name="T49" fmla="*/ 25 h 576"/>
                <a:gd name="T50" fmla="*/ 551 w 576"/>
                <a:gd name="T51" fmla="*/ 317 h 576"/>
                <a:gd name="T52" fmla="*/ 501 w 576"/>
                <a:gd name="T53" fmla="*/ 298 h 576"/>
                <a:gd name="T54" fmla="*/ 479 w 576"/>
                <a:gd name="T55" fmla="*/ 306 h 576"/>
                <a:gd name="T56" fmla="*/ 464 w 576"/>
                <a:gd name="T57" fmla="*/ 303 h 576"/>
                <a:gd name="T58" fmla="*/ 406 w 576"/>
                <a:gd name="T59" fmla="*/ 311 h 576"/>
                <a:gd name="T60" fmla="*/ 346 w 576"/>
                <a:gd name="T61" fmla="*/ 320 h 576"/>
                <a:gd name="T62" fmla="*/ 508 w 576"/>
                <a:gd name="T63" fmla="*/ 551 h 576"/>
                <a:gd name="T64" fmla="*/ 493 w 576"/>
                <a:gd name="T65" fmla="*/ 412 h 576"/>
                <a:gd name="T66" fmla="*/ 403 w 576"/>
                <a:gd name="T67" fmla="*/ 340 h 576"/>
                <a:gd name="T68" fmla="*/ 449 w 576"/>
                <a:gd name="T69" fmla="*/ 321 h 576"/>
                <a:gd name="T70" fmla="*/ 473 w 576"/>
                <a:gd name="T71" fmla="*/ 331 h 576"/>
                <a:gd name="T72" fmla="*/ 496 w 576"/>
                <a:gd name="T73" fmla="*/ 321 h 576"/>
                <a:gd name="T74" fmla="*/ 549 w 576"/>
                <a:gd name="T75" fmla="*/ 350 h 576"/>
                <a:gd name="T76" fmla="*/ 551 w 576"/>
                <a:gd name="T7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576">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2">
              <a:extLst>
                <a:ext uri="{FF2B5EF4-FFF2-40B4-BE49-F238E27FC236}">
                  <a16:creationId xmlns:a16="http://schemas.microsoft.com/office/drawing/2014/main" id="{97917E83-EAD2-4A8B-8A6E-F208CF575083}"/>
                </a:ext>
              </a:extLst>
            </p:cNvPr>
            <p:cNvSpPr>
              <a:spLocks noEditPoints="1"/>
            </p:cNvSpPr>
            <p:nvPr/>
          </p:nvSpPr>
          <p:spPr bwMode="auto">
            <a:xfrm>
              <a:off x="5424488" y="1239838"/>
              <a:ext cx="33338" cy="44450"/>
            </a:xfrm>
            <a:custGeom>
              <a:avLst/>
              <a:gdLst>
                <a:gd name="T0" fmla="*/ 78 w 156"/>
                <a:gd name="T1" fmla="*/ 0 h 213"/>
                <a:gd name="T2" fmla="*/ 0 w 156"/>
                <a:gd name="T3" fmla="*/ 86 h 213"/>
                <a:gd name="T4" fmla="*/ 26 w 156"/>
                <a:gd name="T5" fmla="*/ 184 h 213"/>
                <a:gd name="T6" fmla="*/ 78 w 156"/>
                <a:gd name="T7" fmla="*/ 213 h 213"/>
                <a:gd name="T8" fmla="*/ 130 w 156"/>
                <a:gd name="T9" fmla="*/ 184 h 213"/>
                <a:gd name="T10" fmla="*/ 156 w 156"/>
                <a:gd name="T11" fmla="*/ 86 h 213"/>
                <a:gd name="T12" fmla="*/ 78 w 156"/>
                <a:gd name="T13" fmla="*/ 0 h 213"/>
                <a:gd name="T14" fmla="*/ 112 w 156"/>
                <a:gd name="T15" fmla="*/ 168 h 213"/>
                <a:gd name="T16" fmla="*/ 78 w 156"/>
                <a:gd name="T17" fmla="*/ 189 h 213"/>
                <a:gd name="T18" fmla="*/ 44 w 156"/>
                <a:gd name="T19" fmla="*/ 168 h 213"/>
                <a:gd name="T20" fmla="*/ 25 w 156"/>
                <a:gd name="T21" fmla="*/ 86 h 213"/>
                <a:gd name="T22" fmla="*/ 78 w 156"/>
                <a:gd name="T23" fmla="*/ 24 h 213"/>
                <a:gd name="T24" fmla="*/ 131 w 156"/>
                <a:gd name="T25" fmla="*/ 86 h 213"/>
                <a:gd name="T26" fmla="*/ 112 w 156"/>
                <a:gd name="T27" fmla="*/ 1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13">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Rectangle: Diagonal Corners Snipped 14">
            <a:extLst>
              <a:ext uri="{FF2B5EF4-FFF2-40B4-BE49-F238E27FC236}">
                <a16:creationId xmlns:a16="http://schemas.microsoft.com/office/drawing/2014/main" id="{AAC27F50-9977-4ED7-93D9-3AB17C1B5B90}"/>
              </a:ext>
            </a:extLst>
          </p:cNvPr>
          <p:cNvSpPr/>
          <p:nvPr/>
        </p:nvSpPr>
        <p:spPr>
          <a:xfrm>
            <a:off x="164795" y="770307"/>
            <a:ext cx="11284216" cy="1425962"/>
          </a:xfrm>
          <a:prstGeom prst="snip2DiagRect">
            <a:avLst/>
          </a:prstGeom>
          <a:solidFill>
            <a:srgbClr val="013476"/>
          </a:solidFill>
          <a:ln>
            <a:noFill/>
          </a:ln>
        </p:spPr>
        <p:txBody>
          <a:bodyPr spcFirstLastPara="1" wrap="square" lIns="62335" tIns="31159" rIns="62335" bIns="31159" anchor="t" anchorCtr="0">
            <a:noAutofit/>
          </a:bodyPr>
          <a:lstStyle/>
          <a:p>
            <a:r>
              <a:rPr lang="el-GR" sz="1200" b="1" dirty="0">
                <a:solidFill>
                  <a:schemeClr val="bg1"/>
                </a:solidFill>
                <a:latin typeface="+mn-lt"/>
                <a:sym typeface="Georgia"/>
              </a:rPr>
              <a:t>Κύριος στόχος/στρατηγική του Προγράμματος:</a:t>
            </a:r>
          </a:p>
          <a:p>
            <a:pPr algn="just">
              <a:defRPr/>
            </a:pPr>
            <a:r>
              <a:rPr lang="el-GR" sz="1200" dirty="0">
                <a:solidFill>
                  <a:schemeClr val="bg1"/>
                </a:solidFill>
                <a:latin typeface="+mn-lt"/>
                <a:sym typeface="Georgia"/>
              </a:rPr>
              <a:t>Το Πρόγραμμα στοχεύει στη βελτίωση της πρόσβασης στην απασχόληση και στην ενίσχυση της </a:t>
            </a:r>
            <a:r>
              <a:rPr lang="el-GR" sz="1200" dirty="0" err="1">
                <a:solidFill>
                  <a:schemeClr val="bg1"/>
                </a:solidFill>
                <a:latin typeface="+mn-lt"/>
                <a:sym typeface="Georgia"/>
              </a:rPr>
              <a:t>απασχολησιμότητας</a:t>
            </a:r>
            <a:r>
              <a:rPr lang="el-GR" sz="1200" dirty="0">
                <a:solidFill>
                  <a:schemeClr val="bg1"/>
                </a:solidFill>
                <a:latin typeface="+mn-lt"/>
                <a:sym typeface="Georgia"/>
              </a:rPr>
              <a:t> του συνόλου του ανθρώπινου δυναμικού, με ιδιαίτερη έμφαση στους νέους έως 29 ετών εκτός Απασχόλησης, Εκπαίδευσης &amp; Κατάρτισης (ΕΑΕΚ), στην προώθηση ίσης πρόσβασης σε ποιοτική και χωρίς αποκλεισμούς εκπαίδευση, κατάρτιση και δια βίου μάθηση, στην αντιμετώπιση της υλικής στέρησης, </a:t>
            </a:r>
            <a:r>
              <a:rPr lang="el-GR" sz="1200" dirty="0" smtClean="0">
                <a:solidFill>
                  <a:schemeClr val="bg1"/>
                </a:solidFill>
                <a:latin typeface="+mn-lt"/>
                <a:sym typeface="Georgia"/>
              </a:rPr>
              <a:t>στην </a:t>
            </a:r>
            <a:r>
              <a:rPr lang="el-GR" sz="1200" dirty="0">
                <a:solidFill>
                  <a:schemeClr val="bg1"/>
                </a:solidFill>
                <a:latin typeface="+mn-lt"/>
                <a:sym typeface="Georgia"/>
              </a:rPr>
              <a:t>εξασφάλιση ίσης πρόσβασης σε ποιοτικές υπηρεσίες υγείας, στην  προώθηση της κοινωνικής ένταξης.</a:t>
            </a:r>
          </a:p>
          <a:p>
            <a:endParaRPr lang="el-GR" sz="1200" b="1" dirty="0">
              <a:solidFill>
                <a:schemeClr val="bg1"/>
              </a:solidFill>
              <a:latin typeface="+mn-lt"/>
              <a:sym typeface="Georgia"/>
            </a:endParaRPr>
          </a:p>
          <a:p>
            <a:endParaRPr lang="el-GR" sz="1200" b="1" dirty="0">
              <a:solidFill>
                <a:schemeClr val="bg1"/>
              </a:solidFill>
              <a:latin typeface="+mn-lt"/>
              <a:sym typeface="Georgia"/>
            </a:endParaRPr>
          </a:p>
          <a:p>
            <a:endParaRPr lang="el-GR" sz="1200" b="1" dirty="0" smtClean="0">
              <a:solidFill>
                <a:schemeClr val="bg1"/>
              </a:solidFill>
              <a:latin typeface="+mn-lt"/>
              <a:sym typeface="Georgia"/>
            </a:endParaRPr>
          </a:p>
          <a:p>
            <a:endParaRPr lang="el-GR" sz="1200" b="1" dirty="0" smtClean="0">
              <a:solidFill>
                <a:schemeClr val="bg1"/>
              </a:solidFill>
              <a:latin typeface="+mn-lt"/>
              <a:sym typeface="Georgia"/>
            </a:endParaRPr>
          </a:p>
          <a:p>
            <a:endParaRPr lang="el-GR" sz="1200" b="1" dirty="0">
              <a:solidFill>
                <a:schemeClr val="bg1"/>
              </a:solidFill>
              <a:latin typeface="+mn-lt"/>
              <a:sym typeface="Georgia"/>
            </a:endParaRPr>
          </a:p>
        </p:txBody>
      </p:sp>
      <p:sp>
        <p:nvSpPr>
          <p:cNvPr id="12" name="TextBox 11"/>
          <p:cNvSpPr txBox="1"/>
          <p:nvPr/>
        </p:nvSpPr>
        <p:spPr>
          <a:xfrm>
            <a:off x="196130" y="2335143"/>
            <a:ext cx="3731584" cy="307777"/>
          </a:xfrm>
          <a:prstGeom prst="rect">
            <a:avLst/>
          </a:prstGeom>
          <a:noFill/>
        </p:spPr>
        <p:txBody>
          <a:bodyPr wrap="square" rtlCol="0">
            <a:spAutoFit/>
          </a:bodyPr>
          <a:lstStyle/>
          <a:p>
            <a:r>
              <a:rPr lang="el-GR" b="1" u="sng" dirty="0" smtClean="0"/>
              <a:t>Βασικές Προτεραιότητες</a:t>
            </a:r>
            <a:endParaRPr lang="el-GR" b="1" u="sng" dirty="0"/>
          </a:p>
        </p:txBody>
      </p:sp>
      <p:sp>
        <p:nvSpPr>
          <p:cNvPr id="13" name="TextBox 12"/>
          <p:cNvSpPr txBox="1"/>
          <p:nvPr/>
        </p:nvSpPr>
        <p:spPr>
          <a:xfrm>
            <a:off x="468593" y="2986311"/>
            <a:ext cx="1898591" cy="3131627"/>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Οριζόντιες </a:t>
            </a:r>
            <a:r>
              <a:rPr lang="el-GR" sz="1000" b="1" dirty="0">
                <a:solidFill>
                  <a:schemeClr val="bg1"/>
                </a:solidFill>
              </a:rPr>
              <a:t>- </a:t>
            </a:r>
            <a:r>
              <a:rPr lang="el-GR" sz="1000" b="1" dirty="0" err="1">
                <a:solidFill>
                  <a:schemeClr val="bg1"/>
                </a:solidFill>
              </a:rPr>
              <a:t>Συστημικές</a:t>
            </a:r>
            <a:r>
              <a:rPr lang="el-GR" sz="1000" b="1" dirty="0">
                <a:solidFill>
                  <a:schemeClr val="bg1"/>
                </a:solidFill>
              </a:rPr>
              <a:t> </a:t>
            </a:r>
            <a:r>
              <a:rPr lang="el-GR" sz="1000" b="1" dirty="0" smtClean="0">
                <a:solidFill>
                  <a:schemeClr val="bg1"/>
                </a:solidFill>
              </a:rPr>
              <a:t>Παρεμβάσεις</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Παρεμβάσεις </a:t>
            </a:r>
            <a:r>
              <a:rPr lang="el-GR" sz="1100" dirty="0">
                <a:solidFill>
                  <a:schemeClr val="bg1"/>
                </a:solidFill>
                <a:latin typeface="+mn-lt"/>
                <a:cs typeface="Arial" panose="020B0604020202020204" pitchFamily="34" charset="0"/>
              </a:rPr>
              <a:t>για τον εκσυγχρονισμό, την προσαρμογή και ενίσχυση των θεσμών και των υπηρεσιών της αγοράς εργασίας, της κοινωνικής ένταξης και </a:t>
            </a:r>
            <a:r>
              <a:rPr lang="el-GR" sz="1100" dirty="0" smtClean="0">
                <a:solidFill>
                  <a:schemeClr val="bg1"/>
                </a:solidFill>
                <a:latin typeface="+mn-lt"/>
                <a:cs typeface="Arial" panose="020B0604020202020204" pitchFamily="34" charset="0"/>
              </a:rPr>
              <a:t>υγείας</a:t>
            </a:r>
            <a:endParaRPr lang="el-GR" sz="1100" dirty="0">
              <a:solidFill>
                <a:schemeClr val="bg1"/>
              </a:solidFill>
              <a:latin typeface="+mn-lt"/>
              <a:cs typeface="Arial" panose="020B0604020202020204" pitchFamily="34" charset="0"/>
            </a:endParaRP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Βελτίωση </a:t>
            </a:r>
            <a:r>
              <a:rPr lang="el-GR" sz="1100" dirty="0">
                <a:solidFill>
                  <a:schemeClr val="bg1"/>
                </a:solidFill>
                <a:latin typeface="+mn-lt"/>
                <a:cs typeface="Arial" panose="020B0604020202020204" pitchFamily="34" charset="0"/>
              </a:rPr>
              <a:t>της ικανότητας συμμετοχής των κοινωνικών εταίρων και φορέων της κοινωνίας των πολιτών, δράσεις διακυβέρνησης όλων των βαθμίδων εκπαίδευσης, κ.α. </a:t>
            </a:r>
          </a:p>
        </p:txBody>
      </p:sp>
      <p:sp>
        <p:nvSpPr>
          <p:cNvPr id="14" name="TextBox 13"/>
          <p:cNvSpPr txBox="1"/>
          <p:nvPr/>
        </p:nvSpPr>
        <p:spPr>
          <a:xfrm>
            <a:off x="2540947" y="2328738"/>
            <a:ext cx="1898591" cy="3978012"/>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Απασχόληση </a:t>
            </a:r>
            <a:r>
              <a:rPr lang="el-GR" sz="1000" b="1" dirty="0">
                <a:solidFill>
                  <a:schemeClr val="bg1"/>
                </a:solidFill>
              </a:rPr>
              <a:t>και Αγορά </a:t>
            </a:r>
            <a:r>
              <a:rPr lang="el-GR" sz="1000" b="1" dirty="0" smtClean="0">
                <a:solidFill>
                  <a:schemeClr val="bg1"/>
                </a:solidFill>
              </a:rPr>
              <a:t>Εργασίας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Δραστική αντιμετώπιση της ανεργίας, </a:t>
            </a:r>
            <a:r>
              <a:rPr lang="el-GR" sz="1100" dirty="0" smtClean="0">
                <a:solidFill>
                  <a:schemeClr val="bg1"/>
                </a:solidFill>
                <a:latin typeface="+mn-lt"/>
                <a:cs typeface="Arial" panose="020B0604020202020204" pitchFamily="34" charset="0"/>
              </a:rPr>
              <a:t>αύξηση </a:t>
            </a:r>
            <a:r>
              <a:rPr lang="el-GR" sz="1100" dirty="0">
                <a:solidFill>
                  <a:schemeClr val="bg1"/>
                </a:solidFill>
                <a:latin typeface="+mn-lt"/>
                <a:cs typeface="Arial" panose="020B0604020202020204" pitchFamily="34" charset="0"/>
              </a:rPr>
              <a:t>της απασχόλησης, </a:t>
            </a:r>
            <a:r>
              <a:rPr lang="el-GR" sz="1100" dirty="0" smtClean="0">
                <a:solidFill>
                  <a:schemeClr val="bg1"/>
                </a:solidFill>
                <a:latin typeface="+mn-lt"/>
                <a:cs typeface="Arial" panose="020B0604020202020204" pitchFamily="34" charset="0"/>
              </a:rPr>
              <a:t>ισότιμη </a:t>
            </a:r>
            <a:r>
              <a:rPr lang="el-GR" sz="1100" dirty="0">
                <a:solidFill>
                  <a:schemeClr val="bg1"/>
                </a:solidFill>
                <a:latin typeface="+mn-lt"/>
                <a:cs typeface="Arial" panose="020B0604020202020204" pitchFamily="34" charset="0"/>
              </a:rPr>
              <a:t>πρόσβαση στην αγορά </a:t>
            </a:r>
            <a:r>
              <a:rPr lang="el-GR" sz="1100" dirty="0" smtClean="0">
                <a:solidFill>
                  <a:schemeClr val="bg1"/>
                </a:solidFill>
                <a:latin typeface="+mn-lt"/>
                <a:cs typeface="Arial" panose="020B0604020202020204" pitchFamily="34" charset="0"/>
              </a:rPr>
              <a:t>εργασίας με </a:t>
            </a:r>
            <a:r>
              <a:rPr lang="el-GR" sz="1100" dirty="0">
                <a:solidFill>
                  <a:schemeClr val="bg1"/>
                </a:solidFill>
                <a:latin typeface="+mn-lt"/>
                <a:cs typeface="Arial" panose="020B0604020202020204" pitchFamily="34" charset="0"/>
              </a:rPr>
              <a:t>έμφαση στις ομάδες του πληθυσμού με τα μεγαλύτερα ποσοστά ανεργίας (μακροχρόνια άνεργοι, γυναίκες)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για την προώθηση της ισόρροπης συμμετοχής των δύο φύλων στην αγορά εργασίας, μέσω σύγχρονων μορφών οργάνωσης της εργασίας και δράσεων για την εναρμόνιση οικογενειακής και επαγγελματικής ζωής, κ.α. </a:t>
            </a:r>
          </a:p>
        </p:txBody>
      </p:sp>
      <p:sp>
        <p:nvSpPr>
          <p:cNvPr id="20" name="TextBox 19"/>
          <p:cNvSpPr txBox="1"/>
          <p:nvPr/>
        </p:nvSpPr>
        <p:spPr>
          <a:xfrm>
            <a:off x="4610455" y="2335143"/>
            <a:ext cx="1898591" cy="4285789"/>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Εκπαίδευση </a:t>
            </a:r>
            <a:r>
              <a:rPr lang="el-GR" sz="1000" b="1" dirty="0">
                <a:solidFill>
                  <a:schemeClr val="bg1"/>
                </a:solidFill>
              </a:rPr>
              <a:t>και Διά Βίου </a:t>
            </a:r>
            <a:r>
              <a:rPr lang="el-GR" sz="1000" b="1" dirty="0" smtClean="0">
                <a:solidFill>
                  <a:schemeClr val="bg1"/>
                </a:solidFill>
              </a:rPr>
              <a:t>Μάθηση </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που αποσκοπούν στην  αναβάθμιση της ποιότητας και την ενίσχυση της ισότιμης πρόσβασης, της εξωστρέφειας και της συνάφειας της εκπαίδευσης όλων των βαθμίδων εκπαίδευσης και της δια βίου μάθησης με την αγορά </a:t>
            </a:r>
            <a:r>
              <a:rPr lang="el-GR" sz="1100" dirty="0" smtClean="0">
                <a:solidFill>
                  <a:schemeClr val="bg1"/>
                </a:solidFill>
                <a:latin typeface="+mn-lt"/>
                <a:cs typeface="Arial" panose="020B0604020202020204" pitchFamily="34" charset="0"/>
              </a:rPr>
              <a:t>εργασίας </a:t>
            </a:r>
            <a:endParaRPr lang="el-GR" sz="1100" dirty="0">
              <a:solidFill>
                <a:schemeClr val="bg1"/>
              </a:solidFill>
              <a:latin typeface="+mn-lt"/>
              <a:cs typeface="Arial" panose="020B0604020202020204" pitchFamily="34" charset="0"/>
            </a:endParaRP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Βελτίωση των επιδόσεων των μαθητών σε σύγχρονες γνώσεις και δεξιότητες, στην αξιοποίηση των νέων τεχνολογιών και τον ψηφιακό μετασχηματισμό της εκπαιδευτικής διαδικασίας στη διδασκαλία και τη μάθηση, κ.α. </a:t>
            </a:r>
          </a:p>
        </p:txBody>
      </p:sp>
      <p:sp>
        <p:nvSpPr>
          <p:cNvPr id="21" name="TextBox 20"/>
          <p:cNvSpPr txBox="1"/>
          <p:nvPr/>
        </p:nvSpPr>
        <p:spPr>
          <a:xfrm>
            <a:off x="6785209" y="2328738"/>
            <a:ext cx="2666440" cy="1169551"/>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Δράσεις </a:t>
            </a:r>
            <a:r>
              <a:rPr lang="el-GR" sz="1000" b="1" dirty="0">
                <a:solidFill>
                  <a:schemeClr val="bg1"/>
                </a:solidFill>
              </a:rPr>
              <a:t>Κοινωνικής </a:t>
            </a:r>
            <a:r>
              <a:rPr lang="el-GR" sz="1000" b="1" dirty="0" smtClean="0">
                <a:solidFill>
                  <a:schemeClr val="bg1"/>
                </a:solidFill>
              </a:rPr>
              <a:t>Καινοτομίας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Χρηματοδότηση δράσεων κοινωνικής καινοτομίας και κοινωνικού πειραματισμού όλων των Ειδικών Στόχων που περιλαμβάνονται στο Πρόγραμμα. </a:t>
            </a:r>
          </a:p>
        </p:txBody>
      </p:sp>
      <p:sp>
        <p:nvSpPr>
          <p:cNvPr id="22" name="TextBox 21"/>
          <p:cNvSpPr txBox="1"/>
          <p:nvPr/>
        </p:nvSpPr>
        <p:spPr>
          <a:xfrm>
            <a:off x="9726387" y="2335143"/>
            <a:ext cx="1898591" cy="3485570"/>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Απασχόληση </a:t>
            </a:r>
            <a:r>
              <a:rPr lang="el-GR" sz="1000" b="1" dirty="0">
                <a:solidFill>
                  <a:schemeClr val="bg1"/>
                </a:solidFill>
              </a:rPr>
              <a:t>των </a:t>
            </a:r>
            <a:r>
              <a:rPr lang="el-GR" sz="1000" b="1" dirty="0" smtClean="0">
                <a:solidFill>
                  <a:schemeClr val="bg1"/>
                </a:solidFill>
              </a:rPr>
              <a:t>Νέων</a:t>
            </a:r>
            <a:endParaRPr lang="el-GR" sz="1000" b="1" dirty="0">
              <a:solidFill>
                <a:schemeClr val="bg1"/>
              </a:solidFill>
            </a:endParaRP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για την αντιμετώπιση της ανεργίας των νέων έως 29 ετών που βρίσκονται εκτός εργασίας, εκπαίδευσης ή κατάρτισης και στη βιώσιμη ένταξή τους στην αγορά εργασίας μέσω  υλοποίησης  δράσεων μαθητείας, απόκτησης δεξιοτήτων και προώθησης στην αγορά εργασίας συμπεριλαμβανομένων των ενεργειών ενημέρωσης και </a:t>
            </a:r>
            <a:r>
              <a:rPr lang="el-GR" sz="1100" dirty="0" smtClean="0">
                <a:solidFill>
                  <a:schemeClr val="bg1"/>
                </a:solidFill>
                <a:latin typeface="+mn-lt"/>
                <a:cs typeface="Arial" panose="020B0604020202020204" pitchFamily="34" charset="0"/>
              </a:rPr>
              <a:t>ευαισθητοποίησης</a:t>
            </a:r>
            <a:endParaRPr lang="el-GR" sz="1100" dirty="0">
              <a:solidFill>
                <a:schemeClr val="bg1"/>
              </a:solidFill>
              <a:latin typeface="+mn-lt"/>
              <a:cs typeface="Arial" panose="020B0604020202020204" pitchFamily="34" charset="0"/>
            </a:endParaRPr>
          </a:p>
          <a:p>
            <a:pPr>
              <a:spcBef>
                <a:spcPts val="600"/>
              </a:spcBef>
              <a:spcAft>
                <a:spcPts val="300"/>
              </a:spcAft>
              <a:buClr>
                <a:schemeClr val="bg1"/>
              </a:buClr>
            </a:pPr>
            <a:endParaRPr lang="el-GR" sz="1100" dirty="0">
              <a:solidFill>
                <a:schemeClr val="bg1"/>
              </a:solidFill>
              <a:latin typeface="+mn-lt"/>
              <a:cs typeface="Arial" panose="020B0604020202020204" pitchFamily="34" charset="0"/>
            </a:endParaRPr>
          </a:p>
        </p:txBody>
      </p:sp>
      <p:sp>
        <p:nvSpPr>
          <p:cNvPr id="23" name="TextBox 22"/>
          <p:cNvSpPr txBox="1"/>
          <p:nvPr/>
        </p:nvSpPr>
        <p:spPr>
          <a:xfrm>
            <a:off x="6785208" y="3628257"/>
            <a:ext cx="2666441" cy="2569934"/>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Επισιτιστική </a:t>
            </a:r>
            <a:r>
              <a:rPr lang="el-GR" sz="1000" b="1" dirty="0">
                <a:solidFill>
                  <a:schemeClr val="bg1"/>
                </a:solidFill>
              </a:rPr>
              <a:t>Βοήθεια και Αντιμετώπιση της υλικής  </a:t>
            </a:r>
            <a:r>
              <a:rPr lang="el-GR" sz="1000" b="1" dirty="0" smtClean="0">
                <a:solidFill>
                  <a:schemeClr val="bg1"/>
                </a:solidFill>
              </a:rPr>
              <a:t>στέρησης</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Στοχευμένες δράσεις για τη στήριξη των απόρων, και εν γένει όσων διαβιούν σε κίνδυνο ακραίας φτώχειας, οι οποίες κατά την ΠΠ 2014-2020 συγχρηματοδοτήθηκαν από το «Ταμείο Ευρωπαϊκής Βοήθειας προς τους Απόρους» (πρώην ΤΕΒΑ</a:t>
            </a:r>
            <a:r>
              <a:rPr lang="el-GR" sz="1100" dirty="0" smtClean="0">
                <a:solidFill>
                  <a:schemeClr val="bg1"/>
                </a:solidFill>
                <a:latin typeface="+mn-lt"/>
                <a:cs typeface="Arial" panose="020B0604020202020204" pitchFamily="34" charset="0"/>
              </a:rPr>
              <a:t>) </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Συνοδευτικές </a:t>
            </a:r>
            <a:r>
              <a:rPr lang="el-GR" sz="1100" dirty="0">
                <a:solidFill>
                  <a:schemeClr val="bg1"/>
                </a:solidFill>
                <a:latin typeface="+mn-lt"/>
                <a:cs typeface="Arial" panose="020B0604020202020204" pitchFamily="34" charset="0"/>
              </a:rPr>
              <a:t>δράσεις υποστήριξης της κοινωνικοποίησης και κοινωνικής ένταξης απόρων</a:t>
            </a:r>
            <a:r>
              <a:rPr lang="el-GR" sz="1100" dirty="0" smtClean="0">
                <a:solidFill>
                  <a:schemeClr val="bg1"/>
                </a:solidFill>
                <a:latin typeface="+mn-lt"/>
                <a:cs typeface="Arial" panose="020B0604020202020204" pitchFamily="34" charset="0"/>
              </a:rPr>
              <a:t>.</a:t>
            </a:r>
            <a:endParaRPr lang="el-GR" sz="1100" dirty="0">
              <a:solidFill>
                <a:schemeClr val="bg1"/>
              </a:solidFill>
              <a:latin typeface="+mn-lt"/>
              <a:cs typeface="Arial" panose="020B0604020202020204" pitchFamily="34" charset="0"/>
            </a:endParaRPr>
          </a:p>
          <a:p>
            <a:pPr>
              <a:spcBef>
                <a:spcPts val="600"/>
              </a:spcBef>
              <a:spcAft>
                <a:spcPts val="300"/>
              </a:spcAft>
              <a:buClr>
                <a:schemeClr val="bg1"/>
              </a:buClr>
            </a:pPr>
            <a:endParaRPr lang="el-GR" sz="11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3703672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784143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38"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«Ψηφιακός Μετασχηματισμός» π/υ 943 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24</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id="{AAC27F50-9977-4ED7-93D9-3AB17C1B5B90}"/>
              </a:ext>
            </a:extLst>
          </p:cNvPr>
          <p:cNvSpPr/>
          <p:nvPr/>
        </p:nvSpPr>
        <p:spPr>
          <a:xfrm>
            <a:off x="164795" y="770305"/>
            <a:ext cx="11284216" cy="1968743"/>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cs typeface="Arial"/>
                <a:sym typeface="Georgia"/>
              </a:rPr>
              <a:t>Κύριος στόχος/στρατηγική του Προγράμματος:</a:t>
            </a:r>
          </a:p>
          <a:p>
            <a:pPr algn="just">
              <a:defRPr/>
            </a:pPr>
            <a:r>
              <a:rPr lang="el-GR" sz="1200" dirty="0">
                <a:solidFill>
                  <a:schemeClr val="bg1"/>
                </a:solidFill>
                <a:latin typeface="+mn-lt"/>
              </a:rPr>
              <a:t>Το Πρόγραμμα </a:t>
            </a:r>
            <a:r>
              <a:rPr lang="el-GR" sz="1200" dirty="0" smtClean="0">
                <a:solidFill>
                  <a:schemeClr val="bg1"/>
                </a:solidFill>
                <a:latin typeface="+mn-lt"/>
              </a:rPr>
              <a:t>στοχεύει κυρίως στην παροχή </a:t>
            </a:r>
            <a:r>
              <a:rPr lang="el-GR" sz="1200" dirty="0">
                <a:solidFill>
                  <a:schemeClr val="bg1"/>
                </a:solidFill>
                <a:latin typeface="+mn-lt"/>
              </a:rPr>
              <a:t>νέων και αναβαθμισμένων δημόσιων ψηφιακών υπηρεσιών και εφαρμογών προς τις επιχειρήσεις και τους πολίτες, με ταυτόχρονη διασφάλιση της ιδιωτικότητας και της προστασίας δεδομένων, καθώς και της προσβασιμότητας, τηρώντας την αρχή του καθολικού σχεδιασμού</a:t>
            </a:r>
            <a:r>
              <a:rPr lang="el-GR" sz="1200" dirty="0" smtClean="0">
                <a:solidFill>
                  <a:schemeClr val="bg1"/>
                </a:solidFill>
                <a:latin typeface="+mn-lt"/>
              </a:rPr>
              <a:t>, στη </a:t>
            </a:r>
            <a:r>
              <a:rPr lang="el-GR" sz="1200" dirty="0">
                <a:solidFill>
                  <a:schemeClr val="bg1"/>
                </a:solidFill>
                <a:latin typeface="+mn-lt"/>
              </a:rPr>
              <a:t>διασφάλιση της διαλειτουργικότητας ψηφιακών συστημάτων και υπηρεσιών, στην ανάπτυξη ψηφιακών πλατφορμών για την υποστήριξη της επιχειρηματικής δραστηριότητας, στην εξασφάλιση συνδεσιμότητας υπερυψηλής ταχύτητας και στην κάλυψη των αναγκών σε ψηφιακές δεξιότητες στο πλαίσιο της υποστήριξης του ψηφιακού μετασχηματισμού της χώρας, εστιάζοντας στην αξιοποίηση και ενσωμάτωση τεχνολογιών αιχμής</a:t>
            </a:r>
            <a:r>
              <a:rPr lang="el-GR" sz="1200" dirty="0" smtClean="0">
                <a:solidFill>
                  <a:schemeClr val="bg1"/>
                </a:solidFill>
                <a:latin typeface="+mn-lt"/>
              </a:rPr>
              <a:t>.</a:t>
            </a:r>
            <a:endParaRPr lang="el-GR" sz="1200" dirty="0">
              <a:solidFill>
                <a:schemeClr val="bg1"/>
              </a:solidFill>
              <a:latin typeface="+mn-lt"/>
            </a:endParaRPr>
          </a:p>
          <a:p>
            <a:pPr algn="just">
              <a:defRPr/>
            </a:pPr>
            <a:r>
              <a:rPr lang="el-GR" sz="1200" dirty="0">
                <a:solidFill>
                  <a:schemeClr val="bg1"/>
                </a:solidFill>
                <a:latin typeface="+mn-lt"/>
              </a:rPr>
              <a:t>Σημείο αναφοράς, για την υλοποίηση του Προγράμματος, αποτελεί η Βίβλος Ψηφιακού Μετασχηματισμού 2020 -</a:t>
            </a:r>
            <a:r>
              <a:rPr lang="el-GR" sz="1200" dirty="0" smtClean="0">
                <a:solidFill>
                  <a:schemeClr val="bg1"/>
                </a:solidFill>
                <a:latin typeface="+mn-lt"/>
              </a:rPr>
              <a:t>2025, </a:t>
            </a:r>
            <a:r>
              <a:rPr lang="el-GR" sz="1200" dirty="0">
                <a:solidFill>
                  <a:schemeClr val="bg1"/>
                </a:solidFill>
                <a:latin typeface="+mn-lt"/>
              </a:rPr>
              <a:t>η οποία περιλαμβάνει, μεταξύ </a:t>
            </a:r>
            <a:r>
              <a:rPr lang="el-GR" sz="1200" dirty="0" smtClean="0">
                <a:solidFill>
                  <a:schemeClr val="bg1"/>
                </a:solidFill>
                <a:latin typeface="+mn-lt"/>
              </a:rPr>
              <a:t>άλλων τους </a:t>
            </a:r>
            <a:r>
              <a:rPr lang="el-GR" sz="1200" dirty="0">
                <a:solidFill>
                  <a:schemeClr val="bg1"/>
                </a:solidFill>
                <a:latin typeface="+mn-lt"/>
              </a:rPr>
              <a:t>στρατηγικούς άξονες του ψηφιακού </a:t>
            </a:r>
            <a:r>
              <a:rPr lang="el-GR" sz="1200" dirty="0" smtClean="0">
                <a:solidFill>
                  <a:schemeClr val="bg1"/>
                </a:solidFill>
                <a:latin typeface="+mn-lt"/>
              </a:rPr>
              <a:t>μετασχηματισμού: Συνδεσιμότητα , Ψηφιακές </a:t>
            </a:r>
            <a:r>
              <a:rPr lang="el-GR" sz="1200" dirty="0">
                <a:solidFill>
                  <a:schemeClr val="bg1"/>
                </a:solidFill>
                <a:latin typeface="+mn-lt"/>
              </a:rPr>
              <a:t>ικανότητες και </a:t>
            </a:r>
            <a:r>
              <a:rPr lang="el-GR" sz="1200" dirty="0" smtClean="0">
                <a:solidFill>
                  <a:schemeClr val="bg1"/>
                </a:solidFill>
                <a:latin typeface="+mn-lt"/>
              </a:rPr>
              <a:t>δεξιότητες, Ψηφιακό </a:t>
            </a:r>
            <a:r>
              <a:rPr lang="el-GR" sz="1200" dirty="0">
                <a:solidFill>
                  <a:schemeClr val="bg1"/>
                </a:solidFill>
                <a:latin typeface="+mn-lt"/>
              </a:rPr>
              <a:t>μετασχηματισμός των </a:t>
            </a:r>
            <a:r>
              <a:rPr lang="el-GR" sz="1200" dirty="0" smtClean="0">
                <a:solidFill>
                  <a:schemeClr val="bg1"/>
                </a:solidFill>
                <a:latin typeface="+mn-lt"/>
              </a:rPr>
              <a:t>επιχειρήσεων, Ψηφιακές </a:t>
            </a:r>
            <a:r>
              <a:rPr lang="el-GR" sz="1200" dirty="0">
                <a:solidFill>
                  <a:schemeClr val="bg1"/>
                </a:solidFill>
                <a:latin typeface="+mn-lt"/>
              </a:rPr>
              <a:t>Δημόσιες </a:t>
            </a:r>
            <a:r>
              <a:rPr lang="el-GR" sz="1200" dirty="0" smtClean="0">
                <a:solidFill>
                  <a:schemeClr val="bg1"/>
                </a:solidFill>
                <a:latin typeface="+mn-lt"/>
              </a:rPr>
              <a:t>Υπηρεσίες, Ψηφιακή Καινοτομία, Αξιοποίηση </a:t>
            </a:r>
            <a:r>
              <a:rPr lang="el-GR" sz="1200" dirty="0">
                <a:solidFill>
                  <a:schemeClr val="bg1"/>
                </a:solidFill>
                <a:latin typeface="+mn-lt"/>
              </a:rPr>
              <a:t>προηγμένων </a:t>
            </a:r>
            <a:r>
              <a:rPr lang="el-GR" sz="1200" dirty="0" smtClean="0">
                <a:solidFill>
                  <a:schemeClr val="bg1"/>
                </a:solidFill>
                <a:latin typeface="+mn-lt"/>
              </a:rPr>
              <a:t>τεχνολογιών.</a:t>
            </a:r>
            <a:endParaRPr lang="el-GR" sz="1200" b="1" dirty="0">
              <a:solidFill>
                <a:schemeClr val="bg1"/>
              </a:solidFill>
              <a:latin typeface="+mn-lt"/>
              <a:sym typeface="Georgia"/>
            </a:endParaRP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225120" y="3289484"/>
            <a:ext cx="2751746" cy="1708160"/>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Ψηφιακός </a:t>
            </a:r>
            <a:r>
              <a:rPr lang="el-GR" sz="1000" b="1" dirty="0">
                <a:solidFill>
                  <a:schemeClr val="bg1"/>
                </a:solidFill>
              </a:rPr>
              <a:t>μετασχηματισμός του δημοσίου </a:t>
            </a:r>
            <a:r>
              <a:rPr lang="el-GR" sz="1000" b="1" dirty="0" smtClean="0">
                <a:solidFill>
                  <a:schemeClr val="bg1"/>
                </a:solidFill>
              </a:rPr>
              <a:t>τομέα</a:t>
            </a:r>
          </a:p>
          <a:p>
            <a:pPr lvl="0"/>
            <a:endParaRPr lang="el-GR" sz="1000" b="1" dirty="0">
              <a:solidFill>
                <a:schemeClr val="bg1"/>
              </a:solidFill>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Ψηφιακός Μετασχηματισμός της Οικονομίας και της Κοινωνίας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Αξιοποίηση δεδομένων με τη χρήση καινοτόμων τεχνολογιών Πληροφορικής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Ηλεκτρονική Υγεία</a:t>
            </a:r>
          </a:p>
        </p:txBody>
      </p:sp>
      <p:sp>
        <p:nvSpPr>
          <p:cNvPr id="14" name="TextBox 13"/>
          <p:cNvSpPr txBox="1"/>
          <p:nvPr/>
        </p:nvSpPr>
        <p:spPr>
          <a:xfrm>
            <a:off x="3579263" y="3046826"/>
            <a:ext cx="3983764" cy="3000821"/>
          </a:xfrm>
          <a:prstGeom prst="rect">
            <a:avLst/>
          </a:prstGeom>
          <a:solidFill>
            <a:schemeClr val="accent5">
              <a:lumMod val="75000"/>
            </a:schemeClr>
          </a:solidFill>
        </p:spPr>
        <p:txBody>
          <a:bodyPr wrap="square" rtlCol="0">
            <a:spAutoFit/>
          </a:bodyPr>
          <a:lstStyle/>
          <a:p>
            <a:pPr lvl="0"/>
            <a:r>
              <a:rPr lang="el-GR" sz="1100" b="1" dirty="0" smtClean="0">
                <a:solidFill>
                  <a:schemeClr val="bg1"/>
                </a:solidFill>
                <a:latin typeface="+mn-lt"/>
                <a:cs typeface="Arial" panose="020B0604020202020204" pitchFamily="34" charset="0"/>
              </a:rPr>
              <a:t>Ενίσχυση </a:t>
            </a:r>
            <a:r>
              <a:rPr lang="el-GR" sz="1100" b="1" dirty="0">
                <a:solidFill>
                  <a:schemeClr val="bg1"/>
                </a:solidFill>
                <a:latin typeface="+mn-lt"/>
                <a:cs typeface="Arial" panose="020B0604020202020204" pitchFamily="34" charset="0"/>
              </a:rPr>
              <a:t>της συνδεσιμότητας με </a:t>
            </a:r>
            <a:r>
              <a:rPr lang="el-GR" sz="1100" b="1" dirty="0" err="1">
                <a:solidFill>
                  <a:schemeClr val="bg1"/>
                </a:solidFill>
                <a:latin typeface="+mn-lt"/>
                <a:cs typeface="Arial" panose="020B0604020202020204" pitchFamily="34" charset="0"/>
              </a:rPr>
              <a:t>ευρυζωνική</a:t>
            </a:r>
            <a:r>
              <a:rPr lang="el-GR" sz="1100" b="1" dirty="0">
                <a:solidFill>
                  <a:schemeClr val="bg1"/>
                </a:solidFill>
                <a:latin typeface="+mn-lt"/>
                <a:cs typeface="Arial" panose="020B0604020202020204" pitchFamily="34" charset="0"/>
              </a:rPr>
              <a:t> πρόσβαση υψηλών </a:t>
            </a:r>
            <a:r>
              <a:rPr lang="el-GR" sz="1100" b="1" dirty="0" smtClean="0">
                <a:solidFill>
                  <a:schemeClr val="bg1"/>
                </a:solidFill>
                <a:latin typeface="+mn-lt"/>
                <a:cs typeface="Arial" panose="020B0604020202020204" pitchFamily="34" charset="0"/>
              </a:rPr>
              <a:t>ταχυτήτων</a:t>
            </a:r>
          </a:p>
          <a:p>
            <a:pPr lvl="0"/>
            <a:endParaRPr lang="el-GR" sz="1100" b="1" dirty="0">
              <a:solidFill>
                <a:schemeClr val="bg1"/>
              </a:solidFill>
              <a:latin typeface="+mn-lt"/>
              <a:cs typeface="Arial" panose="020B0604020202020204" pitchFamily="34" charset="0"/>
            </a:endParaRP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Ευρυζωνικών Δικτύων πολύ υψηλής </a:t>
            </a:r>
            <a:r>
              <a:rPr lang="el-GR" sz="1100" dirty="0" smtClean="0">
                <a:solidFill>
                  <a:schemeClr val="bg1"/>
                </a:solidFill>
                <a:latin typeface="+mn-lt"/>
                <a:cs typeface="Arial" panose="020B0604020202020204" pitchFamily="34" charset="0"/>
              </a:rPr>
              <a:t>χωρητικότητας </a:t>
            </a:r>
            <a:r>
              <a:rPr lang="el-GR" sz="1100" dirty="0">
                <a:solidFill>
                  <a:schemeClr val="bg1"/>
                </a:solidFill>
                <a:latin typeface="+mn-lt"/>
                <a:cs typeface="Arial" panose="020B0604020202020204" pitchFamily="34" charset="0"/>
              </a:rPr>
              <a:t>(Ultra-Fast Broadband – UFBB 1 και 2 )</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υποδομών </a:t>
            </a:r>
            <a:r>
              <a:rPr lang="el-GR" sz="1100" dirty="0" err="1">
                <a:solidFill>
                  <a:schemeClr val="bg1"/>
                </a:solidFill>
                <a:latin typeface="+mn-lt"/>
                <a:cs typeface="Arial" panose="020B0604020202020204" pitchFamily="34" charset="0"/>
              </a:rPr>
              <a:t>Cloud</a:t>
            </a:r>
            <a:r>
              <a:rPr lang="el-GR" sz="1100" dirty="0">
                <a:solidFill>
                  <a:schemeClr val="bg1"/>
                </a:solidFill>
                <a:latin typeface="+mn-lt"/>
                <a:cs typeface="Arial" panose="020B0604020202020204" pitchFamily="34" charset="0"/>
              </a:rPr>
              <a:t> για τη φιλοξενία φορέων της Δημόσιας Διοίκησης, την παροχή υπηρεσιών </a:t>
            </a:r>
            <a:r>
              <a:rPr lang="el-GR" sz="1100" dirty="0" err="1">
                <a:solidFill>
                  <a:schemeClr val="bg1"/>
                </a:solidFill>
                <a:latin typeface="+mn-lt"/>
                <a:cs typeface="Arial" panose="020B0604020202020204" pitchFamily="34" charset="0"/>
              </a:rPr>
              <a:t>IaaS</a:t>
            </a:r>
            <a:r>
              <a:rPr lang="el-GR" sz="1100" dirty="0">
                <a:solidFill>
                  <a:schemeClr val="bg1"/>
                </a:solidFill>
                <a:latin typeface="+mn-lt"/>
                <a:cs typeface="Arial" panose="020B0604020202020204" pitchFamily="34" charset="0"/>
              </a:rPr>
              <a:t>-</a:t>
            </a:r>
            <a:r>
              <a:rPr lang="el-GR" sz="1100" dirty="0" err="1">
                <a:solidFill>
                  <a:schemeClr val="bg1"/>
                </a:solidFill>
                <a:latin typeface="+mn-lt"/>
                <a:cs typeface="Arial" panose="020B0604020202020204" pitchFamily="34" charset="0"/>
              </a:rPr>
              <a:t>PaaS</a:t>
            </a:r>
            <a:r>
              <a:rPr lang="el-GR" sz="1100" dirty="0">
                <a:solidFill>
                  <a:schemeClr val="bg1"/>
                </a:solidFill>
                <a:latin typeface="+mn-lt"/>
                <a:cs typeface="Arial" panose="020B0604020202020204" pitchFamily="34" charset="0"/>
              </a:rPr>
              <a:t>-</a:t>
            </a:r>
            <a:r>
              <a:rPr lang="el-GR" sz="1100" dirty="0" err="1">
                <a:solidFill>
                  <a:schemeClr val="bg1"/>
                </a:solidFill>
                <a:latin typeface="+mn-lt"/>
                <a:cs typeface="Arial" panose="020B0604020202020204" pitchFamily="34" charset="0"/>
              </a:rPr>
              <a:t>SaaS</a:t>
            </a:r>
            <a:r>
              <a:rPr lang="el-GR" sz="1100" dirty="0">
                <a:solidFill>
                  <a:schemeClr val="bg1"/>
                </a:solidFill>
                <a:latin typeface="+mn-lt"/>
                <a:cs typeface="Arial" panose="020B0604020202020204" pitchFamily="34" charset="0"/>
              </a:rPr>
              <a:t> και την υλοποίηση λύσεων δευτερευόντων κόμβων</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δημοσίων σημείων ασύρματης </a:t>
            </a:r>
            <a:r>
              <a:rPr lang="el-GR" sz="1100" dirty="0" err="1">
                <a:solidFill>
                  <a:schemeClr val="bg1"/>
                </a:solidFill>
                <a:latin typeface="+mn-lt"/>
                <a:cs typeface="Arial" panose="020B0604020202020204" pitchFamily="34" charset="0"/>
              </a:rPr>
              <a:t>ευρυζωνικής</a:t>
            </a:r>
            <a:r>
              <a:rPr lang="el-GR" sz="1100" dirty="0">
                <a:solidFill>
                  <a:schemeClr val="bg1"/>
                </a:solidFill>
                <a:latin typeface="+mn-lt"/>
                <a:cs typeface="Arial" panose="020B0604020202020204" pitchFamily="34" charset="0"/>
              </a:rPr>
              <a:t> πρόσβασης στο διαδίκτυο (WiFi4GR) - Β’ Φάση</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Δίκτυο Δημόσιου Τομέα (ΣΥΖΕΥΞΙΣ ΙΙ) - Β’ Φάση</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άλλων ειδών υποδομών ΤΠΕ (εξοπλισμός πληροφορικής μεγάλης κλίμακας, κέντρα δεδομένων, αισθητήρες και άλλος ασύρματος εξοπλισμός)</a:t>
            </a:r>
          </a:p>
        </p:txBody>
      </p:sp>
      <p:sp>
        <p:nvSpPr>
          <p:cNvPr id="15" name="TextBox 14"/>
          <p:cNvSpPr txBox="1"/>
          <p:nvPr/>
        </p:nvSpPr>
        <p:spPr>
          <a:xfrm>
            <a:off x="7987468" y="3259760"/>
            <a:ext cx="3609173" cy="2662267"/>
          </a:xfrm>
          <a:prstGeom prst="rect">
            <a:avLst/>
          </a:prstGeom>
          <a:solidFill>
            <a:schemeClr val="accent5">
              <a:lumMod val="75000"/>
            </a:schemeClr>
          </a:solidFill>
        </p:spPr>
        <p:txBody>
          <a:bodyPr wrap="square" rtlCol="0">
            <a:spAutoFit/>
          </a:bodyPr>
          <a:lstStyle/>
          <a:p>
            <a:pPr lvl="0"/>
            <a:r>
              <a:rPr lang="el-GR" sz="1100" b="1" dirty="0" smtClean="0">
                <a:solidFill>
                  <a:schemeClr val="bg1"/>
                </a:solidFill>
                <a:latin typeface="+mn-lt"/>
                <a:cs typeface="Arial" panose="020B0604020202020204" pitchFamily="34" charset="0"/>
              </a:rPr>
              <a:t>Ανάπτυξη </a:t>
            </a:r>
            <a:r>
              <a:rPr lang="el-GR" sz="1100" b="1" dirty="0">
                <a:solidFill>
                  <a:schemeClr val="bg1"/>
                </a:solidFill>
                <a:latin typeface="+mn-lt"/>
                <a:cs typeface="Arial" panose="020B0604020202020204" pitchFamily="34" charset="0"/>
              </a:rPr>
              <a:t>ψηφιακών δεξιοτήτων</a:t>
            </a:r>
          </a:p>
          <a:p>
            <a:pPr marL="171450" indent="-171450">
              <a:spcBef>
                <a:spcPts val="600"/>
              </a:spcBef>
              <a:spcAft>
                <a:spcPts val="300"/>
              </a:spcAft>
              <a:buClr>
                <a:schemeClr val="bg1"/>
              </a:buClr>
              <a:buFont typeface="Wingdings" panose="05000000000000000000" pitchFamily="2" charset="2"/>
              <a:buChar char="ü"/>
            </a:pPr>
            <a:r>
              <a:rPr lang="el-GR" sz="1100" dirty="0" err="1">
                <a:solidFill>
                  <a:schemeClr val="bg1"/>
                </a:solidFill>
                <a:latin typeface="+mn-lt"/>
                <a:cs typeface="Arial" panose="020B0604020202020204" pitchFamily="34" charset="0"/>
              </a:rPr>
              <a:t>Επανακατάρτιση</a:t>
            </a:r>
            <a:r>
              <a:rPr lang="el-GR" sz="1100" dirty="0">
                <a:solidFill>
                  <a:schemeClr val="bg1"/>
                </a:solidFill>
                <a:latin typeface="+mn-lt"/>
                <a:cs typeface="Arial" panose="020B0604020202020204" pitchFamily="34" charset="0"/>
              </a:rPr>
              <a:t> - αναβάθμιση ψηφιακών δεξιοτήτων των υπαλλήλων της Γενικής Κυβέρνησης</a:t>
            </a:r>
          </a:p>
          <a:p>
            <a:pPr marL="171450" indent="-171450">
              <a:spcBef>
                <a:spcPts val="600"/>
              </a:spcBef>
              <a:spcAft>
                <a:spcPts val="300"/>
              </a:spcAft>
              <a:buClr>
                <a:schemeClr val="bg1"/>
              </a:buClr>
              <a:buFont typeface="Wingdings" panose="05000000000000000000" pitchFamily="2" charset="2"/>
              <a:buChar char="ü"/>
            </a:pPr>
            <a:r>
              <a:rPr lang="el-GR" sz="1100" dirty="0" err="1">
                <a:solidFill>
                  <a:schemeClr val="bg1"/>
                </a:solidFill>
                <a:latin typeface="+mn-lt"/>
                <a:cs typeface="Arial" panose="020B0604020202020204" pitchFamily="34" charset="0"/>
              </a:rPr>
              <a:t>Συστημικές</a:t>
            </a:r>
            <a:r>
              <a:rPr lang="el-GR" sz="1100" dirty="0">
                <a:solidFill>
                  <a:schemeClr val="bg1"/>
                </a:solidFill>
                <a:latin typeface="+mn-lt"/>
                <a:cs typeface="Arial" panose="020B0604020202020204" pitchFamily="34" charset="0"/>
              </a:rPr>
              <a:t> παρεμβάσεις (δημιουργία κλάδου Αναλυτή Ψηφιακής Πολιτικής, Παρατηρητήριο Ψηφιακών Δεξιοτήτων, Περιφερειακό Κέντρο Αριστείας στις ΤΠΕ)</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ψηφιακών δεξιοτήτων σε θέματα αξιοποίησης και διαχείρισης καινοτόμων ψηφιακών τεχνολογιών</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βασικών ψηφιακών δεξιοτήτων στον γενικό πληθυσμό</a:t>
            </a:r>
          </a:p>
          <a:p>
            <a:pPr marL="171450" indent="-171450">
              <a:spcBef>
                <a:spcPts val="600"/>
              </a:spcBef>
              <a:spcAft>
                <a:spcPts val="300"/>
              </a:spcAft>
              <a:buClr>
                <a:schemeClr val="bg1"/>
              </a:buClr>
              <a:buFont typeface="Wingdings" panose="05000000000000000000" pitchFamily="2" charset="2"/>
              <a:buChar char="ü"/>
            </a:pPr>
            <a:endParaRPr lang="el-GR" sz="1100" dirty="0">
              <a:solidFill>
                <a:schemeClr val="bg1"/>
              </a:solidFill>
              <a:latin typeface="+mn-lt"/>
              <a:cs typeface="Arial" panose="020B0604020202020204" pitchFamily="34" charset="0"/>
            </a:endParaRPr>
          </a:p>
        </p:txBody>
      </p:sp>
      <p:sp>
        <p:nvSpPr>
          <p:cNvPr id="3" name="TextBox 2"/>
          <p:cNvSpPr txBox="1"/>
          <p:nvPr/>
        </p:nvSpPr>
        <p:spPr>
          <a:xfrm>
            <a:off x="225120" y="2739049"/>
            <a:ext cx="3731584" cy="307777"/>
          </a:xfrm>
          <a:prstGeom prst="rect">
            <a:avLst/>
          </a:prstGeom>
          <a:noFill/>
        </p:spPr>
        <p:txBody>
          <a:bodyPr wrap="square" rtlCol="0">
            <a:spAutoFit/>
          </a:bodyPr>
          <a:lstStyle/>
          <a:p>
            <a:r>
              <a:rPr lang="el-GR" b="1" u="sng" dirty="0" smtClean="0"/>
              <a:t>Βασικές Προτεραιότητες</a:t>
            </a:r>
            <a:endParaRPr lang="el-GR" b="1" u="sng" dirty="0"/>
          </a:p>
        </p:txBody>
      </p:sp>
      <p:grpSp>
        <p:nvGrpSpPr>
          <p:cNvPr id="16" name="Group 51">
            <a:extLst>
              <a:ext uri="{FF2B5EF4-FFF2-40B4-BE49-F238E27FC236}">
                <a16:creationId xmlns:a16="http://schemas.microsoft.com/office/drawing/2014/main" id="{4D19F74B-2F0E-475F-951F-B00F6ECB5877}"/>
              </a:ext>
            </a:extLst>
          </p:cNvPr>
          <p:cNvGrpSpPr>
            <a:grpSpLocks noChangeAspect="1"/>
          </p:cNvGrpSpPr>
          <p:nvPr/>
        </p:nvGrpSpPr>
        <p:grpSpPr>
          <a:xfrm>
            <a:off x="10874929" y="0"/>
            <a:ext cx="571500" cy="571500"/>
            <a:chOff x="4894608" y="4046399"/>
            <a:chExt cx="422275" cy="422275"/>
          </a:xfrm>
          <a:solidFill>
            <a:schemeClr val="bg1"/>
          </a:solidFill>
        </p:grpSpPr>
        <p:sp>
          <p:nvSpPr>
            <p:cNvPr id="17" name="Freeform 164">
              <a:extLst>
                <a:ext uri="{FF2B5EF4-FFF2-40B4-BE49-F238E27FC236}">
                  <a16:creationId xmlns:a16="http://schemas.microsoft.com/office/drawing/2014/main" id="{9D6761ED-D042-412D-805F-A00D31B16DD6}"/>
                </a:ext>
              </a:extLst>
            </p:cNvPr>
            <p:cNvSpPr>
              <a:spLocks noEditPoints="1"/>
            </p:cNvSpPr>
            <p:nvPr/>
          </p:nvSpPr>
          <p:spPr bwMode="auto">
            <a:xfrm>
              <a:off x="4894608" y="4046399"/>
              <a:ext cx="422275" cy="422275"/>
            </a:xfrm>
            <a:custGeom>
              <a:avLst/>
              <a:gdLst>
                <a:gd name="T0" fmla="*/ 256 w 266"/>
                <a:gd name="T1" fmla="*/ 97 h 266"/>
                <a:gd name="T2" fmla="*/ 241 w 266"/>
                <a:gd name="T3" fmla="*/ 97 h 266"/>
                <a:gd name="T4" fmla="*/ 241 w 266"/>
                <a:gd name="T5" fmla="*/ 25 h 266"/>
                <a:gd name="T6" fmla="*/ 26 w 266"/>
                <a:gd name="T7" fmla="*/ 25 h 266"/>
                <a:gd name="T8" fmla="*/ 26 w 266"/>
                <a:gd name="T9" fmla="*/ 173 h 266"/>
                <a:gd name="T10" fmla="*/ 160 w 266"/>
                <a:gd name="T11" fmla="*/ 173 h 266"/>
                <a:gd name="T12" fmla="*/ 160 w 266"/>
                <a:gd name="T13" fmla="*/ 187 h 266"/>
                <a:gd name="T14" fmla="*/ 12 w 266"/>
                <a:gd name="T15" fmla="*/ 187 h 266"/>
                <a:gd name="T16" fmla="*/ 12 w 266"/>
                <a:gd name="T17" fmla="*/ 12 h 266"/>
                <a:gd name="T18" fmla="*/ 256 w 266"/>
                <a:gd name="T19" fmla="*/ 12 h 266"/>
                <a:gd name="T20" fmla="*/ 256 w 266"/>
                <a:gd name="T21" fmla="*/ 97 h 266"/>
                <a:gd name="T22" fmla="*/ 254 w 266"/>
                <a:gd name="T23" fmla="*/ 118 h 266"/>
                <a:gd name="T24" fmla="*/ 171 w 266"/>
                <a:gd name="T25" fmla="*/ 118 h 266"/>
                <a:gd name="T26" fmla="*/ 171 w 266"/>
                <a:gd name="T27" fmla="*/ 108 h 266"/>
                <a:gd name="T28" fmla="*/ 254 w 266"/>
                <a:gd name="T29" fmla="*/ 108 h 266"/>
                <a:gd name="T30" fmla="*/ 254 w 266"/>
                <a:gd name="T31" fmla="*/ 118 h 266"/>
                <a:gd name="T32" fmla="*/ 254 w 266"/>
                <a:gd name="T33" fmla="*/ 219 h 266"/>
                <a:gd name="T34" fmla="*/ 171 w 266"/>
                <a:gd name="T35" fmla="*/ 219 h 266"/>
                <a:gd name="T36" fmla="*/ 171 w 266"/>
                <a:gd name="T37" fmla="*/ 127 h 266"/>
                <a:gd name="T38" fmla="*/ 254 w 266"/>
                <a:gd name="T39" fmla="*/ 127 h 266"/>
                <a:gd name="T40" fmla="*/ 254 w 266"/>
                <a:gd name="T41" fmla="*/ 219 h 266"/>
                <a:gd name="T42" fmla="*/ 254 w 266"/>
                <a:gd name="T43" fmla="*/ 255 h 266"/>
                <a:gd name="T44" fmla="*/ 171 w 266"/>
                <a:gd name="T45" fmla="*/ 255 h 266"/>
                <a:gd name="T46" fmla="*/ 171 w 266"/>
                <a:gd name="T47" fmla="*/ 230 h 266"/>
                <a:gd name="T48" fmla="*/ 254 w 266"/>
                <a:gd name="T49" fmla="*/ 230 h 266"/>
                <a:gd name="T50" fmla="*/ 254 w 266"/>
                <a:gd name="T51" fmla="*/ 255 h 266"/>
                <a:gd name="T52" fmla="*/ 160 w 266"/>
                <a:gd name="T53" fmla="*/ 163 h 266"/>
                <a:gd name="T54" fmla="*/ 37 w 266"/>
                <a:gd name="T55" fmla="*/ 163 h 266"/>
                <a:gd name="T56" fmla="*/ 37 w 266"/>
                <a:gd name="T57" fmla="*/ 36 h 266"/>
                <a:gd name="T58" fmla="*/ 230 w 266"/>
                <a:gd name="T59" fmla="*/ 36 h 266"/>
                <a:gd name="T60" fmla="*/ 230 w 266"/>
                <a:gd name="T61" fmla="*/ 97 h 266"/>
                <a:gd name="T62" fmla="*/ 160 w 266"/>
                <a:gd name="T63" fmla="*/ 97 h 266"/>
                <a:gd name="T64" fmla="*/ 160 w 266"/>
                <a:gd name="T65" fmla="*/ 163 h 266"/>
                <a:gd name="T66" fmla="*/ 160 w 266"/>
                <a:gd name="T67" fmla="*/ 209 h 266"/>
                <a:gd name="T68" fmla="*/ 105 w 266"/>
                <a:gd name="T69" fmla="*/ 209 h 266"/>
                <a:gd name="T70" fmla="*/ 105 w 266"/>
                <a:gd name="T71" fmla="*/ 198 h 266"/>
                <a:gd name="T72" fmla="*/ 160 w 266"/>
                <a:gd name="T73" fmla="*/ 198 h 266"/>
                <a:gd name="T74" fmla="*/ 160 w 266"/>
                <a:gd name="T75" fmla="*/ 209 h 266"/>
                <a:gd name="T76" fmla="*/ 160 w 266"/>
                <a:gd name="T77" fmla="*/ 232 h 266"/>
                <a:gd name="T78" fmla="*/ 12 w 266"/>
                <a:gd name="T79" fmla="*/ 232 h 266"/>
                <a:gd name="T80" fmla="*/ 12 w 266"/>
                <a:gd name="T81" fmla="*/ 221 h 266"/>
                <a:gd name="T82" fmla="*/ 160 w 266"/>
                <a:gd name="T83" fmla="*/ 221 h 266"/>
                <a:gd name="T84" fmla="*/ 160 w 266"/>
                <a:gd name="T85" fmla="*/ 232 h 266"/>
                <a:gd name="T86" fmla="*/ 266 w 266"/>
                <a:gd name="T87" fmla="*/ 0 h 266"/>
                <a:gd name="T88" fmla="*/ 0 w 266"/>
                <a:gd name="T89" fmla="*/ 0 h 266"/>
                <a:gd name="T90" fmla="*/ 0 w 266"/>
                <a:gd name="T91" fmla="*/ 198 h 266"/>
                <a:gd name="T92" fmla="*/ 94 w 266"/>
                <a:gd name="T93" fmla="*/ 198 h 266"/>
                <a:gd name="T94" fmla="*/ 94 w 266"/>
                <a:gd name="T95" fmla="*/ 209 h 266"/>
                <a:gd name="T96" fmla="*/ 0 w 266"/>
                <a:gd name="T97" fmla="*/ 209 h 266"/>
                <a:gd name="T98" fmla="*/ 0 w 266"/>
                <a:gd name="T99" fmla="*/ 245 h 266"/>
                <a:gd name="T100" fmla="*/ 160 w 266"/>
                <a:gd name="T101" fmla="*/ 245 h 266"/>
                <a:gd name="T102" fmla="*/ 160 w 266"/>
                <a:gd name="T103" fmla="*/ 266 h 266"/>
                <a:gd name="T104" fmla="*/ 266 w 266"/>
                <a:gd name="T105" fmla="*/ 266 h 266"/>
                <a:gd name="T106" fmla="*/ 266 w 266"/>
                <a:gd name="T10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266">
                  <a:moveTo>
                    <a:pt x="256" y="97"/>
                  </a:moveTo>
                  <a:lnTo>
                    <a:pt x="241" y="97"/>
                  </a:lnTo>
                  <a:lnTo>
                    <a:pt x="241" y="25"/>
                  </a:lnTo>
                  <a:lnTo>
                    <a:pt x="26" y="25"/>
                  </a:lnTo>
                  <a:lnTo>
                    <a:pt x="26" y="173"/>
                  </a:lnTo>
                  <a:lnTo>
                    <a:pt x="160" y="173"/>
                  </a:lnTo>
                  <a:lnTo>
                    <a:pt x="160" y="187"/>
                  </a:lnTo>
                  <a:lnTo>
                    <a:pt x="12" y="187"/>
                  </a:lnTo>
                  <a:lnTo>
                    <a:pt x="12" y="12"/>
                  </a:lnTo>
                  <a:lnTo>
                    <a:pt x="256" y="12"/>
                  </a:lnTo>
                  <a:lnTo>
                    <a:pt x="256" y="97"/>
                  </a:lnTo>
                  <a:close/>
                  <a:moveTo>
                    <a:pt x="254" y="118"/>
                  </a:moveTo>
                  <a:lnTo>
                    <a:pt x="171" y="118"/>
                  </a:lnTo>
                  <a:lnTo>
                    <a:pt x="171" y="108"/>
                  </a:lnTo>
                  <a:lnTo>
                    <a:pt x="254" y="108"/>
                  </a:lnTo>
                  <a:lnTo>
                    <a:pt x="254" y="118"/>
                  </a:lnTo>
                  <a:close/>
                  <a:moveTo>
                    <a:pt x="254" y="219"/>
                  </a:moveTo>
                  <a:lnTo>
                    <a:pt x="171" y="219"/>
                  </a:lnTo>
                  <a:lnTo>
                    <a:pt x="171" y="127"/>
                  </a:lnTo>
                  <a:lnTo>
                    <a:pt x="254" y="127"/>
                  </a:lnTo>
                  <a:lnTo>
                    <a:pt x="254" y="219"/>
                  </a:lnTo>
                  <a:close/>
                  <a:moveTo>
                    <a:pt x="254" y="255"/>
                  </a:moveTo>
                  <a:lnTo>
                    <a:pt x="171" y="255"/>
                  </a:lnTo>
                  <a:lnTo>
                    <a:pt x="171" y="230"/>
                  </a:lnTo>
                  <a:lnTo>
                    <a:pt x="254" y="230"/>
                  </a:lnTo>
                  <a:lnTo>
                    <a:pt x="254" y="255"/>
                  </a:lnTo>
                  <a:close/>
                  <a:moveTo>
                    <a:pt x="160" y="163"/>
                  </a:moveTo>
                  <a:lnTo>
                    <a:pt x="37" y="163"/>
                  </a:lnTo>
                  <a:lnTo>
                    <a:pt x="37" y="36"/>
                  </a:lnTo>
                  <a:lnTo>
                    <a:pt x="230" y="36"/>
                  </a:lnTo>
                  <a:lnTo>
                    <a:pt x="230" y="97"/>
                  </a:lnTo>
                  <a:lnTo>
                    <a:pt x="160" y="97"/>
                  </a:lnTo>
                  <a:lnTo>
                    <a:pt x="160" y="163"/>
                  </a:lnTo>
                  <a:close/>
                  <a:moveTo>
                    <a:pt x="160" y="209"/>
                  </a:moveTo>
                  <a:lnTo>
                    <a:pt x="105" y="209"/>
                  </a:lnTo>
                  <a:lnTo>
                    <a:pt x="105" y="198"/>
                  </a:lnTo>
                  <a:lnTo>
                    <a:pt x="160" y="198"/>
                  </a:lnTo>
                  <a:lnTo>
                    <a:pt x="160" y="209"/>
                  </a:lnTo>
                  <a:close/>
                  <a:moveTo>
                    <a:pt x="160" y="232"/>
                  </a:moveTo>
                  <a:lnTo>
                    <a:pt x="12" y="232"/>
                  </a:lnTo>
                  <a:lnTo>
                    <a:pt x="12" y="221"/>
                  </a:lnTo>
                  <a:lnTo>
                    <a:pt x="160" y="221"/>
                  </a:lnTo>
                  <a:lnTo>
                    <a:pt x="160" y="232"/>
                  </a:lnTo>
                  <a:close/>
                  <a:moveTo>
                    <a:pt x="266" y="0"/>
                  </a:moveTo>
                  <a:lnTo>
                    <a:pt x="0" y="0"/>
                  </a:lnTo>
                  <a:lnTo>
                    <a:pt x="0" y="198"/>
                  </a:lnTo>
                  <a:lnTo>
                    <a:pt x="94" y="198"/>
                  </a:lnTo>
                  <a:lnTo>
                    <a:pt x="94" y="209"/>
                  </a:lnTo>
                  <a:lnTo>
                    <a:pt x="0" y="209"/>
                  </a:lnTo>
                  <a:lnTo>
                    <a:pt x="0" y="245"/>
                  </a:lnTo>
                  <a:lnTo>
                    <a:pt x="160" y="245"/>
                  </a:lnTo>
                  <a:lnTo>
                    <a:pt x="160" y="266"/>
                  </a:lnTo>
                  <a:lnTo>
                    <a:pt x="266" y="266"/>
                  </a:lnTo>
                  <a:lnTo>
                    <a:pt x="2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65">
              <a:extLst>
                <a:ext uri="{FF2B5EF4-FFF2-40B4-BE49-F238E27FC236}">
                  <a16:creationId xmlns:a16="http://schemas.microsoft.com/office/drawing/2014/main" id="{399A5FCE-F9AC-46A1-90E7-BF4FE096A8DC}"/>
                </a:ext>
              </a:extLst>
            </p:cNvPr>
            <p:cNvSpPr>
              <a:spLocks noChangeArrowheads="1"/>
            </p:cNvSpPr>
            <p:nvPr/>
          </p:nvSpPr>
          <p:spPr bwMode="auto">
            <a:xfrm>
              <a:off x="5223221" y="4422636"/>
              <a:ext cx="1746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09613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53783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62"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«Περιβάλλον και Κλιματική Αλλαγή» π/υ 3.607 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25</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id="{AAC27F50-9977-4ED7-93D9-3AB17C1B5B90}"/>
              </a:ext>
            </a:extLst>
          </p:cNvPr>
          <p:cNvSpPr/>
          <p:nvPr/>
        </p:nvSpPr>
        <p:spPr>
          <a:xfrm>
            <a:off x="164795" y="770305"/>
            <a:ext cx="11650016" cy="1716521"/>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100" b="1" dirty="0" smtClean="0">
                <a:solidFill>
                  <a:schemeClr val="bg1"/>
                </a:solidFill>
                <a:latin typeface="+mn-lt"/>
                <a:sym typeface="Georgia"/>
              </a:rPr>
              <a:t>Κύριος στόχος/στρατηγική του Προγράμματος:</a:t>
            </a:r>
          </a:p>
          <a:p>
            <a:pPr algn="just">
              <a:defRPr/>
            </a:pPr>
            <a:r>
              <a:rPr lang="el-GR" sz="1100" dirty="0">
                <a:solidFill>
                  <a:schemeClr val="bg1"/>
                </a:solidFill>
                <a:latin typeface="+mn-lt"/>
              </a:rPr>
              <a:t>To Πρόγραμμα «Περιβάλλον &amp; Κλιματική Αλλαγή» έχει σχεδιαστεί και οραματίζεται να μας οδηγήσει σε:  «</a:t>
            </a:r>
            <a:r>
              <a:rPr lang="el-GR" sz="1100" dirty="0" err="1">
                <a:solidFill>
                  <a:schemeClr val="bg1"/>
                </a:solidFill>
                <a:latin typeface="+mn-lt"/>
              </a:rPr>
              <a:t>Mια</a:t>
            </a:r>
            <a:r>
              <a:rPr lang="el-GR" sz="1100" dirty="0">
                <a:solidFill>
                  <a:schemeClr val="bg1"/>
                </a:solidFill>
                <a:latin typeface="+mn-lt"/>
              </a:rPr>
              <a:t> πιο πράσινη και ανθεκτική Ευρώπη με χαμηλές εκπομπές διοξειδίου του άνθρακα, μέσω της προώθησης της μετάβασης σε καθαρές μορφές ενέργειας, των πράσινων και γαλάζιων επενδύσεων, της κυκλικής οικονομίας, του μετριασμού και της προσαρμογής στην κλιματική αλλαγή, της πρόληψης και της διαχείρισης των κινδύνων, και της βιώσιμης αστικής κινητικότητας», συμβάλλοντας στην επίτευξη του Στόχου Πολιτικής 2 του ΕΣΠΑ 2021 - 2027 και της Ευρωπαϊκής Πολιτικής Συνοχής. Το Πρόγραμμα στοχεύει στην υλοποίηση της αναπτυξιακής στρατηγικής της χώρας στους θεματικούς τομείς: </a:t>
            </a:r>
            <a:r>
              <a:rPr lang="el-GR" sz="1100" dirty="0" smtClean="0">
                <a:solidFill>
                  <a:schemeClr val="bg1"/>
                </a:solidFill>
                <a:latin typeface="+mn-lt"/>
              </a:rPr>
              <a:t>α) Του </a:t>
            </a:r>
            <a:r>
              <a:rPr lang="el-GR" sz="1100" dirty="0">
                <a:solidFill>
                  <a:schemeClr val="bg1"/>
                </a:solidFill>
                <a:latin typeface="+mn-lt"/>
              </a:rPr>
              <a:t>Περιβάλλοντος (Προστασία του φυσικού περιβάλλοντος, Διαχείριση υγρών - στερεών αποβλήτων και προώθηση κυκλικής οικονομίας, Προστασία του υδάτινου περιβάλλοντος και της ορθολογικής διαχείρισης των υδάτινων πόρων, προστασία από την αέρια ρύπανση και τις δυσμενείς επιπτώσεις της ηχορύπανσης</a:t>
            </a:r>
            <a:r>
              <a:rPr lang="el-GR" sz="1100" dirty="0" smtClean="0">
                <a:solidFill>
                  <a:schemeClr val="bg1"/>
                </a:solidFill>
                <a:latin typeface="+mn-lt"/>
              </a:rPr>
              <a:t>) και β) Της </a:t>
            </a:r>
            <a:r>
              <a:rPr lang="el-GR" sz="1100" dirty="0">
                <a:solidFill>
                  <a:schemeClr val="bg1"/>
                </a:solidFill>
                <a:latin typeface="+mn-lt"/>
              </a:rPr>
              <a:t>Προσαρμογής στην Κλιματική Αλλαγή και της Ενέργειας (Αντιπλημμυρική προστασία, πρόληψη – μετριασμός και αντιμετώπιση επιπτώσεων της Κλιματικής Αλλαγής, Εξοικονόμηση – Ενεργειακή Αποδοτικότητα, Εφαρμογή του Εθνικού Σχεδίου για την Ενέργεια και το Κλίμα, Προώθηση παραγωγής ενέργειας από ΑΠΕ) </a:t>
            </a: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6" y="2673538"/>
            <a:ext cx="3732086" cy="4062651"/>
          </a:xfrm>
          <a:prstGeom prst="rect">
            <a:avLst/>
          </a:prstGeom>
          <a:solidFill>
            <a:schemeClr val="accent5">
              <a:lumMod val="75000"/>
            </a:schemeClr>
          </a:solidFill>
        </p:spPr>
        <p:txBody>
          <a:bodyPr wrap="square" rtlCol="0">
            <a:spAutoFit/>
          </a:bodyPr>
          <a:lstStyle/>
          <a:p>
            <a:pPr lvl="0">
              <a:spcBef>
                <a:spcPts val="200"/>
              </a:spcBef>
              <a:spcAft>
                <a:spcPts val="200"/>
              </a:spcAft>
            </a:pPr>
            <a:r>
              <a:rPr lang="el-GR" sz="1000" b="1" dirty="0">
                <a:solidFill>
                  <a:schemeClr val="bg1"/>
                </a:solidFill>
              </a:rPr>
              <a:t>Οι Κύριοι στόχοι του Προγράμματος που έχουν τεθεί επιδιώκουν</a:t>
            </a:r>
            <a:r>
              <a:rPr lang="el-GR" sz="1000" b="1" dirty="0" smtClean="0">
                <a:solidFill>
                  <a:schemeClr val="bg1"/>
                </a:solidFill>
              </a:rPr>
              <a:t>:</a:t>
            </a:r>
          </a:p>
          <a:p>
            <a:pPr lvl="0">
              <a:spcBef>
                <a:spcPts val="200"/>
              </a:spcBef>
              <a:spcAft>
                <a:spcPts val="200"/>
              </a:spcAft>
            </a:pPr>
            <a:endParaRPr lang="el-GR" sz="1000" b="1" dirty="0">
              <a:solidFill>
                <a:schemeClr val="bg1"/>
              </a:solidFill>
            </a:endParaRP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μέτρων ενεργειακής απόδοσης και μείωση των εκπομπών αερίων του θερμοκηπίου</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των Ανανεώσιμων Πηγών Ενέργειας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ανάπτυξη </a:t>
            </a:r>
            <a:r>
              <a:rPr lang="el-GR" sz="1100" dirty="0">
                <a:solidFill>
                  <a:schemeClr val="bg1"/>
                </a:solidFill>
                <a:latin typeface="+mn-lt"/>
                <a:cs typeface="Arial" panose="020B0604020202020204" pitchFamily="34" charset="0"/>
              </a:rPr>
              <a:t>έξυπνων ενεργειακών συστημάτων, δικτύων και συστημάτων αποθήκευσης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προσαρμογής στην κλιματική αλλαγή, της πρόληψης του κινδύνου καταστροφών και της ανθεκτικότητας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προαγωγή </a:t>
            </a:r>
            <a:r>
              <a:rPr lang="el-GR" sz="1100" dirty="0">
                <a:solidFill>
                  <a:schemeClr val="bg1"/>
                </a:solidFill>
                <a:latin typeface="+mn-lt"/>
                <a:cs typeface="Arial" panose="020B0604020202020204" pitchFamily="34" charset="0"/>
              </a:rPr>
              <a:t>της πρόσβασης στην ύδρευση και της βιώσιμης διαχείρισης των υδάτων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μετάβασης σε μια κυκλική οικονομία και σε μία αποδοτική ως προς τη χρήση των πόρων οικονομία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της προστασίας και της διατήρησης της φύσης, της βιοποικιλότητας και των πράσινων υποδομών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βιώσιμης, πολυτροπικής αστικής κινητικότητας, με σκοπό τη μείωση  των  εκπομπών διοξειδίου του άνθρακα</a:t>
            </a:r>
          </a:p>
        </p:txBody>
      </p:sp>
      <p:sp>
        <p:nvSpPr>
          <p:cNvPr id="15" name="TextBox 14"/>
          <p:cNvSpPr txBox="1"/>
          <p:nvPr/>
        </p:nvSpPr>
        <p:spPr>
          <a:xfrm>
            <a:off x="4144711" y="2673538"/>
            <a:ext cx="7670100" cy="4067780"/>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Εμβληματικές δράσεις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Ενεργειακή εξοικονόμηση </a:t>
            </a:r>
            <a:r>
              <a:rPr lang="el-GR" sz="1100" dirty="0">
                <a:solidFill>
                  <a:schemeClr val="bg1"/>
                </a:solidFill>
                <a:latin typeface="+mn-lt"/>
                <a:cs typeface="Arial" panose="020B0604020202020204" pitchFamily="34" charset="0"/>
              </a:rPr>
              <a:t>και </a:t>
            </a:r>
            <a:r>
              <a:rPr lang="el-GR" sz="1100" dirty="0" smtClean="0">
                <a:solidFill>
                  <a:schemeClr val="bg1"/>
                </a:solidFill>
                <a:latin typeface="+mn-lt"/>
                <a:cs typeface="Arial" panose="020B0604020202020204" pitchFamily="34" charset="0"/>
              </a:rPr>
              <a:t>αποδοτικότητα </a:t>
            </a:r>
            <a:r>
              <a:rPr lang="el-GR" sz="1100" dirty="0">
                <a:solidFill>
                  <a:schemeClr val="bg1"/>
                </a:solidFill>
                <a:latin typeface="+mn-lt"/>
                <a:cs typeface="Arial" panose="020B0604020202020204" pitchFamily="34" charset="0"/>
              </a:rPr>
              <a:t>του ιδιωτικού και δημόσιου κτιριακού </a:t>
            </a:r>
            <a:r>
              <a:rPr lang="el-GR" sz="1100" dirty="0" smtClean="0">
                <a:solidFill>
                  <a:schemeClr val="bg1"/>
                </a:solidFill>
                <a:latin typeface="+mn-lt"/>
                <a:cs typeface="Arial" panose="020B0604020202020204" pitchFamily="34" charset="0"/>
              </a:rPr>
              <a:t>αποθέματος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της ενεργειακής ασφάλειας και διασύνδεσης με την ανάπτυξη έξυπνων ενεργειακών συστημάτων και τεχνολογιών αποθήκευσης </a:t>
            </a:r>
            <a:r>
              <a:rPr lang="el-GR" sz="1100" dirty="0" smtClean="0">
                <a:solidFill>
                  <a:schemeClr val="bg1"/>
                </a:solidFill>
                <a:latin typeface="+mn-lt"/>
                <a:cs typeface="Arial" panose="020B0604020202020204" pitchFamily="34" charset="0"/>
              </a:rPr>
              <a:t>ενέργειας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των ΑΠΕ σε όλες τις μορφές με την ενίσχυση των υποδομών της ηλεκτροκίνησης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Πράσινος μετασχηματισμός </a:t>
            </a:r>
            <a:r>
              <a:rPr lang="el-GR" sz="1100" dirty="0">
                <a:solidFill>
                  <a:schemeClr val="bg1"/>
                </a:solidFill>
                <a:latin typeface="+mn-lt"/>
                <a:cs typeface="Arial" panose="020B0604020202020204" pitchFamily="34" charset="0"/>
              </a:rPr>
              <a:t>των Επιχειρήσεων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Πρόληψη, </a:t>
            </a:r>
            <a:r>
              <a:rPr lang="el-GR" sz="1100" dirty="0" smtClean="0">
                <a:solidFill>
                  <a:schemeClr val="bg1"/>
                </a:solidFill>
                <a:latin typeface="+mn-lt"/>
                <a:cs typeface="Arial" panose="020B0604020202020204" pitchFamily="34" charset="0"/>
              </a:rPr>
              <a:t>μετριασμός </a:t>
            </a:r>
            <a:r>
              <a:rPr lang="el-GR" sz="1100" dirty="0">
                <a:solidFill>
                  <a:schemeClr val="bg1"/>
                </a:solidFill>
                <a:latin typeface="+mn-lt"/>
                <a:cs typeface="Arial" panose="020B0604020202020204" pitchFamily="34" charset="0"/>
              </a:rPr>
              <a:t>και </a:t>
            </a:r>
            <a:r>
              <a:rPr lang="el-GR" sz="1100" dirty="0" smtClean="0">
                <a:solidFill>
                  <a:schemeClr val="bg1"/>
                </a:solidFill>
                <a:latin typeface="+mn-lt"/>
                <a:cs typeface="Arial" panose="020B0604020202020204" pitchFamily="34" charset="0"/>
              </a:rPr>
              <a:t>αντιμετώπισηςτων </a:t>
            </a:r>
            <a:r>
              <a:rPr lang="el-GR" sz="1100" dirty="0">
                <a:solidFill>
                  <a:schemeClr val="bg1"/>
                </a:solidFill>
                <a:latin typeface="+mn-lt"/>
                <a:cs typeface="Arial" panose="020B0604020202020204" pitchFamily="34" charset="0"/>
              </a:rPr>
              <a:t>επιπτώσεων της Κλιματικής Αλλαγής, συμπεριλαμβανομένης της αντιπλημμυρικής θωράκισης, της αντιμετώπισης της διάβρωσης των ακτών και της συστηματικής παρακολούθησης των κλιματικών </a:t>
            </a:r>
            <a:r>
              <a:rPr lang="el-GR" sz="1100" dirty="0" smtClean="0">
                <a:solidFill>
                  <a:schemeClr val="bg1"/>
                </a:solidFill>
                <a:latin typeface="+mn-lt"/>
                <a:cs typeface="Arial" panose="020B0604020202020204" pitchFamily="34" charset="0"/>
              </a:rPr>
              <a:t>μεταβολών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Έλεγχος και μετριασμός </a:t>
            </a:r>
            <a:r>
              <a:rPr lang="el-GR" sz="1100" dirty="0">
                <a:solidFill>
                  <a:schemeClr val="bg1"/>
                </a:solidFill>
                <a:latin typeface="+mn-lt"/>
                <a:cs typeface="Arial" panose="020B0604020202020204" pitchFamily="34" charset="0"/>
              </a:rPr>
              <a:t>των επιπέδων θορύβου και της ατμοσφαιρικής και οπτικής ρύπανσης σε αστικές </a:t>
            </a:r>
            <a:r>
              <a:rPr lang="el-GR" sz="1100" dirty="0" smtClean="0">
                <a:solidFill>
                  <a:schemeClr val="bg1"/>
                </a:solidFill>
                <a:latin typeface="+mn-lt"/>
                <a:cs typeface="Arial" panose="020B0604020202020204" pitchFamily="34" charset="0"/>
              </a:rPr>
              <a:t>περιοχές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Στρατηγικού χαρακτήρα </a:t>
            </a:r>
            <a:r>
              <a:rPr lang="el-GR" sz="1100" dirty="0" smtClean="0">
                <a:solidFill>
                  <a:schemeClr val="bg1"/>
                </a:solidFill>
                <a:latin typeface="+mn-lt"/>
                <a:cs typeface="Arial" panose="020B0604020202020204" pitchFamily="34" charset="0"/>
              </a:rPr>
              <a:t>επεμβάσεις </a:t>
            </a:r>
            <a:r>
              <a:rPr lang="el-GR" sz="1100" dirty="0">
                <a:solidFill>
                  <a:schemeClr val="bg1"/>
                </a:solidFill>
                <a:latin typeface="+mn-lt"/>
                <a:cs typeface="Arial" panose="020B0604020202020204" pitchFamily="34" charset="0"/>
              </a:rPr>
              <a:t>στον αστικό ιστό για τη βελτίωση του μικροκλίματος της βιοποικιλότητας και η προώθησης της μικροκινητικότητας, ιδίως στην νησιωτική </a:t>
            </a:r>
            <a:r>
              <a:rPr lang="el-GR" sz="1100" dirty="0" smtClean="0">
                <a:solidFill>
                  <a:schemeClr val="bg1"/>
                </a:solidFill>
                <a:latin typeface="+mn-lt"/>
                <a:cs typeface="Arial" panose="020B0604020202020204" pitchFamily="34" charset="0"/>
              </a:rPr>
              <a:t>χώρα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Μετάβαση </a:t>
            </a:r>
            <a:r>
              <a:rPr lang="el-GR" sz="1100" dirty="0">
                <a:solidFill>
                  <a:schemeClr val="bg1"/>
                </a:solidFill>
                <a:latin typeface="+mn-lt"/>
                <a:cs typeface="Arial" panose="020B0604020202020204" pitchFamily="34" charset="0"/>
              </a:rPr>
              <a:t>στην κυκλική </a:t>
            </a:r>
            <a:r>
              <a:rPr lang="el-GR" sz="1100" dirty="0" smtClean="0">
                <a:solidFill>
                  <a:schemeClr val="bg1"/>
                </a:solidFill>
                <a:latin typeface="+mn-lt"/>
                <a:cs typeface="Arial" panose="020B0604020202020204" pitchFamily="34" charset="0"/>
              </a:rPr>
              <a:t>οικονομία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Εκσυγχρονισμός </a:t>
            </a:r>
            <a:r>
              <a:rPr lang="el-GR" sz="1100" dirty="0">
                <a:solidFill>
                  <a:schemeClr val="bg1"/>
                </a:solidFill>
                <a:latin typeface="+mn-lt"/>
                <a:cs typeface="Arial" panose="020B0604020202020204" pitchFamily="34" charset="0"/>
              </a:rPr>
              <a:t>ή/ και η </a:t>
            </a:r>
            <a:r>
              <a:rPr lang="el-GR" sz="1100" dirty="0" smtClean="0">
                <a:solidFill>
                  <a:schemeClr val="bg1"/>
                </a:solidFill>
                <a:latin typeface="+mn-lt"/>
                <a:cs typeface="Arial" panose="020B0604020202020204" pitchFamily="34" charset="0"/>
              </a:rPr>
              <a:t>αναβάθμιση </a:t>
            </a:r>
            <a:r>
              <a:rPr lang="el-GR" sz="1100" dirty="0">
                <a:solidFill>
                  <a:schemeClr val="bg1"/>
                </a:solidFill>
                <a:latin typeface="+mn-lt"/>
                <a:cs typeface="Arial" panose="020B0604020202020204" pitchFamily="34" charset="0"/>
              </a:rPr>
              <a:t>υφιστάμενων ή/και η </a:t>
            </a:r>
            <a:r>
              <a:rPr lang="el-GR" sz="1100" dirty="0" smtClean="0">
                <a:solidFill>
                  <a:schemeClr val="bg1"/>
                </a:solidFill>
                <a:latin typeface="+mn-lt"/>
                <a:cs typeface="Arial" panose="020B0604020202020204" pitchFamily="34" charset="0"/>
              </a:rPr>
              <a:t>δημιουργία νέων </a:t>
            </a:r>
            <a:r>
              <a:rPr lang="el-GR" sz="1100" dirty="0">
                <a:solidFill>
                  <a:schemeClr val="bg1"/>
                </a:solidFill>
                <a:latin typeface="+mn-lt"/>
                <a:cs typeface="Arial" panose="020B0604020202020204" pitchFamily="34" charset="0"/>
              </a:rPr>
              <a:t>υποδομών ανακύκλωσης και επεξεργασίας </a:t>
            </a:r>
            <a:r>
              <a:rPr lang="el-GR" sz="1100" dirty="0" smtClean="0">
                <a:solidFill>
                  <a:schemeClr val="bg1"/>
                </a:solidFill>
                <a:latin typeface="+mn-lt"/>
                <a:cs typeface="Arial" panose="020B0604020202020204" pitchFamily="34" charset="0"/>
              </a:rPr>
              <a:t>αποβλήτων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Εξασφάλιση ποιοτικού </a:t>
            </a:r>
            <a:r>
              <a:rPr lang="el-GR" sz="1100" dirty="0">
                <a:solidFill>
                  <a:schemeClr val="bg1"/>
                </a:solidFill>
                <a:latin typeface="+mn-lt"/>
                <a:cs typeface="Arial" panose="020B0604020202020204" pitchFamily="34" charset="0"/>
              </a:rPr>
              <a:t>και επαρκούς πόσιμου νερού σε όλη τη χώρα </a:t>
            </a:r>
            <a:endParaRPr lang="el-GR" sz="1100" dirty="0" smtClean="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Ολοκλήρωση των </a:t>
            </a:r>
            <a:r>
              <a:rPr lang="el-GR" sz="1100" dirty="0">
                <a:solidFill>
                  <a:schemeClr val="bg1"/>
                </a:solidFill>
                <a:latin typeface="+mn-lt"/>
                <a:cs typeface="Arial" panose="020B0604020202020204" pitchFamily="34" charset="0"/>
              </a:rPr>
              <a:t>υποδομών αστικών λυμάτων σε Α΄, Β΄ και Γ΄ κατηγορίες οικισμών, συμπεριλαμβανομένης της επεξεργασίας ιλύος και επανάχρησης </a:t>
            </a:r>
            <a:r>
              <a:rPr lang="el-GR" sz="1100" dirty="0" smtClean="0">
                <a:solidFill>
                  <a:schemeClr val="bg1"/>
                </a:solidFill>
                <a:latin typeface="+mn-lt"/>
                <a:cs typeface="Arial" panose="020B0604020202020204" pitchFamily="34" charset="0"/>
              </a:rPr>
              <a:t>ύδατος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Προστασία της </a:t>
            </a:r>
            <a:r>
              <a:rPr lang="el-GR" sz="1100" dirty="0">
                <a:solidFill>
                  <a:schemeClr val="bg1"/>
                </a:solidFill>
                <a:latin typeface="+mn-lt"/>
                <a:cs typeface="Arial" panose="020B0604020202020204" pitchFamily="34" charset="0"/>
              </a:rPr>
              <a:t>Βιοποικιλότητας με εφαρμογή μέτρων από την Εθνική Στρατηγική για τη Βιοποικιλότητα και το Πλαίσιο Δράσεων Προτεραιότητας (PAF</a:t>
            </a:r>
            <a:r>
              <a:rPr lang="el-GR" sz="1100" dirty="0" smtClean="0">
                <a:solidFill>
                  <a:schemeClr val="bg1"/>
                </a:solidFill>
                <a:latin typeface="+mn-lt"/>
                <a:cs typeface="Arial" panose="020B0604020202020204" pitchFamily="34" charset="0"/>
              </a:rPr>
              <a:t>)</a:t>
            </a:r>
            <a:endParaRPr lang="el-GR" sz="1100" dirty="0">
              <a:solidFill>
                <a:schemeClr val="bg1"/>
              </a:solidFill>
              <a:latin typeface="+mn-lt"/>
              <a:cs typeface="Arial" panose="020B0604020202020204" pitchFamily="34" charset="0"/>
            </a:endParaRPr>
          </a:p>
        </p:txBody>
      </p:sp>
      <p:sp>
        <p:nvSpPr>
          <p:cNvPr id="19" name="Freeform 268">
            <a:extLst>
              <a:ext uri="{FF2B5EF4-FFF2-40B4-BE49-F238E27FC236}">
                <a16:creationId xmlns:a16="http://schemas.microsoft.com/office/drawing/2014/main" id="{B3FA83A8-4DD8-412E-9B98-E85C2CB02C22}"/>
              </a:ext>
            </a:extLst>
          </p:cNvPr>
          <p:cNvSpPr>
            <a:spLocks noChangeAspect="1" noEditPoints="1"/>
          </p:cNvSpPr>
          <p:nvPr/>
        </p:nvSpPr>
        <p:spPr bwMode="auto">
          <a:xfrm>
            <a:off x="10972298" y="0"/>
            <a:ext cx="571500"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211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050780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86"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«Μεταφορές» π/υ 2.224 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26</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id="{AAC27F50-9977-4ED7-93D9-3AB17C1B5B90}"/>
              </a:ext>
            </a:extLst>
          </p:cNvPr>
          <p:cNvSpPr/>
          <p:nvPr/>
        </p:nvSpPr>
        <p:spPr>
          <a:xfrm>
            <a:off x="164795" y="770305"/>
            <a:ext cx="11650016" cy="1716521"/>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100" b="1" dirty="0" smtClean="0">
                <a:solidFill>
                  <a:schemeClr val="bg1"/>
                </a:solidFill>
                <a:latin typeface="+mn-lt"/>
                <a:sym typeface="Georgia"/>
              </a:rPr>
              <a:t>Κύριος στόχος/στρατηγική του Προγράμματος:</a:t>
            </a:r>
          </a:p>
          <a:p>
            <a:pPr algn="just">
              <a:defRPr/>
            </a:pPr>
            <a:r>
              <a:rPr lang="el-GR" sz="1100" dirty="0" smtClean="0">
                <a:solidFill>
                  <a:schemeClr val="bg1"/>
                </a:solidFill>
                <a:latin typeface="+mn-lt"/>
              </a:rPr>
              <a:t>Όραμα του Προγράμματος αποτελεί η διασφάλιση ασφαλούς, ομαλής και οικονομικά αποτελεσματικής λειτουργίας του τομέα μεταφορών και την ενίσχυση της ανάπτυξης </a:t>
            </a:r>
            <a:r>
              <a:rPr lang="el-GR" sz="1100" dirty="0" err="1" smtClean="0">
                <a:solidFill>
                  <a:schemeClr val="bg1"/>
                </a:solidFill>
                <a:latin typeface="+mn-lt"/>
              </a:rPr>
              <a:t>προσβάσιμων</a:t>
            </a:r>
            <a:r>
              <a:rPr lang="el-GR" sz="1100" dirty="0" smtClean="0">
                <a:solidFill>
                  <a:schemeClr val="bg1"/>
                </a:solidFill>
                <a:latin typeface="+mn-lt"/>
              </a:rPr>
              <a:t>, υψηλής ποιότητας, </a:t>
            </a:r>
            <a:r>
              <a:rPr lang="el-GR" sz="1100" dirty="0" err="1" smtClean="0">
                <a:solidFill>
                  <a:schemeClr val="bg1"/>
                </a:solidFill>
                <a:latin typeface="+mn-lt"/>
              </a:rPr>
              <a:t>πολυτροπικών</a:t>
            </a:r>
            <a:r>
              <a:rPr lang="el-GR" sz="1100" dirty="0" smtClean="0">
                <a:solidFill>
                  <a:schemeClr val="bg1"/>
                </a:solidFill>
                <a:latin typeface="+mn-lt"/>
              </a:rPr>
              <a:t>, ανθεκτικών στην κλιματική αλλαγή, έξυπνων και βιώσιμων υποδομών και συστημάτων μεταφορών, με σκοπό να συμβάλουν στην αντιμετώπιση της πρόσφατης κρίσης, την οικονομική ανάκαμψη, τη μείωση των ανισοτήτων μεταξύ των Περιφερειών, και παράλληλα την επιδίωξη για μία πράσινη, χωρίς αποκλεισμούς, ψηφιακή και ανθεκτική Ευρώπη.</a:t>
            </a: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6" y="2673538"/>
            <a:ext cx="5560886" cy="3380413"/>
          </a:xfrm>
          <a:prstGeom prst="rect">
            <a:avLst/>
          </a:prstGeom>
          <a:solidFill>
            <a:schemeClr val="accent5">
              <a:lumMod val="75000"/>
            </a:schemeClr>
          </a:solidFill>
        </p:spPr>
        <p:txBody>
          <a:bodyPr wrap="square" rtlCol="0">
            <a:spAutoFit/>
          </a:bodyPr>
          <a:lstStyle/>
          <a:p>
            <a:pPr lvl="0">
              <a:spcBef>
                <a:spcPts val="200"/>
              </a:spcBef>
              <a:spcAft>
                <a:spcPts val="200"/>
              </a:spcAft>
            </a:pPr>
            <a:r>
              <a:rPr lang="el-GR" sz="1000" b="1" dirty="0" smtClean="0">
                <a:solidFill>
                  <a:schemeClr val="bg1"/>
                </a:solidFill>
              </a:rPr>
              <a:t>Κύριες </a:t>
            </a:r>
            <a:r>
              <a:rPr lang="el-GR" sz="1000" b="1" dirty="0">
                <a:solidFill>
                  <a:schemeClr val="bg1"/>
                </a:solidFill>
              </a:rPr>
              <a:t>παρεμβάσεις: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ολοκλήρωσης, περαιτέρω ανάπτυξη / αναβάθμιση των υποδομών του Διευρωπαϊκού Δικτύου Μεταφορών. Περιλαμβάνει την ολοκλήρωση του κεντρικού σιδηροδρομικού άξονα Πάτρα – Αθήνα – Θεσσαλονίκη – Ειδομένη/Προμαχώνας (ΠΑΘΕΠ) και κλάδων του με την εγκατάσταση σύγχρονων συστημάτων έλξης και διαχείρισης της κυκλοφορίας, την διασύνδεση του υφιστάμενου Διευρωπαϊκού Οδικού Δικτύου στην ηπειρωτική Ελλάδα και συνδέσεων με αυτό, την ολοκλήρωση διασυνοριακών οδικών συνδέσεων, καθώς και επιλεγμένες παρεμβάσεις σε μεγάλες νησιωτικές </a:t>
            </a:r>
            <a:r>
              <a:rPr lang="el-GR" sz="1100" dirty="0" smtClean="0">
                <a:solidFill>
                  <a:schemeClr val="bg1"/>
                </a:solidFill>
                <a:latin typeface="+mn-lt"/>
                <a:cs typeface="Arial" panose="020B0604020202020204" pitchFamily="34" charset="0"/>
              </a:rPr>
              <a:t>περιφέρειες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των συνδυασμένων μεταφορών. Περιλαμβάνει σιδηροδρομικές (υπεραστικές και προαστιακές) συνδέσεις καθώς και οδικές συνδέσεις με λιμάνια και </a:t>
            </a:r>
            <a:r>
              <a:rPr lang="el-GR" sz="1100" dirty="0" smtClean="0">
                <a:solidFill>
                  <a:schemeClr val="bg1"/>
                </a:solidFill>
                <a:latin typeface="+mn-lt"/>
                <a:cs typeface="Arial" panose="020B0604020202020204" pitchFamily="34" charset="0"/>
              </a:rPr>
              <a:t>ΒΙΠΕ</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και διασφάλιση της συνδεσιμότητας των νησιών. Περιλαμβάνει την βελτίωση των υποδομών  πλέγματος λιμένων νησιωτικών </a:t>
            </a:r>
            <a:r>
              <a:rPr lang="el-GR" sz="1100" dirty="0" smtClean="0">
                <a:solidFill>
                  <a:schemeClr val="bg1"/>
                </a:solidFill>
                <a:latin typeface="+mn-lt"/>
                <a:cs typeface="Arial" panose="020B0604020202020204" pitchFamily="34" charset="0"/>
              </a:rPr>
              <a:t>περιφερειών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Βελτίωση </a:t>
            </a:r>
            <a:r>
              <a:rPr lang="el-GR" sz="1100" dirty="0">
                <a:solidFill>
                  <a:schemeClr val="bg1"/>
                </a:solidFill>
                <a:latin typeface="+mn-lt"/>
                <a:cs typeface="Arial" panose="020B0604020202020204" pitchFamily="34" charset="0"/>
              </a:rPr>
              <a:t>της ασφάλειας μεταφορών. Περιλαμβάνει την υλοποίηση εστιασμένων  παρεμβάσεων παθητικής οδικής ασφάλειας, και συστημάτων για την βελτίωση της ασφάλειας της ναυσιπλοΐας και </a:t>
            </a:r>
            <a:r>
              <a:rPr lang="el-GR" sz="1100" dirty="0" smtClean="0">
                <a:solidFill>
                  <a:schemeClr val="bg1"/>
                </a:solidFill>
                <a:latin typeface="+mn-lt"/>
                <a:cs typeface="Arial" panose="020B0604020202020204" pitchFamily="34" charset="0"/>
              </a:rPr>
              <a:t>αεροναυτιλίας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Ανάπτυξη </a:t>
            </a:r>
            <a:r>
              <a:rPr lang="el-GR" sz="1100" dirty="0">
                <a:solidFill>
                  <a:schemeClr val="bg1"/>
                </a:solidFill>
                <a:latin typeface="+mn-lt"/>
                <a:cs typeface="Arial" panose="020B0604020202020204" pitchFamily="34" charset="0"/>
              </a:rPr>
              <a:t>και επέκταση βιώσιμων και οικολογικών αστικών μέσων μεταφοράς. Περιλαμβάνει επέκταση και βελτίωση των μέσων σταθερής τροχιάς και την ανανέωση του στόλου με ηλεκτρικά λεωφορεία σε Αθήνα και </a:t>
            </a:r>
            <a:r>
              <a:rPr lang="el-GR" sz="1100" dirty="0" smtClean="0">
                <a:solidFill>
                  <a:schemeClr val="bg1"/>
                </a:solidFill>
                <a:latin typeface="+mn-lt"/>
                <a:cs typeface="Arial" panose="020B0604020202020204" pitchFamily="34" charset="0"/>
              </a:rPr>
              <a:t>Θεσσαλονίκη</a:t>
            </a:r>
            <a:endParaRPr lang="el-GR" sz="1100" dirty="0">
              <a:solidFill>
                <a:schemeClr val="bg1"/>
              </a:solidFill>
              <a:latin typeface="+mn-lt"/>
              <a:cs typeface="Arial" panose="020B0604020202020204" pitchFamily="34" charset="0"/>
            </a:endParaRPr>
          </a:p>
        </p:txBody>
      </p:sp>
      <p:sp>
        <p:nvSpPr>
          <p:cNvPr id="15" name="TextBox 14"/>
          <p:cNvSpPr txBox="1"/>
          <p:nvPr/>
        </p:nvSpPr>
        <p:spPr>
          <a:xfrm>
            <a:off x="6554624" y="2673538"/>
            <a:ext cx="4718541" cy="1964640"/>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Εμβληματικές </a:t>
            </a:r>
            <a:r>
              <a:rPr lang="el-GR" sz="1100" b="1" dirty="0" smtClean="0">
                <a:solidFill>
                  <a:schemeClr val="bg1"/>
                </a:solidFill>
                <a:latin typeface="+mn-lt"/>
                <a:cs typeface="Arial" panose="020B0604020202020204" pitchFamily="34" charset="0"/>
              </a:rPr>
              <a:t>δράσεις</a:t>
            </a:r>
          </a:p>
          <a:p>
            <a:pPr lvl="0"/>
            <a:endParaRPr lang="el-GR" sz="1100" b="1"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Επέκταση του προαστιακού σιδηροδρόμου της Αττικής και σύνδεση του αεροδρομίου Ελ. Βενιζέλος με το λιμάνι του </a:t>
            </a:r>
            <a:r>
              <a:rPr lang="el-GR" sz="1100" dirty="0" smtClean="0">
                <a:solidFill>
                  <a:schemeClr val="bg1"/>
                </a:solidFill>
                <a:latin typeface="+mn-lt"/>
                <a:cs typeface="Arial" panose="020B0604020202020204" pitchFamily="34" charset="0"/>
              </a:rPr>
              <a:t>Λαυρίου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Κατασκευή Βόρειου Οδικού Άξονα Κρήτης (ΒΟΑΚ) στο τμήμα Χανιά – Χερσόνησος, σε συνέργεια με το Ταμείο Ανάκαμψης και </a:t>
            </a:r>
            <a:r>
              <a:rPr lang="el-GR" sz="1100" dirty="0" smtClean="0">
                <a:solidFill>
                  <a:schemeClr val="bg1"/>
                </a:solidFill>
                <a:latin typeface="+mn-lt"/>
                <a:cs typeface="Arial" panose="020B0604020202020204" pitchFamily="34" charset="0"/>
              </a:rPr>
              <a:t>Ανθεκτικότητας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Κατασκευή Γραμμής 4 του Μετρό Αθήνας, στο τμήμα  Άλσος </a:t>
            </a:r>
            <a:r>
              <a:rPr lang="el-GR" sz="1100" dirty="0" err="1">
                <a:solidFill>
                  <a:schemeClr val="bg1"/>
                </a:solidFill>
                <a:latin typeface="+mn-lt"/>
                <a:cs typeface="Arial" panose="020B0604020202020204" pitchFamily="34" charset="0"/>
              </a:rPr>
              <a:t>Βεΐκου</a:t>
            </a:r>
            <a:r>
              <a:rPr lang="el-GR" sz="1100" dirty="0">
                <a:solidFill>
                  <a:schemeClr val="bg1"/>
                </a:solidFill>
                <a:latin typeface="+mn-lt"/>
                <a:cs typeface="Arial" panose="020B0604020202020204" pitchFamily="34" charset="0"/>
              </a:rPr>
              <a:t> – </a:t>
            </a:r>
            <a:r>
              <a:rPr lang="el-GR" sz="1100" dirty="0" err="1" smtClean="0">
                <a:solidFill>
                  <a:schemeClr val="bg1"/>
                </a:solidFill>
                <a:latin typeface="+mn-lt"/>
                <a:cs typeface="Arial" panose="020B0604020202020204" pitchFamily="34" charset="0"/>
              </a:rPr>
              <a:t>Γουδή</a:t>
            </a:r>
            <a:r>
              <a:rPr lang="el-GR" sz="1100" dirty="0" smtClean="0">
                <a:solidFill>
                  <a:schemeClr val="bg1"/>
                </a:solidFill>
                <a:latin typeface="+mn-lt"/>
                <a:cs typeface="Arial" panose="020B0604020202020204" pitchFamily="34" charset="0"/>
              </a:rPr>
              <a:t>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Πρόγραμμα βελτίωσης λιμενικών υποδομών σε μικρά απομακρυσμένα νησιά με παράλληλη αναδιοργάνωση ακτοπλοϊκών γραμμών για την εξασφάλιση της </a:t>
            </a:r>
            <a:r>
              <a:rPr lang="el-GR" sz="1100" dirty="0" err="1">
                <a:solidFill>
                  <a:schemeClr val="bg1"/>
                </a:solidFill>
                <a:latin typeface="+mn-lt"/>
                <a:cs typeface="Arial" panose="020B0604020202020204" pitchFamily="34" charset="0"/>
              </a:rPr>
              <a:t>διασυνδεσιμότητάς</a:t>
            </a:r>
            <a:r>
              <a:rPr lang="el-GR" sz="1100" dirty="0">
                <a:solidFill>
                  <a:schemeClr val="bg1"/>
                </a:solidFill>
                <a:latin typeface="+mn-lt"/>
                <a:cs typeface="Arial" panose="020B0604020202020204" pitchFamily="34" charset="0"/>
              </a:rPr>
              <a:t> τους</a:t>
            </a:r>
          </a:p>
        </p:txBody>
      </p:sp>
      <p:grpSp>
        <p:nvGrpSpPr>
          <p:cNvPr id="9" name="Group 55">
            <a:extLst>
              <a:ext uri="{FF2B5EF4-FFF2-40B4-BE49-F238E27FC236}">
                <a16:creationId xmlns:a16="http://schemas.microsoft.com/office/drawing/2014/main" id="{B0D226CF-A10E-4E25-85E4-3220F9A696F2}"/>
              </a:ext>
            </a:extLst>
          </p:cNvPr>
          <p:cNvGrpSpPr>
            <a:grpSpLocks noChangeAspect="1"/>
          </p:cNvGrpSpPr>
          <p:nvPr/>
        </p:nvGrpSpPr>
        <p:grpSpPr>
          <a:xfrm>
            <a:off x="10877511" y="0"/>
            <a:ext cx="571500" cy="571500"/>
            <a:chOff x="7710488" y="3887788"/>
            <a:chExt cx="474662" cy="474662"/>
          </a:xfrm>
          <a:solidFill>
            <a:schemeClr val="bg1"/>
          </a:solidFill>
        </p:grpSpPr>
        <p:sp>
          <p:nvSpPr>
            <p:cNvPr id="10" name="Freeform 304">
              <a:extLst>
                <a:ext uri="{FF2B5EF4-FFF2-40B4-BE49-F238E27FC236}">
                  <a16:creationId xmlns:a16="http://schemas.microsoft.com/office/drawing/2014/main" id="{F44E18E6-7E31-473E-B7F7-E43D0240060F}"/>
                </a:ext>
              </a:extLst>
            </p:cNvPr>
            <p:cNvSpPr>
              <a:spLocks noEditPoints="1"/>
            </p:cNvSpPr>
            <p:nvPr/>
          </p:nvSpPr>
          <p:spPr bwMode="auto">
            <a:xfrm>
              <a:off x="7710488" y="3887788"/>
              <a:ext cx="474662" cy="474662"/>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415 w 576"/>
                <a:gd name="T11" fmla="*/ 268 h 576"/>
                <a:gd name="T12" fmla="*/ 415 w 576"/>
                <a:gd name="T13" fmla="*/ 395 h 576"/>
                <a:gd name="T14" fmla="*/ 161 w 576"/>
                <a:gd name="T15" fmla="*/ 395 h 576"/>
                <a:gd name="T16" fmla="*/ 161 w 576"/>
                <a:gd name="T17" fmla="*/ 268 h 576"/>
                <a:gd name="T18" fmla="*/ 415 w 576"/>
                <a:gd name="T19" fmla="*/ 268 h 576"/>
                <a:gd name="T20" fmla="*/ 161 w 576"/>
                <a:gd name="T21" fmla="*/ 244 h 576"/>
                <a:gd name="T22" fmla="*/ 161 w 576"/>
                <a:gd name="T23" fmla="*/ 117 h 576"/>
                <a:gd name="T24" fmla="*/ 273 w 576"/>
                <a:gd name="T25" fmla="*/ 117 h 576"/>
                <a:gd name="T26" fmla="*/ 273 w 576"/>
                <a:gd name="T27" fmla="*/ 244 h 576"/>
                <a:gd name="T28" fmla="*/ 161 w 576"/>
                <a:gd name="T29" fmla="*/ 244 h 576"/>
                <a:gd name="T30" fmla="*/ 415 w 576"/>
                <a:gd name="T31" fmla="*/ 244 h 576"/>
                <a:gd name="T32" fmla="*/ 297 w 576"/>
                <a:gd name="T33" fmla="*/ 244 h 576"/>
                <a:gd name="T34" fmla="*/ 297 w 576"/>
                <a:gd name="T35" fmla="*/ 117 h 576"/>
                <a:gd name="T36" fmla="*/ 415 w 576"/>
                <a:gd name="T37" fmla="*/ 117 h 576"/>
                <a:gd name="T38" fmla="*/ 415 w 576"/>
                <a:gd name="T39" fmla="*/ 244 h 576"/>
                <a:gd name="T40" fmla="*/ 352 w 576"/>
                <a:gd name="T41" fmla="*/ 435 h 576"/>
                <a:gd name="T42" fmla="*/ 225 w 576"/>
                <a:gd name="T43" fmla="*/ 435 h 576"/>
                <a:gd name="T44" fmla="*/ 236 w 576"/>
                <a:gd name="T45" fmla="*/ 420 h 576"/>
                <a:gd name="T46" fmla="*/ 342 w 576"/>
                <a:gd name="T47" fmla="*/ 420 h 576"/>
                <a:gd name="T48" fmla="*/ 341 w 576"/>
                <a:gd name="T49" fmla="*/ 420 h 576"/>
                <a:gd name="T50" fmla="*/ 352 w 576"/>
                <a:gd name="T51" fmla="*/ 435 h 576"/>
                <a:gd name="T52" fmla="*/ 369 w 576"/>
                <a:gd name="T53" fmla="*/ 459 h 576"/>
                <a:gd name="T54" fmla="*/ 379 w 576"/>
                <a:gd name="T55" fmla="*/ 473 h 576"/>
                <a:gd name="T56" fmla="*/ 198 w 576"/>
                <a:gd name="T57" fmla="*/ 473 h 576"/>
                <a:gd name="T58" fmla="*/ 208 w 576"/>
                <a:gd name="T59" fmla="*/ 459 h 576"/>
                <a:gd name="T60" fmla="*/ 369 w 576"/>
                <a:gd name="T61" fmla="*/ 459 h 576"/>
                <a:gd name="T62" fmla="*/ 396 w 576"/>
                <a:gd name="T63" fmla="*/ 498 h 576"/>
                <a:gd name="T64" fmla="*/ 405 w 576"/>
                <a:gd name="T65" fmla="*/ 512 h 576"/>
                <a:gd name="T66" fmla="*/ 172 w 576"/>
                <a:gd name="T67" fmla="*/ 512 h 576"/>
                <a:gd name="T68" fmla="*/ 181 w 576"/>
                <a:gd name="T69" fmla="*/ 498 h 576"/>
                <a:gd name="T70" fmla="*/ 396 w 576"/>
                <a:gd name="T71" fmla="*/ 498 h 576"/>
                <a:gd name="T72" fmla="*/ 423 w 576"/>
                <a:gd name="T73" fmla="*/ 536 h 576"/>
                <a:gd name="T74" fmla="*/ 434 w 576"/>
                <a:gd name="T75" fmla="*/ 552 h 576"/>
                <a:gd name="T76" fmla="*/ 143 w 576"/>
                <a:gd name="T77" fmla="*/ 552 h 576"/>
                <a:gd name="T78" fmla="*/ 154 w 576"/>
                <a:gd name="T79" fmla="*/ 536 h 576"/>
                <a:gd name="T80" fmla="*/ 423 w 576"/>
                <a:gd name="T81" fmla="*/ 536 h 576"/>
                <a:gd name="T82" fmla="*/ 551 w 576"/>
                <a:gd name="T83" fmla="*/ 552 h 576"/>
                <a:gd name="T84" fmla="*/ 464 w 576"/>
                <a:gd name="T85" fmla="*/ 552 h 576"/>
                <a:gd name="T86" fmla="*/ 371 w 576"/>
                <a:gd name="T87" fmla="*/ 420 h 576"/>
                <a:gd name="T88" fmla="*/ 427 w 576"/>
                <a:gd name="T89" fmla="*/ 420 h 576"/>
                <a:gd name="T90" fmla="*/ 440 w 576"/>
                <a:gd name="T91" fmla="*/ 408 h 576"/>
                <a:gd name="T92" fmla="*/ 440 w 576"/>
                <a:gd name="T93" fmla="*/ 105 h 576"/>
                <a:gd name="T94" fmla="*/ 427 w 576"/>
                <a:gd name="T95" fmla="*/ 92 h 576"/>
                <a:gd name="T96" fmla="*/ 149 w 576"/>
                <a:gd name="T97" fmla="*/ 92 h 576"/>
                <a:gd name="T98" fmla="*/ 136 w 576"/>
                <a:gd name="T99" fmla="*/ 105 h 576"/>
                <a:gd name="T100" fmla="*/ 136 w 576"/>
                <a:gd name="T101" fmla="*/ 408 h 576"/>
                <a:gd name="T102" fmla="*/ 149 w 576"/>
                <a:gd name="T103" fmla="*/ 420 h 576"/>
                <a:gd name="T104" fmla="*/ 206 w 576"/>
                <a:gd name="T105" fmla="*/ 420 h 576"/>
                <a:gd name="T106" fmla="*/ 113 w 576"/>
                <a:gd name="T107" fmla="*/ 552 h 576"/>
                <a:gd name="T108" fmla="*/ 25 w 576"/>
                <a:gd name="T109" fmla="*/ 552 h 576"/>
                <a:gd name="T110" fmla="*/ 25 w 576"/>
                <a:gd name="T111" fmla="*/ 25 h 576"/>
                <a:gd name="T112" fmla="*/ 551 w 576"/>
                <a:gd name="T113" fmla="*/ 25 h 576"/>
                <a:gd name="T114" fmla="*/ 551 w 576"/>
                <a:gd name="T115"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415" y="268"/>
                  </a:moveTo>
                  <a:cubicBezTo>
                    <a:pt x="415" y="395"/>
                    <a:pt x="415" y="395"/>
                    <a:pt x="415" y="395"/>
                  </a:cubicBezTo>
                  <a:cubicBezTo>
                    <a:pt x="161" y="395"/>
                    <a:pt x="161" y="395"/>
                    <a:pt x="161" y="395"/>
                  </a:cubicBezTo>
                  <a:cubicBezTo>
                    <a:pt x="161" y="268"/>
                    <a:pt x="161" y="268"/>
                    <a:pt x="161" y="268"/>
                  </a:cubicBezTo>
                  <a:lnTo>
                    <a:pt x="415" y="268"/>
                  </a:lnTo>
                  <a:close/>
                  <a:moveTo>
                    <a:pt x="161" y="244"/>
                  </a:moveTo>
                  <a:cubicBezTo>
                    <a:pt x="161" y="117"/>
                    <a:pt x="161" y="117"/>
                    <a:pt x="161" y="117"/>
                  </a:cubicBezTo>
                  <a:cubicBezTo>
                    <a:pt x="273" y="117"/>
                    <a:pt x="273" y="117"/>
                    <a:pt x="273" y="117"/>
                  </a:cubicBezTo>
                  <a:cubicBezTo>
                    <a:pt x="273" y="244"/>
                    <a:pt x="273" y="244"/>
                    <a:pt x="273" y="244"/>
                  </a:cubicBezTo>
                  <a:lnTo>
                    <a:pt x="161" y="244"/>
                  </a:lnTo>
                  <a:close/>
                  <a:moveTo>
                    <a:pt x="415" y="244"/>
                  </a:moveTo>
                  <a:cubicBezTo>
                    <a:pt x="297" y="244"/>
                    <a:pt x="297" y="244"/>
                    <a:pt x="297" y="244"/>
                  </a:cubicBezTo>
                  <a:cubicBezTo>
                    <a:pt x="297" y="117"/>
                    <a:pt x="297" y="117"/>
                    <a:pt x="297" y="117"/>
                  </a:cubicBezTo>
                  <a:cubicBezTo>
                    <a:pt x="415" y="117"/>
                    <a:pt x="415" y="117"/>
                    <a:pt x="415" y="117"/>
                  </a:cubicBezTo>
                  <a:lnTo>
                    <a:pt x="415" y="244"/>
                  </a:lnTo>
                  <a:close/>
                  <a:moveTo>
                    <a:pt x="352" y="435"/>
                  </a:moveTo>
                  <a:cubicBezTo>
                    <a:pt x="225" y="435"/>
                    <a:pt x="225" y="435"/>
                    <a:pt x="225" y="435"/>
                  </a:cubicBezTo>
                  <a:cubicBezTo>
                    <a:pt x="236" y="420"/>
                    <a:pt x="236" y="420"/>
                    <a:pt x="236" y="420"/>
                  </a:cubicBezTo>
                  <a:cubicBezTo>
                    <a:pt x="342" y="420"/>
                    <a:pt x="342" y="420"/>
                    <a:pt x="342" y="420"/>
                  </a:cubicBezTo>
                  <a:cubicBezTo>
                    <a:pt x="341" y="420"/>
                    <a:pt x="341" y="420"/>
                    <a:pt x="341" y="420"/>
                  </a:cubicBezTo>
                  <a:lnTo>
                    <a:pt x="352" y="435"/>
                  </a:lnTo>
                  <a:close/>
                  <a:moveTo>
                    <a:pt x="369" y="459"/>
                  </a:moveTo>
                  <a:cubicBezTo>
                    <a:pt x="379" y="473"/>
                    <a:pt x="379" y="473"/>
                    <a:pt x="379" y="473"/>
                  </a:cubicBezTo>
                  <a:cubicBezTo>
                    <a:pt x="198" y="473"/>
                    <a:pt x="198" y="473"/>
                    <a:pt x="198" y="473"/>
                  </a:cubicBezTo>
                  <a:cubicBezTo>
                    <a:pt x="208" y="459"/>
                    <a:pt x="208" y="459"/>
                    <a:pt x="208" y="459"/>
                  </a:cubicBezTo>
                  <a:lnTo>
                    <a:pt x="369" y="459"/>
                  </a:lnTo>
                  <a:close/>
                  <a:moveTo>
                    <a:pt x="396" y="498"/>
                  </a:moveTo>
                  <a:cubicBezTo>
                    <a:pt x="405" y="512"/>
                    <a:pt x="405" y="512"/>
                    <a:pt x="405" y="512"/>
                  </a:cubicBezTo>
                  <a:cubicBezTo>
                    <a:pt x="172" y="512"/>
                    <a:pt x="172" y="512"/>
                    <a:pt x="172" y="512"/>
                  </a:cubicBezTo>
                  <a:cubicBezTo>
                    <a:pt x="181" y="498"/>
                    <a:pt x="181" y="498"/>
                    <a:pt x="181" y="498"/>
                  </a:cubicBezTo>
                  <a:lnTo>
                    <a:pt x="396" y="498"/>
                  </a:lnTo>
                  <a:close/>
                  <a:moveTo>
                    <a:pt x="423" y="536"/>
                  </a:moveTo>
                  <a:cubicBezTo>
                    <a:pt x="434" y="552"/>
                    <a:pt x="434" y="552"/>
                    <a:pt x="434" y="552"/>
                  </a:cubicBezTo>
                  <a:cubicBezTo>
                    <a:pt x="143" y="552"/>
                    <a:pt x="143" y="552"/>
                    <a:pt x="143" y="552"/>
                  </a:cubicBezTo>
                  <a:cubicBezTo>
                    <a:pt x="154" y="536"/>
                    <a:pt x="154" y="536"/>
                    <a:pt x="154" y="536"/>
                  </a:cubicBezTo>
                  <a:lnTo>
                    <a:pt x="423" y="536"/>
                  </a:lnTo>
                  <a:close/>
                  <a:moveTo>
                    <a:pt x="551" y="552"/>
                  </a:moveTo>
                  <a:cubicBezTo>
                    <a:pt x="464" y="552"/>
                    <a:pt x="464" y="552"/>
                    <a:pt x="464" y="552"/>
                  </a:cubicBezTo>
                  <a:cubicBezTo>
                    <a:pt x="371" y="420"/>
                    <a:pt x="371" y="420"/>
                    <a:pt x="371" y="420"/>
                  </a:cubicBezTo>
                  <a:cubicBezTo>
                    <a:pt x="427" y="420"/>
                    <a:pt x="427" y="420"/>
                    <a:pt x="427" y="420"/>
                  </a:cubicBezTo>
                  <a:cubicBezTo>
                    <a:pt x="434" y="420"/>
                    <a:pt x="440" y="414"/>
                    <a:pt x="440" y="408"/>
                  </a:cubicBezTo>
                  <a:cubicBezTo>
                    <a:pt x="440" y="105"/>
                    <a:pt x="440" y="105"/>
                    <a:pt x="440" y="105"/>
                  </a:cubicBezTo>
                  <a:cubicBezTo>
                    <a:pt x="440" y="98"/>
                    <a:pt x="434" y="92"/>
                    <a:pt x="427" y="92"/>
                  </a:cubicBezTo>
                  <a:cubicBezTo>
                    <a:pt x="149" y="92"/>
                    <a:pt x="149" y="92"/>
                    <a:pt x="149" y="92"/>
                  </a:cubicBezTo>
                  <a:cubicBezTo>
                    <a:pt x="142" y="92"/>
                    <a:pt x="136" y="98"/>
                    <a:pt x="136" y="105"/>
                  </a:cubicBezTo>
                  <a:cubicBezTo>
                    <a:pt x="136" y="408"/>
                    <a:pt x="136" y="408"/>
                    <a:pt x="136" y="408"/>
                  </a:cubicBezTo>
                  <a:cubicBezTo>
                    <a:pt x="136" y="414"/>
                    <a:pt x="142" y="420"/>
                    <a:pt x="149" y="420"/>
                  </a:cubicBezTo>
                  <a:cubicBezTo>
                    <a:pt x="206" y="420"/>
                    <a:pt x="206" y="420"/>
                    <a:pt x="206" y="420"/>
                  </a:cubicBezTo>
                  <a:cubicBezTo>
                    <a:pt x="113" y="552"/>
                    <a:pt x="113" y="552"/>
                    <a:pt x="113" y="552"/>
                  </a:cubicBezTo>
                  <a:cubicBezTo>
                    <a:pt x="25" y="552"/>
                    <a:pt x="25" y="552"/>
                    <a:pt x="25" y="552"/>
                  </a:cubicBezTo>
                  <a:cubicBezTo>
                    <a:pt x="25" y="25"/>
                    <a:pt x="25" y="25"/>
                    <a:pt x="25" y="25"/>
                  </a:cubicBezTo>
                  <a:cubicBezTo>
                    <a:pt x="551" y="25"/>
                    <a:pt x="551" y="25"/>
                    <a:pt x="551" y="25"/>
                  </a:cubicBezTo>
                  <a:lnTo>
                    <a:pt x="551" y="5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305">
              <a:extLst>
                <a:ext uri="{FF2B5EF4-FFF2-40B4-BE49-F238E27FC236}">
                  <a16:creationId xmlns:a16="http://schemas.microsoft.com/office/drawing/2014/main" id="{20C71BA0-2113-406A-AB14-61EA024899DF}"/>
                </a:ext>
              </a:extLst>
            </p:cNvPr>
            <p:cNvSpPr>
              <a:spLocks noEditPoints="1"/>
            </p:cNvSpPr>
            <p:nvPr/>
          </p:nvSpPr>
          <p:spPr bwMode="auto">
            <a:xfrm>
              <a:off x="7854950"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1" y="56"/>
                    <a:pt x="24" y="49"/>
                    <a:pt x="24" y="40"/>
                  </a:cubicBezTo>
                  <a:cubicBezTo>
                    <a:pt x="24" y="31"/>
                    <a:pt x="31"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306">
              <a:extLst>
                <a:ext uri="{FF2B5EF4-FFF2-40B4-BE49-F238E27FC236}">
                  <a16:creationId xmlns:a16="http://schemas.microsoft.com/office/drawing/2014/main" id="{56159027-5486-42B8-AE9C-CD5F9C447D5A}"/>
                </a:ext>
              </a:extLst>
            </p:cNvPr>
            <p:cNvSpPr>
              <a:spLocks noEditPoints="1"/>
            </p:cNvSpPr>
            <p:nvPr/>
          </p:nvSpPr>
          <p:spPr bwMode="auto">
            <a:xfrm>
              <a:off x="7972425"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2" y="56"/>
                    <a:pt x="24" y="49"/>
                    <a:pt x="24" y="40"/>
                  </a:cubicBezTo>
                  <a:cubicBezTo>
                    <a:pt x="24" y="31"/>
                    <a:pt x="32"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50089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372378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10"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«Πολιτική Προστασία» π/υ </a:t>
            </a:r>
            <a:r>
              <a:rPr lang="el-GR" sz="2400" b="1" dirty="0" smtClean="0">
                <a:solidFill>
                  <a:schemeClr val="bg1"/>
                </a:solidFill>
                <a:latin typeface="Calibri" panose="020F0502020204030204" pitchFamily="34" charset="0"/>
              </a:rPr>
              <a:t>714 </a:t>
            </a:r>
            <a:r>
              <a:rPr lang="el-GR" sz="2400" b="1" dirty="0">
                <a:solidFill>
                  <a:schemeClr val="bg1"/>
                </a:solidFill>
                <a:latin typeface="Calibri" panose="020F0502020204030204" pitchFamily="34" charset="0"/>
              </a:rPr>
              <a:t>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27</a:t>
            </a:fld>
            <a:endParaRPr lang="el-GR" sz="1000">
              <a:solidFill>
                <a:schemeClr val="tx1"/>
              </a:solidFill>
              <a:latin typeface="Calibri "/>
            </a:endParaRPr>
          </a:p>
        </p:txBody>
      </p:sp>
      <p:grpSp>
        <p:nvGrpSpPr>
          <p:cNvPr id="6" name="Group 27">
            <a:extLst>
              <a:ext uri="{FF2B5EF4-FFF2-40B4-BE49-F238E27FC236}">
                <a16:creationId xmlns:a16="http://schemas.microsoft.com/office/drawing/2014/main" id="{E084B6E0-78A2-444C-A59D-40528839D550}"/>
              </a:ext>
            </a:extLst>
          </p:cNvPr>
          <p:cNvGrpSpPr>
            <a:grpSpLocks noChangeAspect="1"/>
          </p:cNvGrpSpPr>
          <p:nvPr/>
        </p:nvGrpSpPr>
        <p:grpSpPr>
          <a:xfrm>
            <a:off x="10892439" y="0"/>
            <a:ext cx="571500" cy="571500"/>
            <a:chOff x="4232275" y="77788"/>
            <a:chExt cx="1333500" cy="1333500"/>
          </a:xfrm>
          <a:solidFill>
            <a:schemeClr val="bg1">
              <a:lumMod val="95000"/>
            </a:schemeClr>
          </a:solidFill>
        </p:grpSpPr>
        <p:sp>
          <p:nvSpPr>
            <p:cNvPr id="7" name="Freeform 202">
              <a:extLst>
                <a:ext uri="{FF2B5EF4-FFF2-40B4-BE49-F238E27FC236}">
                  <a16:creationId xmlns:a16="http://schemas.microsoft.com/office/drawing/2014/main" id="{A6C42A13-B485-4B90-8950-AC4E96CE2ECB}"/>
                </a:ext>
              </a:extLst>
            </p:cNvPr>
            <p:cNvSpPr>
              <a:spLocks noEditPoints="1"/>
            </p:cNvSpPr>
            <p:nvPr/>
          </p:nvSpPr>
          <p:spPr bwMode="auto">
            <a:xfrm>
              <a:off x="4232275" y="77788"/>
              <a:ext cx="1333500" cy="1333500"/>
            </a:xfrm>
            <a:custGeom>
              <a:avLst/>
              <a:gdLst>
                <a:gd name="T0" fmla="*/ 0 w 840"/>
                <a:gd name="T1" fmla="*/ 0 h 840"/>
                <a:gd name="T2" fmla="*/ 0 w 840"/>
                <a:gd name="T3" fmla="*/ 840 h 840"/>
                <a:gd name="T4" fmla="*/ 840 w 840"/>
                <a:gd name="T5" fmla="*/ 840 h 840"/>
                <a:gd name="T6" fmla="*/ 840 w 840"/>
                <a:gd name="T7" fmla="*/ 0 h 840"/>
                <a:gd name="T8" fmla="*/ 0 w 840"/>
                <a:gd name="T9" fmla="*/ 0 h 840"/>
                <a:gd name="T10" fmla="*/ 804 w 840"/>
                <a:gd name="T11" fmla="*/ 805 h 840"/>
                <a:gd name="T12" fmla="*/ 36 w 840"/>
                <a:gd name="T13" fmla="*/ 805 h 840"/>
                <a:gd name="T14" fmla="*/ 36 w 840"/>
                <a:gd name="T15" fmla="*/ 37 h 840"/>
                <a:gd name="T16" fmla="*/ 804 w 840"/>
                <a:gd name="T17" fmla="*/ 37 h 840"/>
                <a:gd name="T18" fmla="*/ 804 w 840"/>
                <a:gd name="T19" fmla="*/ 80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0" h="840">
                  <a:moveTo>
                    <a:pt x="0" y="0"/>
                  </a:moveTo>
                  <a:lnTo>
                    <a:pt x="0" y="840"/>
                  </a:lnTo>
                  <a:lnTo>
                    <a:pt x="840" y="840"/>
                  </a:lnTo>
                  <a:lnTo>
                    <a:pt x="840" y="0"/>
                  </a:lnTo>
                  <a:lnTo>
                    <a:pt x="0" y="0"/>
                  </a:lnTo>
                  <a:close/>
                  <a:moveTo>
                    <a:pt x="804" y="805"/>
                  </a:moveTo>
                  <a:lnTo>
                    <a:pt x="36" y="805"/>
                  </a:lnTo>
                  <a:lnTo>
                    <a:pt x="36" y="37"/>
                  </a:lnTo>
                  <a:lnTo>
                    <a:pt x="804" y="37"/>
                  </a:lnTo>
                  <a:lnTo>
                    <a:pt x="804" y="8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203">
              <a:extLst>
                <a:ext uri="{FF2B5EF4-FFF2-40B4-BE49-F238E27FC236}">
                  <a16:creationId xmlns:a16="http://schemas.microsoft.com/office/drawing/2014/main" id="{7E3C1204-E58E-4D74-AC21-FC70FD883A95}"/>
                </a:ext>
              </a:extLst>
            </p:cNvPr>
            <p:cNvSpPr>
              <a:spLocks/>
            </p:cNvSpPr>
            <p:nvPr/>
          </p:nvSpPr>
          <p:spPr bwMode="auto">
            <a:xfrm>
              <a:off x="5072063" y="96043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204">
              <a:extLst>
                <a:ext uri="{FF2B5EF4-FFF2-40B4-BE49-F238E27FC236}">
                  <a16:creationId xmlns:a16="http://schemas.microsoft.com/office/drawing/2014/main" id="{E29EC7F1-F139-4F95-B89E-F55D3874ECC8}"/>
                </a:ext>
              </a:extLst>
            </p:cNvPr>
            <p:cNvSpPr>
              <a:spLocks/>
            </p:cNvSpPr>
            <p:nvPr/>
          </p:nvSpPr>
          <p:spPr bwMode="auto">
            <a:xfrm>
              <a:off x="5005388" y="865188"/>
              <a:ext cx="106363" cy="130175"/>
            </a:xfrm>
            <a:custGeom>
              <a:avLst/>
              <a:gdLst>
                <a:gd name="T0" fmla="*/ 37 w 67"/>
                <a:gd name="T1" fmla="*/ 0 h 82"/>
                <a:gd name="T2" fmla="*/ 0 w 67"/>
                <a:gd name="T3" fmla="*/ 64 h 82"/>
                <a:gd name="T4" fmla="*/ 32 w 67"/>
                <a:gd name="T5" fmla="*/ 82 h 82"/>
                <a:gd name="T6" fmla="*/ 67 w 67"/>
                <a:gd name="T7" fmla="*/ 18 h 82"/>
                <a:gd name="T8" fmla="*/ 37 w 67"/>
                <a:gd name="T9" fmla="*/ 0 h 82"/>
              </a:gdLst>
              <a:ahLst/>
              <a:cxnLst>
                <a:cxn ang="0">
                  <a:pos x="T0" y="T1"/>
                </a:cxn>
                <a:cxn ang="0">
                  <a:pos x="T2" y="T3"/>
                </a:cxn>
                <a:cxn ang="0">
                  <a:pos x="T4" y="T5"/>
                </a:cxn>
                <a:cxn ang="0">
                  <a:pos x="T6" y="T7"/>
                </a:cxn>
                <a:cxn ang="0">
                  <a:pos x="T8" y="T9"/>
                </a:cxn>
              </a:cxnLst>
              <a:rect l="0" t="0" r="r" b="b"/>
              <a:pathLst>
                <a:path w="67" h="82">
                  <a:moveTo>
                    <a:pt x="37" y="0"/>
                  </a:moveTo>
                  <a:lnTo>
                    <a:pt x="0" y="64"/>
                  </a:lnTo>
                  <a:lnTo>
                    <a:pt x="32" y="82"/>
                  </a:lnTo>
                  <a:lnTo>
                    <a:pt x="67" y="1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205">
              <a:extLst>
                <a:ext uri="{FF2B5EF4-FFF2-40B4-BE49-F238E27FC236}">
                  <a16:creationId xmlns:a16="http://schemas.microsoft.com/office/drawing/2014/main" id="{AE74A9A9-EEEE-4C58-B07B-5E067767411B}"/>
                </a:ext>
              </a:extLst>
            </p:cNvPr>
            <p:cNvSpPr>
              <a:spLocks/>
            </p:cNvSpPr>
            <p:nvPr/>
          </p:nvSpPr>
          <p:spPr bwMode="auto">
            <a:xfrm>
              <a:off x="5183188" y="86518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206">
              <a:extLst>
                <a:ext uri="{FF2B5EF4-FFF2-40B4-BE49-F238E27FC236}">
                  <a16:creationId xmlns:a16="http://schemas.microsoft.com/office/drawing/2014/main" id="{FEB4C966-5AE1-4227-BFD5-6C3F1A3E5F33}"/>
                </a:ext>
              </a:extLst>
            </p:cNvPr>
            <p:cNvSpPr>
              <a:spLocks/>
            </p:cNvSpPr>
            <p:nvPr/>
          </p:nvSpPr>
          <p:spPr bwMode="auto">
            <a:xfrm>
              <a:off x="4570413" y="960438"/>
              <a:ext cx="106363" cy="130175"/>
            </a:xfrm>
            <a:custGeom>
              <a:avLst/>
              <a:gdLst>
                <a:gd name="T0" fmla="*/ 0 w 67"/>
                <a:gd name="T1" fmla="*/ 64 h 82"/>
                <a:gd name="T2" fmla="*/ 31 w 67"/>
                <a:gd name="T3" fmla="*/ 82 h 82"/>
                <a:gd name="T4" fmla="*/ 67 w 67"/>
                <a:gd name="T5" fmla="*/ 18 h 82"/>
                <a:gd name="T6" fmla="*/ 35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1" y="82"/>
                  </a:lnTo>
                  <a:lnTo>
                    <a:pt x="67" y="18"/>
                  </a:lnTo>
                  <a:lnTo>
                    <a:pt x="35"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207">
              <a:extLst>
                <a:ext uri="{FF2B5EF4-FFF2-40B4-BE49-F238E27FC236}">
                  <a16:creationId xmlns:a16="http://schemas.microsoft.com/office/drawing/2014/main" id="{89FCD722-D4EB-42B6-894B-CF4A0D680793}"/>
                </a:ext>
              </a:extLst>
            </p:cNvPr>
            <p:cNvSpPr>
              <a:spLocks/>
            </p:cNvSpPr>
            <p:nvPr/>
          </p:nvSpPr>
          <p:spPr bwMode="auto">
            <a:xfrm>
              <a:off x="4503738" y="865188"/>
              <a:ext cx="106363" cy="130175"/>
            </a:xfrm>
            <a:custGeom>
              <a:avLst/>
              <a:gdLst>
                <a:gd name="T0" fmla="*/ 35 w 67"/>
                <a:gd name="T1" fmla="*/ 0 h 82"/>
                <a:gd name="T2" fmla="*/ 0 w 67"/>
                <a:gd name="T3" fmla="*/ 64 h 82"/>
                <a:gd name="T4" fmla="*/ 32 w 67"/>
                <a:gd name="T5" fmla="*/ 82 h 82"/>
                <a:gd name="T6" fmla="*/ 67 w 67"/>
                <a:gd name="T7" fmla="*/ 18 h 82"/>
                <a:gd name="T8" fmla="*/ 35 w 67"/>
                <a:gd name="T9" fmla="*/ 0 h 82"/>
              </a:gdLst>
              <a:ahLst/>
              <a:cxnLst>
                <a:cxn ang="0">
                  <a:pos x="T0" y="T1"/>
                </a:cxn>
                <a:cxn ang="0">
                  <a:pos x="T2" y="T3"/>
                </a:cxn>
                <a:cxn ang="0">
                  <a:pos x="T4" y="T5"/>
                </a:cxn>
                <a:cxn ang="0">
                  <a:pos x="T6" y="T7"/>
                </a:cxn>
                <a:cxn ang="0">
                  <a:pos x="T8" y="T9"/>
                </a:cxn>
              </a:cxnLst>
              <a:rect l="0" t="0" r="r" b="b"/>
              <a:pathLst>
                <a:path w="67" h="82">
                  <a:moveTo>
                    <a:pt x="35" y="0"/>
                  </a:moveTo>
                  <a:lnTo>
                    <a:pt x="0" y="64"/>
                  </a:lnTo>
                  <a:lnTo>
                    <a:pt x="32" y="82"/>
                  </a:lnTo>
                  <a:lnTo>
                    <a:pt x="67" y="18"/>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208">
              <a:extLst>
                <a:ext uri="{FF2B5EF4-FFF2-40B4-BE49-F238E27FC236}">
                  <a16:creationId xmlns:a16="http://schemas.microsoft.com/office/drawing/2014/main" id="{28F6F2BB-40E3-4087-AFA0-A6B269AB57BB}"/>
                </a:ext>
              </a:extLst>
            </p:cNvPr>
            <p:cNvSpPr>
              <a:spLocks noEditPoints="1"/>
            </p:cNvSpPr>
            <p:nvPr/>
          </p:nvSpPr>
          <p:spPr bwMode="auto">
            <a:xfrm>
              <a:off x="4414838" y="277813"/>
              <a:ext cx="973138" cy="974725"/>
            </a:xfrm>
            <a:custGeom>
              <a:avLst/>
              <a:gdLst>
                <a:gd name="T0" fmla="*/ 80 w 420"/>
                <a:gd name="T1" fmla="*/ 238 h 421"/>
                <a:gd name="T2" fmla="*/ 120 w 420"/>
                <a:gd name="T3" fmla="*/ 238 h 421"/>
                <a:gd name="T4" fmla="*/ 95 w 420"/>
                <a:gd name="T5" fmla="*/ 283 h 421"/>
                <a:gd name="T6" fmla="*/ 164 w 420"/>
                <a:gd name="T7" fmla="*/ 283 h 421"/>
                <a:gd name="T8" fmla="*/ 125 w 420"/>
                <a:gd name="T9" fmla="*/ 421 h 421"/>
                <a:gd name="T10" fmla="*/ 276 w 420"/>
                <a:gd name="T11" fmla="*/ 238 h 421"/>
                <a:gd name="T12" fmla="*/ 354 w 420"/>
                <a:gd name="T13" fmla="*/ 238 h 421"/>
                <a:gd name="T14" fmla="*/ 420 w 420"/>
                <a:gd name="T15" fmla="*/ 172 h 421"/>
                <a:gd name="T16" fmla="*/ 369 w 420"/>
                <a:gd name="T17" fmla="*/ 107 h 421"/>
                <a:gd name="T18" fmla="*/ 370 w 420"/>
                <a:gd name="T19" fmla="*/ 103 h 421"/>
                <a:gd name="T20" fmla="*/ 313 w 420"/>
                <a:gd name="T21" fmla="*/ 46 h 421"/>
                <a:gd name="T22" fmla="*/ 286 w 420"/>
                <a:gd name="T23" fmla="*/ 53 h 421"/>
                <a:gd name="T24" fmla="*/ 188 w 420"/>
                <a:gd name="T25" fmla="*/ 0 h 421"/>
                <a:gd name="T26" fmla="*/ 78 w 420"/>
                <a:gd name="T27" fmla="*/ 78 h 421"/>
                <a:gd name="T28" fmla="*/ 0 w 420"/>
                <a:gd name="T29" fmla="*/ 158 h 421"/>
                <a:gd name="T30" fmla="*/ 80 w 420"/>
                <a:gd name="T31" fmla="*/ 238 h 421"/>
                <a:gd name="T32" fmla="*/ 181 w 420"/>
                <a:gd name="T33" fmla="*/ 315 h 421"/>
                <a:gd name="T34" fmla="*/ 197 w 420"/>
                <a:gd name="T35" fmla="*/ 258 h 421"/>
                <a:gd name="T36" fmla="*/ 137 w 420"/>
                <a:gd name="T37" fmla="*/ 258 h 421"/>
                <a:gd name="T38" fmla="*/ 193 w 420"/>
                <a:gd name="T39" fmla="*/ 157 h 421"/>
                <a:gd name="T40" fmla="*/ 256 w 420"/>
                <a:gd name="T41" fmla="*/ 157 h 421"/>
                <a:gd name="T42" fmla="*/ 210 w 420"/>
                <a:gd name="T43" fmla="*/ 238 h 421"/>
                <a:gd name="T44" fmla="*/ 244 w 420"/>
                <a:gd name="T45" fmla="*/ 238 h 421"/>
                <a:gd name="T46" fmla="*/ 181 w 420"/>
                <a:gd name="T47" fmla="*/ 315 h 421"/>
                <a:gd name="T48" fmla="*/ 80 w 420"/>
                <a:gd name="T49" fmla="*/ 102 h 421"/>
                <a:gd name="T50" fmla="*/ 85 w 420"/>
                <a:gd name="T51" fmla="*/ 103 h 421"/>
                <a:gd name="T52" fmla="*/ 96 w 420"/>
                <a:gd name="T53" fmla="*/ 104 h 421"/>
                <a:gd name="T54" fmla="*/ 98 w 420"/>
                <a:gd name="T55" fmla="*/ 94 h 421"/>
                <a:gd name="T56" fmla="*/ 188 w 420"/>
                <a:gd name="T57" fmla="*/ 25 h 421"/>
                <a:gd name="T58" fmla="*/ 271 w 420"/>
                <a:gd name="T59" fmla="*/ 77 h 421"/>
                <a:gd name="T60" fmla="*/ 279 w 420"/>
                <a:gd name="T61" fmla="*/ 92 h 421"/>
                <a:gd name="T62" fmla="*/ 291 w 420"/>
                <a:gd name="T63" fmla="*/ 80 h 421"/>
                <a:gd name="T64" fmla="*/ 313 w 420"/>
                <a:gd name="T65" fmla="*/ 71 h 421"/>
                <a:gd name="T66" fmla="*/ 345 w 420"/>
                <a:gd name="T67" fmla="*/ 103 h 421"/>
                <a:gd name="T68" fmla="*/ 343 w 420"/>
                <a:gd name="T69" fmla="*/ 113 h 421"/>
                <a:gd name="T70" fmla="*/ 337 w 420"/>
                <a:gd name="T71" fmla="*/ 130 h 421"/>
                <a:gd name="T72" fmla="*/ 354 w 420"/>
                <a:gd name="T73" fmla="*/ 130 h 421"/>
                <a:gd name="T74" fmla="*/ 396 w 420"/>
                <a:gd name="T75" fmla="*/ 172 h 421"/>
                <a:gd name="T76" fmla="*/ 354 w 420"/>
                <a:gd name="T77" fmla="*/ 213 h 421"/>
                <a:gd name="T78" fmla="*/ 296 w 420"/>
                <a:gd name="T79" fmla="*/ 213 h 421"/>
                <a:gd name="T80" fmla="*/ 297 w 420"/>
                <a:gd name="T81" fmla="*/ 213 h 421"/>
                <a:gd name="T82" fmla="*/ 252 w 420"/>
                <a:gd name="T83" fmla="*/ 213 h 421"/>
                <a:gd name="T84" fmla="*/ 298 w 420"/>
                <a:gd name="T85" fmla="*/ 132 h 421"/>
                <a:gd name="T86" fmla="*/ 178 w 420"/>
                <a:gd name="T87" fmla="*/ 132 h 421"/>
                <a:gd name="T88" fmla="*/ 133 w 420"/>
                <a:gd name="T89" fmla="*/ 213 h 421"/>
                <a:gd name="T90" fmla="*/ 80 w 420"/>
                <a:gd name="T91" fmla="*/ 213 h 421"/>
                <a:gd name="T92" fmla="*/ 24 w 420"/>
                <a:gd name="T93" fmla="*/ 158 h 421"/>
                <a:gd name="T94" fmla="*/ 80 w 420"/>
                <a:gd name="T95" fmla="*/ 10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421">
                  <a:moveTo>
                    <a:pt x="80" y="238"/>
                  </a:moveTo>
                  <a:cubicBezTo>
                    <a:pt x="120" y="238"/>
                    <a:pt x="120" y="238"/>
                    <a:pt x="120" y="238"/>
                  </a:cubicBezTo>
                  <a:cubicBezTo>
                    <a:pt x="95" y="283"/>
                    <a:pt x="95" y="283"/>
                    <a:pt x="95" y="283"/>
                  </a:cubicBezTo>
                  <a:cubicBezTo>
                    <a:pt x="164" y="283"/>
                    <a:pt x="164" y="283"/>
                    <a:pt x="164" y="283"/>
                  </a:cubicBezTo>
                  <a:cubicBezTo>
                    <a:pt x="125" y="421"/>
                    <a:pt x="125" y="421"/>
                    <a:pt x="125" y="421"/>
                  </a:cubicBezTo>
                  <a:cubicBezTo>
                    <a:pt x="276" y="238"/>
                    <a:pt x="276" y="238"/>
                    <a:pt x="276" y="238"/>
                  </a:cubicBezTo>
                  <a:cubicBezTo>
                    <a:pt x="354" y="238"/>
                    <a:pt x="354" y="238"/>
                    <a:pt x="354" y="238"/>
                  </a:cubicBezTo>
                  <a:cubicBezTo>
                    <a:pt x="390" y="238"/>
                    <a:pt x="420" y="208"/>
                    <a:pt x="420" y="172"/>
                  </a:cubicBezTo>
                  <a:cubicBezTo>
                    <a:pt x="420" y="141"/>
                    <a:pt x="398" y="114"/>
                    <a:pt x="369" y="107"/>
                  </a:cubicBezTo>
                  <a:cubicBezTo>
                    <a:pt x="370" y="106"/>
                    <a:pt x="370" y="104"/>
                    <a:pt x="370" y="103"/>
                  </a:cubicBezTo>
                  <a:cubicBezTo>
                    <a:pt x="370" y="72"/>
                    <a:pt x="344" y="46"/>
                    <a:pt x="313" y="46"/>
                  </a:cubicBezTo>
                  <a:cubicBezTo>
                    <a:pt x="304" y="46"/>
                    <a:pt x="294" y="49"/>
                    <a:pt x="286" y="53"/>
                  </a:cubicBezTo>
                  <a:cubicBezTo>
                    <a:pt x="265" y="20"/>
                    <a:pt x="228" y="0"/>
                    <a:pt x="188" y="0"/>
                  </a:cubicBezTo>
                  <a:cubicBezTo>
                    <a:pt x="138" y="0"/>
                    <a:pt x="94" y="32"/>
                    <a:pt x="78" y="78"/>
                  </a:cubicBezTo>
                  <a:cubicBezTo>
                    <a:pt x="34" y="79"/>
                    <a:pt x="0" y="114"/>
                    <a:pt x="0" y="158"/>
                  </a:cubicBezTo>
                  <a:cubicBezTo>
                    <a:pt x="0" y="202"/>
                    <a:pt x="36" y="238"/>
                    <a:pt x="80" y="238"/>
                  </a:cubicBezTo>
                  <a:close/>
                  <a:moveTo>
                    <a:pt x="181" y="315"/>
                  </a:moveTo>
                  <a:cubicBezTo>
                    <a:pt x="197" y="258"/>
                    <a:pt x="197" y="258"/>
                    <a:pt x="197" y="258"/>
                  </a:cubicBezTo>
                  <a:cubicBezTo>
                    <a:pt x="137" y="258"/>
                    <a:pt x="137" y="258"/>
                    <a:pt x="137" y="258"/>
                  </a:cubicBezTo>
                  <a:cubicBezTo>
                    <a:pt x="193" y="157"/>
                    <a:pt x="193" y="157"/>
                    <a:pt x="193" y="157"/>
                  </a:cubicBezTo>
                  <a:cubicBezTo>
                    <a:pt x="256" y="157"/>
                    <a:pt x="256" y="157"/>
                    <a:pt x="256" y="157"/>
                  </a:cubicBezTo>
                  <a:cubicBezTo>
                    <a:pt x="210" y="238"/>
                    <a:pt x="210" y="238"/>
                    <a:pt x="210" y="238"/>
                  </a:cubicBezTo>
                  <a:cubicBezTo>
                    <a:pt x="244" y="238"/>
                    <a:pt x="244" y="238"/>
                    <a:pt x="244" y="238"/>
                  </a:cubicBezTo>
                  <a:lnTo>
                    <a:pt x="181" y="315"/>
                  </a:lnTo>
                  <a:close/>
                  <a:moveTo>
                    <a:pt x="80" y="102"/>
                  </a:moveTo>
                  <a:cubicBezTo>
                    <a:pt x="82" y="102"/>
                    <a:pt x="83" y="102"/>
                    <a:pt x="85" y="103"/>
                  </a:cubicBezTo>
                  <a:cubicBezTo>
                    <a:pt x="96" y="104"/>
                    <a:pt x="96" y="104"/>
                    <a:pt x="96" y="104"/>
                  </a:cubicBezTo>
                  <a:cubicBezTo>
                    <a:pt x="98" y="94"/>
                    <a:pt x="98" y="94"/>
                    <a:pt x="98" y="94"/>
                  </a:cubicBezTo>
                  <a:cubicBezTo>
                    <a:pt x="109" y="53"/>
                    <a:pt x="146" y="25"/>
                    <a:pt x="188" y="25"/>
                  </a:cubicBezTo>
                  <a:cubicBezTo>
                    <a:pt x="224" y="25"/>
                    <a:pt x="255" y="45"/>
                    <a:pt x="271" y="77"/>
                  </a:cubicBezTo>
                  <a:cubicBezTo>
                    <a:pt x="279" y="92"/>
                    <a:pt x="279" y="92"/>
                    <a:pt x="279" y="92"/>
                  </a:cubicBezTo>
                  <a:cubicBezTo>
                    <a:pt x="291" y="80"/>
                    <a:pt x="291" y="80"/>
                    <a:pt x="291" y="80"/>
                  </a:cubicBezTo>
                  <a:cubicBezTo>
                    <a:pt x="297" y="74"/>
                    <a:pt x="305" y="71"/>
                    <a:pt x="313" y="71"/>
                  </a:cubicBezTo>
                  <a:cubicBezTo>
                    <a:pt x="331" y="71"/>
                    <a:pt x="345" y="85"/>
                    <a:pt x="345" y="103"/>
                  </a:cubicBezTo>
                  <a:cubicBezTo>
                    <a:pt x="345" y="106"/>
                    <a:pt x="344" y="110"/>
                    <a:pt x="343" y="113"/>
                  </a:cubicBezTo>
                  <a:cubicBezTo>
                    <a:pt x="337" y="130"/>
                    <a:pt x="337" y="130"/>
                    <a:pt x="337" y="130"/>
                  </a:cubicBezTo>
                  <a:cubicBezTo>
                    <a:pt x="354" y="130"/>
                    <a:pt x="354" y="130"/>
                    <a:pt x="354" y="130"/>
                  </a:cubicBezTo>
                  <a:cubicBezTo>
                    <a:pt x="377" y="130"/>
                    <a:pt x="396" y="149"/>
                    <a:pt x="396" y="172"/>
                  </a:cubicBezTo>
                  <a:cubicBezTo>
                    <a:pt x="396" y="195"/>
                    <a:pt x="377" y="213"/>
                    <a:pt x="354" y="213"/>
                  </a:cubicBezTo>
                  <a:cubicBezTo>
                    <a:pt x="296" y="213"/>
                    <a:pt x="296" y="213"/>
                    <a:pt x="296" y="213"/>
                  </a:cubicBezTo>
                  <a:cubicBezTo>
                    <a:pt x="297" y="213"/>
                    <a:pt x="297" y="213"/>
                    <a:pt x="297" y="213"/>
                  </a:cubicBezTo>
                  <a:cubicBezTo>
                    <a:pt x="252" y="213"/>
                    <a:pt x="252" y="213"/>
                    <a:pt x="252" y="213"/>
                  </a:cubicBezTo>
                  <a:cubicBezTo>
                    <a:pt x="298" y="132"/>
                    <a:pt x="298" y="132"/>
                    <a:pt x="298" y="132"/>
                  </a:cubicBezTo>
                  <a:cubicBezTo>
                    <a:pt x="178" y="132"/>
                    <a:pt x="178" y="132"/>
                    <a:pt x="178" y="132"/>
                  </a:cubicBezTo>
                  <a:cubicBezTo>
                    <a:pt x="133" y="213"/>
                    <a:pt x="133" y="213"/>
                    <a:pt x="133" y="213"/>
                  </a:cubicBezTo>
                  <a:cubicBezTo>
                    <a:pt x="80" y="213"/>
                    <a:pt x="80" y="213"/>
                    <a:pt x="80" y="213"/>
                  </a:cubicBezTo>
                  <a:cubicBezTo>
                    <a:pt x="49" y="213"/>
                    <a:pt x="24" y="188"/>
                    <a:pt x="24" y="158"/>
                  </a:cubicBezTo>
                  <a:cubicBezTo>
                    <a:pt x="24" y="127"/>
                    <a:pt x="49" y="102"/>
                    <a:pt x="8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Rectangle: Diagonal Corners Snipped 14">
            <a:extLst>
              <a:ext uri="{FF2B5EF4-FFF2-40B4-BE49-F238E27FC236}">
                <a16:creationId xmlns:a16="http://schemas.microsoft.com/office/drawing/2014/main" id="{AAC27F50-9977-4ED7-93D9-3AB17C1B5B90}"/>
              </a:ext>
            </a:extLst>
          </p:cNvPr>
          <p:cNvSpPr/>
          <p:nvPr/>
        </p:nvSpPr>
        <p:spPr>
          <a:xfrm>
            <a:off x="164795" y="770306"/>
            <a:ext cx="11650016" cy="1122290"/>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sym typeface="Georgia"/>
              </a:rPr>
              <a:t>Κύριος στόχος/στρατηγική του Προγράμματος:</a:t>
            </a:r>
          </a:p>
          <a:p>
            <a:pPr algn="just">
              <a:defRPr/>
            </a:pPr>
            <a:r>
              <a:rPr lang="el-GR" sz="1200" dirty="0">
                <a:solidFill>
                  <a:schemeClr val="bg1"/>
                </a:solidFill>
                <a:latin typeface="+mn-lt"/>
              </a:rPr>
              <a:t>Κύρια στρατηγική του Προγράμματος είναι η δημιουργία ενός σύγχρονου και αποτελεσματικού μηχανισμού πολιτικής προστασίας που εστιάζει στην πρόληψη, την ετοιμότητα ανταπόκρισης και επέμβασης με στόχο την προστασία της ζωής, της υγείας και της περιουσίας των πολιτών, του περιβάλλοντος, της πολιτιστικής κληρονομιάς, των υποδομών, των πλουτοπαραγωγικών πηγών, των υπηρεσιών ζωτικής σημασίας, των υλικών και άυλων αγαθών από φυσικές και τεχνολογικές καταστροφές και λοιπές απειλές συναφούς προέλευσης, που προκαλούν ή ενδέχεται να προκαλέσουν καταστάσεις εκτάκτου ανάγκης. </a:t>
            </a:r>
            <a:endParaRPr lang="el-GR" sz="1200" dirty="0" smtClean="0">
              <a:solidFill>
                <a:schemeClr val="bg1"/>
              </a:solidFill>
              <a:latin typeface="+mn-lt"/>
            </a:endParaRP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5" name="TextBox 14"/>
          <p:cNvSpPr txBox="1"/>
          <p:nvPr/>
        </p:nvSpPr>
        <p:spPr>
          <a:xfrm>
            <a:off x="164796" y="2673538"/>
            <a:ext cx="5560886" cy="3195747"/>
          </a:xfrm>
          <a:prstGeom prst="rect">
            <a:avLst/>
          </a:prstGeom>
          <a:solidFill>
            <a:schemeClr val="accent5">
              <a:lumMod val="75000"/>
            </a:schemeClr>
          </a:solidFill>
        </p:spPr>
        <p:txBody>
          <a:bodyPr wrap="square" rtlCol="0">
            <a:spAutoFit/>
          </a:bodyPr>
          <a:lstStyle/>
          <a:p>
            <a:pPr lvl="0">
              <a:spcBef>
                <a:spcPts val="200"/>
              </a:spcBef>
              <a:spcAft>
                <a:spcPts val="200"/>
              </a:spcAft>
            </a:pPr>
            <a:r>
              <a:rPr lang="el-GR" sz="1100" b="1" dirty="0">
                <a:solidFill>
                  <a:schemeClr val="bg1"/>
                </a:solidFill>
                <a:latin typeface="+mn-lt"/>
              </a:rPr>
              <a:t>Π</a:t>
            </a:r>
            <a:r>
              <a:rPr lang="el-GR" sz="1100" b="1" dirty="0" smtClean="0">
                <a:solidFill>
                  <a:schemeClr val="bg1"/>
                </a:solidFill>
                <a:latin typeface="+mn-lt"/>
              </a:rPr>
              <a:t>ροτεραιότητες</a:t>
            </a:r>
            <a:r>
              <a:rPr lang="el-GR" sz="1100" b="1" dirty="0">
                <a:solidFill>
                  <a:schemeClr val="bg1"/>
                </a:solidFill>
                <a:latin typeface="+mn-lt"/>
              </a:rPr>
              <a:t>:</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Εφαρμογών και Συστημάτων Διάγνωσης αντιμετώπισης φυσικών και ανθρωπογενών  κινδύνων με την αξιοποίηση </a:t>
            </a:r>
            <a:r>
              <a:rPr lang="el-GR" sz="1100" dirty="0" smtClean="0">
                <a:solidFill>
                  <a:schemeClr val="bg1"/>
                </a:solidFill>
                <a:latin typeface="+mn-lt"/>
                <a:cs typeface="Arial" panose="020B0604020202020204" pitchFamily="34" charset="0"/>
              </a:rPr>
              <a:t>ΤΠΕ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Αξιοποίηση Έρευνας, Τεχνολογικής Ανάπτυξης και Καινοτομίας και υιοθέτηση – προώθηση καινοτόμων λύσεων για την πρόληψη και αντιμετώπιση </a:t>
            </a:r>
            <a:r>
              <a:rPr lang="el-GR" sz="1100" dirty="0" smtClean="0">
                <a:solidFill>
                  <a:schemeClr val="bg1"/>
                </a:solidFill>
                <a:latin typeface="+mn-lt"/>
                <a:cs typeface="Arial" panose="020B0604020202020204" pitchFamily="34" charset="0"/>
              </a:rPr>
              <a:t>κινδύνων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εξοπλισμού για την πρόληψη και διαχείριση των κινδύνων που συνδέονται με τις </a:t>
            </a:r>
            <a:r>
              <a:rPr lang="el-GR" sz="1100" dirty="0" smtClean="0">
                <a:solidFill>
                  <a:schemeClr val="bg1"/>
                </a:solidFill>
                <a:latin typeface="+mn-lt"/>
                <a:cs typeface="Arial" panose="020B0604020202020204" pitchFamily="34" charset="0"/>
              </a:rPr>
              <a:t>πυρκαγιές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εξοπλισμού για την πρόληψη και διαχείριση των κινδύνων που συνδέονται με ακραία καιρικά </a:t>
            </a:r>
            <a:r>
              <a:rPr lang="el-GR" sz="1100" dirty="0" smtClean="0">
                <a:solidFill>
                  <a:schemeClr val="bg1"/>
                </a:solidFill>
                <a:latin typeface="+mn-lt"/>
                <a:cs typeface="Arial" panose="020B0604020202020204" pitchFamily="34" charset="0"/>
              </a:rPr>
              <a:t>φαινόμενα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εξοπλισμού για την πρόληψη και διαχείριση των κινδύνων που συνδέονται με ανθρωπογενή δραστηριότητα, βιολογικούς και υγειονομικούς κινδύνους και με τις μη σχετιζόμενες με το  κλίμα φυσικές </a:t>
            </a:r>
            <a:r>
              <a:rPr lang="el-GR" sz="1100" dirty="0" smtClean="0">
                <a:solidFill>
                  <a:schemeClr val="bg1"/>
                </a:solidFill>
                <a:latin typeface="+mn-lt"/>
                <a:cs typeface="Arial" panose="020B0604020202020204" pitchFamily="34" charset="0"/>
              </a:rPr>
              <a:t>καταστροφές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υγειονομικού εξοπλισμού των δομών και υπηρεσιών πολιτικής προστασίας, για την προστασία της ανθρώπινης ζωής και της δημόσιας </a:t>
            </a:r>
            <a:r>
              <a:rPr lang="el-GR" sz="1100" dirty="0" smtClean="0">
                <a:solidFill>
                  <a:schemeClr val="bg1"/>
                </a:solidFill>
                <a:latin typeface="+mn-lt"/>
                <a:cs typeface="Arial" panose="020B0604020202020204" pitchFamily="34" charset="0"/>
              </a:rPr>
              <a:t>υγείας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δεξιοτήτων του Ανθρωπίνου Δυναμικού της Πολιτικής </a:t>
            </a:r>
            <a:r>
              <a:rPr lang="el-GR" sz="1100" dirty="0" smtClean="0">
                <a:solidFill>
                  <a:schemeClr val="bg1"/>
                </a:solidFill>
                <a:latin typeface="+mn-lt"/>
                <a:cs typeface="Arial" panose="020B0604020202020204" pitchFamily="34" charset="0"/>
              </a:rPr>
              <a:t>Προστασίας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Ενημέρωση – ευαισθητοποίηση πληθυσμού για την αντιμετώπιση των </a:t>
            </a:r>
            <a:r>
              <a:rPr lang="el-GR" sz="1100" dirty="0" smtClean="0">
                <a:solidFill>
                  <a:schemeClr val="bg1"/>
                </a:solidFill>
                <a:latin typeface="+mn-lt"/>
                <a:cs typeface="Arial" panose="020B0604020202020204" pitchFamily="34" charset="0"/>
              </a:rPr>
              <a:t>κινδύνων</a:t>
            </a:r>
            <a:endParaRPr lang="el-GR" sz="1100" dirty="0">
              <a:solidFill>
                <a:schemeClr val="bg1"/>
              </a:solidFill>
              <a:latin typeface="+mn-lt"/>
              <a:cs typeface="Arial" panose="020B0604020202020204" pitchFamily="34" charset="0"/>
            </a:endParaRPr>
          </a:p>
        </p:txBody>
      </p:sp>
      <p:sp>
        <p:nvSpPr>
          <p:cNvPr id="16" name="TextBox 15"/>
          <p:cNvSpPr txBox="1"/>
          <p:nvPr/>
        </p:nvSpPr>
        <p:spPr>
          <a:xfrm>
            <a:off x="6528024" y="2111845"/>
            <a:ext cx="4718541" cy="4319131"/>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Εμβληματικές </a:t>
            </a:r>
            <a:r>
              <a:rPr lang="el-GR" sz="1100" b="1" dirty="0" smtClean="0">
                <a:solidFill>
                  <a:schemeClr val="bg1"/>
                </a:solidFill>
                <a:latin typeface="+mn-lt"/>
                <a:cs typeface="Arial" panose="020B0604020202020204" pitchFamily="34" charset="0"/>
              </a:rPr>
              <a:t>δράσεις</a:t>
            </a:r>
          </a:p>
          <a:p>
            <a:pPr lvl="0"/>
            <a:endParaRPr lang="el-GR" sz="1100" b="1"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Ευφυή </a:t>
            </a:r>
            <a:r>
              <a:rPr lang="el-GR" sz="1100" dirty="0">
                <a:solidFill>
                  <a:schemeClr val="bg1"/>
                </a:solidFill>
                <a:latin typeface="+mn-lt"/>
                <a:cs typeface="Arial" panose="020B0604020202020204" pitchFamily="34" charset="0"/>
              </a:rPr>
              <a:t>συστήματα πρόληψης και αντιμετώπισης κινδύνων: </a:t>
            </a:r>
            <a:r>
              <a:rPr lang="el-GR" sz="1100" dirty="0" smtClean="0">
                <a:solidFill>
                  <a:schemeClr val="bg1"/>
                </a:solidFill>
                <a:latin typeface="+mn-lt"/>
                <a:cs typeface="Arial" panose="020B0604020202020204" pitchFamily="34" charset="0"/>
              </a:rPr>
              <a:t>Συστήματα </a:t>
            </a:r>
            <a:r>
              <a:rPr lang="el-GR" sz="1100" dirty="0">
                <a:solidFill>
                  <a:schemeClr val="bg1"/>
                </a:solidFill>
                <a:latin typeface="+mn-lt"/>
                <a:cs typeface="Arial" panose="020B0604020202020204" pitchFamily="34" charset="0"/>
              </a:rPr>
              <a:t>πρόγνωσης και έγκαιρης προειδοποίησης για επαπειλούμενες καταστροφές από την εκδήλωση φυσικών καταστροφών (πλημμύρες, πυρκαγιές, σεισμοί, τσουνάμι, κατολισθήσεις, χαλαζοπτώσεις-χιονοπτώσεις, ηφαιστειογενείς εκρήξεις κλπ</a:t>
            </a:r>
            <a:r>
              <a:rPr lang="el-GR" sz="1100" dirty="0" smtClean="0">
                <a:solidFill>
                  <a:schemeClr val="bg1"/>
                </a:solidFill>
                <a:latin typeface="+mn-lt"/>
                <a:cs typeface="Arial" panose="020B0604020202020204" pitchFamily="34" charset="0"/>
              </a:rPr>
              <a:t>)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Εκσυγχρονισμός </a:t>
            </a:r>
            <a:r>
              <a:rPr lang="el-GR" sz="1100" dirty="0">
                <a:solidFill>
                  <a:schemeClr val="bg1"/>
                </a:solidFill>
                <a:latin typeface="+mn-lt"/>
                <a:cs typeface="Arial" panose="020B0604020202020204" pitchFamily="34" charset="0"/>
              </a:rPr>
              <a:t>και αύξηση του στόλου των εναέριων μέσων για την  </a:t>
            </a:r>
            <a:r>
              <a:rPr lang="el-GR" sz="1100" dirty="0" smtClean="0">
                <a:solidFill>
                  <a:schemeClr val="bg1"/>
                </a:solidFill>
                <a:latin typeface="+mn-lt"/>
                <a:cs typeface="Arial" panose="020B0604020202020204" pitchFamily="34" charset="0"/>
              </a:rPr>
              <a:t>πυρόσβεση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Αναβάθμιση </a:t>
            </a:r>
            <a:r>
              <a:rPr lang="el-GR" sz="1100" dirty="0">
                <a:solidFill>
                  <a:schemeClr val="bg1"/>
                </a:solidFill>
                <a:latin typeface="+mn-lt"/>
                <a:cs typeface="Arial" panose="020B0604020202020204" pitchFamily="34" charset="0"/>
              </a:rPr>
              <a:t>συστήματος επικοινωνιών των εμπλεκομένων υπηρεσιών του Εθνικού Μηχανισμού Εθνικού Μηχανισμού Διαχείρισης Κρίσεων και Αντιμετώπισης </a:t>
            </a:r>
            <a:r>
              <a:rPr lang="el-GR" sz="1100" dirty="0" smtClean="0">
                <a:solidFill>
                  <a:schemeClr val="bg1"/>
                </a:solidFill>
                <a:latin typeface="+mn-lt"/>
                <a:cs typeface="Arial" panose="020B0604020202020204" pitchFamily="34" charset="0"/>
              </a:rPr>
              <a:t>Κινδύνων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Προμήθεια </a:t>
            </a:r>
            <a:r>
              <a:rPr lang="el-GR" sz="1100" dirty="0">
                <a:solidFill>
                  <a:schemeClr val="bg1"/>
                </a:solidFill>
                <a:latin typeface="+mn-lt"/>
                <a:cs typeface="Arial" panose="020B0604020202020204" pitchFamily="34" charset="0"/>
              </a:rPr>
              <a:t>4 πλωτών μέσων διάσωσης και μεταφοράς πληθυσμού και  ασθενών από νησιά και παράκτιες </a:t>
            </a:r>
            <a:r>
              <a:rPr lang="el-GR" sz="1100" dirty="0" smtClean="0">
                <a:solidFill>
                  <a:schemeClr val="bg1"/>
                </a:solidFill>
                <a:latin typeface="+mn-lt"/>
                <a:cs typeface="Arial" panose="020B0604020202020204" pitchFamily="34" charset="0"/>
              </a:rPr>
              <a:t>περιοχές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Αναβάθμιση </a:t>
            </a:r>
            <a:r>
              <a:rPr lang="el-GR" sz="1100" dirty="0">
                <a:solidFill>
                  <a:schemeClr val="bg1"/>
                </a:solidFill>
                <a:latin typeface="+mn-lt"/>
                <a:cs typeface="Arial" panose="020B0604020202020204" pitchFamily="34" charset="0"/>
              </a:rPr>
              <a:t>υλικό-τεχνολογικού εξοπλισμού Πυροσβεστικού Σώματος, Αστυνομίας και Λιμενικού Σώματος,  για την αντιμετώπιση φυσικών καταστροφών και ανθρωπογενών </a:t>
            </a:r>
            <a:r>
              <a:rPr lang="el-GR" sz="1100" dirty="0" smtClean="0">
                <a:solidFill>
                  <a:schemeClr val="bg1"/>
                </a:solidFill>
                <a:latin typeface="+mn-lt"/>
                <a:cs typeface="Arial" panose="020B0604020202020204" pitchFamily="34" charset="0"/>
              </a:rPr>
              <a:t>κινδύνων</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Εκπαίδευση/ευαισθητοποίηση /ενημέρωση μαθητών και γενικού πληθυσμού στην αντιμετώπιση φυσικών καταστροφών και ειδικών κατηγοριών πληθυσμού στην παροχή πρώτων βοηθειών</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Νοσοκομεία </a:t>
            </a:r>
            <a:r>
              <a:rPr lang="el-GR" sz="1100" dirty="0">
                <a:solidFill>
                  <a:schemeClr val="bg1"/>
                </a:solidFill>
                <a:latin typeface="+mn-lt"/>
                <a:cs typeface="Arial" panose="020B0604020202020204" pitchFamily="34" charset="0"/>
              </a:rPr>
              <a:t>Πεδίου στις Περιφέρειες και τις Περιφερειακές Ενότητες της χώρας για τη διαχείριση συνεπειών πλημμυρών, πυρκαγιών, σεισμών και λοιπών φυσικών </a:t>
            </a:r>
            <a:r>
              <a:rPr lang="el-GR" sz="1100" dirty="0" smtClean="0">
                <a:solidFill>
                  <a:schemeClr val="bg1"/>
                </a:solidFill>
                <a:latin typeface="+mn-lt"/>
                <a:cs typeface="Arial" panose="020B0604020202020204" pitchFamily="34" charset="0"/>
              </a:rPr>
              <a:t>καταστροφών</a:t>
            </a:r>
            <a:endParaRPr lang="el-GR" sz="11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788251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288808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34"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«Δίκαιη Αναπτυξιακή Μετάβαση» π/υ 1.629 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28</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id="{AAC27F50-9977-4ED7-93D9-3AB17C1B5B90}"/>
              </a:ext>
            </a:extLst>
          </p:cNvPr>
          <p:cNvSpPr/>
          <p:nvPr/>
        </p:nvSpPr>
        <p:spPr>
          <a:xfrm>
            <a:off x="164793" y="685245"/>
            <a:ext cx="11650016" cy="1834672"/>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sym typeface="Georgia"/>
              </a:rPr>
              <a:t>Κύριος στόχος/στρατηγική του Προγράμματος:</a:t>
            </a:r>
          </a:p>
          <a:p>
            <a:pPr algn="just">
              <a:defRPr/>
            </a:pPr>
            <a:r>
              <a:rPr lang="el-GR" sz="1200" dirty="0">
                <a:solidFill>
                  <a:schemeClr val="bg1"/>
                </a:solidFill>
                <a:latin typeface="+mn-lt"/>
              </a:rPr>
              <a:t>Το πρόγραμμα δίκαιης μετάβασης σε μια οικονομία κλιματικά ουδέτερη στη Δυτική Μακεδονία και την ευρύτερη περιοχή της Μεγαλόπολης εστιάζει στην αναδιάρθρωση του παραγωγικού </a:t>
            </a:r>
            <a:r>
              <a:rPr lang="el-GR" sz="1200" dirty="0" smtClean="0">
                <a:solidFill>
                  <a:schemeClr val="bg1"/>
                </a:solidFill>
                <a:latin typeface="+mn-lt"/>
              </a:rPr>
              <a:t>συστήματος, στην </a:t>
            </a:r>
            <a:r>
              <a:rPr lang="el-GR" sz="1200" dirty="0">
                <a:solidFill>
                  <a:schemeClr val="bg1"/>
                </a:solidFill>
                <a:latin typeface="+mn-lt"/>
              </a:rPr>
              <a:t>υποστήριξη του ανθρώπινου δυναμικού και των κοινοτήτων που πλήττονται από την απολιγνιτοποίηση, και στην άμβλυνση των αρνητικών συνεπειών στο περιβάλλον από την εξόρυξη και την παραγωγή ενέργειας από τον λιγνίτη, την υγεία και την ασφάλεια, καθώς και την πρόληψη της δημιουργίας νέων παραγόντων ρύπανσης.</a:t>
            </a:r>
          </a:p>
          <a:p>
            <a:pPr algn="just">
              <a:defRPr/>
            </a:pPr>
            <a:r>
              <a:rPr lang="el-GR" sz="1200" dirty="0">
                <a:solidFill>
                  <a:schemeClr val="bg1"/>
                </a:solidFill>
                <a:latin typeface="+mn-lt"/>
              </a:rPr>
              <a:t>Μια διακριτή κατηγορία επιλέξιμων περιοχών είναι τα νησιά (Βορείου Αιγαίου, Νοτίου Αιγαίου και Κρήτης), που καλύπτουν τις ενεργειακές τους ανάγκες κυρίως από αυτόνομους σταθμούς ηλεκτροπαραγωγής με καύσιμο το πετρέλαιο. Λόγω του πλήθους των νησιών και, συνεπώς, του κατακερματισμού των εν λόγω σταθμών, οι επιπτώσεις θα είναι περιορισμένες. Ωστόσο, η </a:t>
            </a:r>
            <a:r>
              <a:rPr lang="el-GR" sz="1200" dirty="0" err="1" smtClean="0">
                <a:solidFill>
                  <a:schemeClr val="bg1"/>
                </a:solidFill>
                <a:latin typeface="+mn-lt"/>
              </a:rPr>
              <a:t>στοχευμένη</a:t>
            </a:r>
            <a:r>
              <a:rPr lang="el-GR" sz="1200" dirty="0" smtClean="0">
                <a:solidFill>
                  <a:schemeClr val="bg1"/>
                </a:solidFill>
                <a:latin typeface="+mn-lt"/>
              </a:rPr>
              <a:t> και </a:t>
            </a:r>
            <a:r>
              <a:rPr lang="el-GR" sz="1200" dirty="0">
                <a:solidFill>
                  <a:schemeClr val="bg1"/>
                </a:solidFill>
                <a:latin typeface="+mn-lt"/>
              </a:rPr>
              <a:t>προγραμματισμένη μετάβαση σε κλιματική ουδετερότητα των νησιών αποτελεί ευκαιρία για την οικονομική τους διαφοροποίηση, προκειμένου να μην εξαρτώνται σχεδόν αποκλειστικά από τον μαζικό θερινό τουρισμό και την αγορά ακινήτων.</a:t>
            </a: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3" y="2943909"/>
            <a:ext cx="4774675" cy="1313180"/>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Ενίσχυση </a:t>
            </a:r>
            <a:r>
              <a:rPr lang="el-GR" sz="1100" b="1" dirty="0">
                <a:solidFill>
                  <a:schemeClr val="bg1"/>
                </a:solidFill>
                <a:latin typeface="+mn-lt"/>
                <a:cs typeface="Arial" panose="020B0604020202020204" pitchFamily="34" charset="0"/>
              </a:rPr>
              <a:t>και προώθηση επιχειρηματικότητας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Έρευνα - καινοτομία - προηγμένες τεχνολογίες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Ανταγωνιστικότητα ΠΜΕ και ΜΜΕ - Ψηφιακός μετασχηματισμός επιχειρήσεων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επιχειρηματικότητας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Επενδύσεις σημαντικής </a:t>
            </a:r>
            <a:r>
              <a:rPr lang="el-GR" sz="1100" dirty="0" smtClean="0">
                <a:solidFill>
                  <a:schemeClr val="bg1"/>
                </a:solidFill>
                <a:latin typeface="+mn-lt"/>
                <a:cs typeface="Arial" panose="020B0604020202020204" pitchFamily="34" charset="0"/>
              </a:rPr>
              <a:t>κλίμακας</a:t>
            </a:r>
            <a:endParaRPr lang="el-GR" sz="1100" dirty="0">
              <a:solidFill>
                <a:schemeClr val="bg1"/>
              </a:solidFill>
              <a:latin typeface="+mn-lt"/>
              <a:cs typeface="Arial" panose="020B0604020202020204" pitchFamily="34" charset="0"/>
            </a:endParaRPr>
          </a:p>
        </p:txBody>
      </p:sp>
      <p:sp>
        <p:nvSpPr>
          <p:cNvPr id="15" name="TextBox 14"/>
          <p:cNvSpPr txBox="1"/>
          <p:nvPr/>
        </p:nvSpPr>
        <p:spPr>
          <a:xfrm>
            <a:off x="9878939" y="2715506"/>
            <a:ext cx="2033898" cy="3657411"/>
          </a:xfrm>
          <a:prstGeom prst="rect">
            <a:avLst/>
          </a:prstGeom>
          <a:solidFill>
            <a:schemeClr val="bg1">
              <a:lumMod val="50000"/>
            </a:schemeClr>
          </a:solidFill>
        </p:spPr>
        <p:txBody>
          <a:bodyPr wrap="square" rtlCol="0">
            <a:spAutoFit/>
          </a:bodyPr>
          <a:lstStyle/>
          <a:p>
            <a:pPr lvl="0"/>
            <a:r>
              <a:rPr lang="el-GR" sz="1100" b="1" dirty="0" smtClean="0">
                <a:solidFill>
                  <a:schemeClr val="bg1"/>
                </a:solidFill>
                <a:latin typeface="+mn-lt"/>
                <a:cs typeface="Arial" panose="020B0604020202020204" pitchFamily="34" charset="0"/>
              </a:rPr>
              <a:t>ΕΜΒΛΗΜΑΤΙΚΕΣ ΔΡΑΣΕΙΣ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Ζώνη </a:t>
            </a:r>
            <a:r>
              <a:rPr lang="el-GR" sz="1100" dirty="0">
                <a:solidFill>
                  <a:schemeClr val="bg1"/>
                </a:solidFill>
                <a:latin typeface="+mn-lt"/>
                <a:cs typeface="Arial" panose="020B0604020202020204" pitchFamily="34" charset="0"/>
              </a:rPr>
              <a:t>Καινοτομίας στη Δυτική Μακεδονία</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Κέντρο Υδρογόνου και το Ζωντανό Εργαστήριο Έξυπνης Πόλης (</a:t>
            </a:r>
            <a:r>
              <a:rPr lang="el-GR" sz="1100" dirty="0" err="1">
                <a:solidFill>
                  <a:schemeClr val="bg1"/>
                </a:solidFill>
                <a:latin typeface="+mn-lt"/>
                <a:cs typeface="Arial" panose="020B0604020202020204" pitchFamily="34" charset="0"/>
              </a:rPr>
              <a:t>Smart</a:t>
            </a:r>
            <a:r>
              <a:rPr lang="el-GR" sz="1100" dirty="0">
                <a:solidFill>
                  <a:schemeClr val="bg1"/>
                </a:solidFill>
                <a:latin typeface="+mn-lt"/>
                <a:cs typeface="Arial" panose="020B0604020202020204" pitchFamily="34" charset="0"/>
              </a:rPr>
              <a:t> </a:t>
            </a:r>
            <a:r>
              <a:rPr lang="el-GR" sz="1100" dirty="0" err="1">
                <a:solidFill>
                  <a:schemeClr val="bg1"/>
                </a:solidFill>
                <a:latin typeface="+mn-lt"/>
                <a:cs typeface="Arial" panose="020B0604020202020204" pitchFamily="34" charset="0"/>
              </a:rPr>
              <a:t>City</a:t>
            </a:r>
            <a:r>
              <a:rPr lang="el-GR" sz="1100" dirty="0">
                <a:solidFill>
                  <a:schemeClr val="bg1"/>
                </a:solidFill>
                <a:latin typeface="+mn-lt"/>
                <a:cs typeface="Arial" panose="020B0604020202020204" pitchFamily="34" charset="0"/>
              </a:rPr>
              <a:t> </a:t>
            </a:r>
            <a:r>
              <a:rPr lang="el-GR" sz="1100" dirty="0" err="1">
                <a:solidFill>
                  <a:schemeClr val="bg1"/>
                </a:solidFill>
                <a:latin typeface="+mn-lt"/>
                <a:cs typeface="Arial" panose="020B0604020202020204" pitchFamily="34" charset="0"/>
              </a:rPr>
              <a:t>Living</a:t>
            </a:r>
            <a:r>
              <a:rPr lang="el-GR" sz="1100" dirty="0">
                <a:solidFill>
                  <a:schemeClr val="bg1"/>
                </a:solidFill>
                <a:latin typeface="+mn-lt"/>
                <a:cs typeface="Arial" panose="020B0604020202020204" pitchFamily="34" charset="0"/>
              </a:rPr>
              <a:t> </a:t>
            </a:r>
            <a:r>
              <a:rPr lang="el-GR" sz="1100" dirty="0" err="1">
                <a:solidFill>
                  <a:schemeClr val="bg1"/>
                </a:solidFill>
                <a:latin typeface="+mn-lt"/>
                <a:cs typeface="Arial" panose="020B0604020202020204" pitchFamily="34" charset="0"/>
              </a:rPr>
              <a:t>Lab</a:t>
            </a:r>
            <a:r>
              <a:rPr lang="el-GR" sz="1100" dirty="0">
                <a:solidFill>
                  <a:schemeClr val="bg1"/>
                </a:solidFill>
                <a:latin typeface="+mn-lt"/>
                <a:cs typeface="Arial" panose="020B0604020202020204" pitchFamily="34" charset="0"/>
              </a:rPr>
              <a:t>)</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Πράσινο Κέντρο Δεδομένων και </a:t>
            </a:r>
            <a:r>
              <a:rPr lang="el-GR" sz="1100" dirty="0" err="1">
                <a:solidFill>
                  <a:schemeClr val="bg1"/>
                </a:solidFill>
                <a:latin typeface="+mn-lt"/>
                <a:cs typeface="Arial" panose="020B0604020202020204" pitchFamily="34" charset="0"/>
              </a:rPr>
              <a:t>Υπερυπολογιστή</a:t>
            </a:r>
            <a:r>
              <a:rPr lang="el-GR" sz="1100" dirty="0">
                <a:solidFill>
                  <a:schemeClr val="bg1"/>
                </a:solidFill>
                <a:latin typeface="+mn-lt"/>
                <a:cs typeface="Arial" panose="020B0604020202020204" pitchFamily="34" charset="0"/>
              </a:rPr>
              <a:t> Δυτικής Μακεδονίας για την κάλυψη των υπολογιστικών αναγκών της ακαδημαϊκής και ερευνητικής κοινότητας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Δημιουργία του Επιχειρηματικού Πάρκου Μεγαλόπολης «Πράσινο Σχολείο» του ΟΑΕΔ στη Δυτική Μακεδονία και την ευρύτερη περιοχή της </a:t>
            </a:r>
            <a:r>
              <a:rPr lang="el-GR" sz="1100" dirty="0" smtClean="0">
                <a:solidFill>
                  <a:schemeClr val="bg1"/>
                </a:solidFill>
                <a:latin typeface="+mn-lt"/>
                <a:cs typeface="Arial" panose="020B0604020202020204" pitchFamily="34" charset="0"/>
              </a:rPr>
              <a:t>Μεγαλόπολης</a:t>
            </a:r>
            <a:endParaRPr lang="el-GR" sz="1100" dirty="0">
              <a:solidFill>
                <a:schemeClr val="bg1"/>
              </a:solidFill>
              <a:latin typeface="+mn-lt"/>
              <a:cs typeface="Arial" panose="020B0604020202020204" pitchFamily="34" charset="0"/>
            </a:endParaRPr>
          </a:p>
        </p:txBody>
      </p:sp>
      <p:grpSp>
        <p:nvGrpSpPr>
          <p:cNvPr id="26" name="Group 54">
            <a:extLst>
              <a:ext uri="{FF2B5EF4-FFF2-40B4-BE49-F238E27FC236}">
                <a16:creationId xmlns:a16="http://schemas.microsoft.com/office/drawing/2014/main" id="{03ED3C2E-918E-4399-ABDE-EB303FDAEBEF}"/>
              </a:ext>
            </a:extLst>
          </p:cNvPr>
          <p:cNvGrpSpPr>
            <a:grpSpLocks noChangeAspect="1"/>
          </p:cNvGrpSpPr>
          <p:nvPr/>
        </p:nvGrpSpPr>
        <p:grpSpPr>
          <a:xfrm>
            <a:off x="10743274" y="0"/>
            <a:ext cx="571500" cy="571500"/>
            <a:chOff x="3219449" y="2743200"/>
            <a:chExt cx="215900" cy="215900"/>
          </a:xfrm>
          <a:solidFill>
            <a:schemeClr val="bg1"/>
          </a:solidFill>
        </p:grpSpPr>
        <p:sp>
          <p:nvSpPr>
            <p:cNvPr id="27" name="Freeform 63">
              <a:extLst>
                <a:ext uri="{FF2B5EF4-FFF2-40B4-BE49-F238E27FC236}">
                  <a16:creationId xmlns:a16="http://schemas.microsoft.com/office/drawing/2014/main" id="{2BE76CDE-1481-4462-B2C4-D9D6E26CADDB}"/>
                </a:ext>
              </a:extLst>
            </p:cNvPr>
            <p:cNvSpPr>
              <a:spLocks noEditPoints="1"/>
            </p:cNvSpPr>
            <p:nvPr/>
          </p:nvSpPr>
          <p:spPr bwMode="auto">
            <a:xfrm>
              <a:off x="3219449" y="2743200"/>
              <a:ext cx="215900" cy="215900"/>
            </a:xfrm>
            <a:custGeom>
              <a:avLst/>
              <a:gdLst>
                <a:gd name="T0" fmla="*/ 0 w 136"/>
                <a:gd name="T1" fmla="*/ 0 h 136"/>
                <a:gd name="T2" fmla="*/ 0 w 136"/>
                <a:gd name="T3" fmla="*/ 136 h 136"/>
                <a:gd name="T4" fmla="*/ 136 w 136"/>
                <a:gd name="T5" fmla="*/ 136 h 136"/>
                <a:gd name="T6" fmla="*/ 136 w 136"/>
                <a:gd name="T7" fmla="*/ 0 h 136"/>
                <a:gd name="T8" fmla="*/ 0 w 136"/>
                <a:gd name="T9" fmla="*/ 0 h 136"/>
                <a:gd name="T10" fmla="*/ 131 w 136"/>
                <a:gd name="T11" fmla="*/ 130 h 136"/>
                <a:gd name="T12" fmla="*/ 6 w 136"/>
                <a:gd name="T13" fmla="*/ 130 h 136"/>
                <a:gd name="T14" fmla="*/ 6 w 136"/>
                <a:gd name="T15" fmla="*/ 5 h 136"/>
                <a:gd name="T16" fmla="*/ 131 w 136"/>
                <a:gd name="T17" fmla="*/ 5 h 136"/>
                <a:gd name="T18" fmla="*/ 131 w 136"/>
                <a:gd name="T19"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0"/>
                  </a:moveTo>
                  <a:lnTo>
                    <a:pt x="0" y="136"/>
                  </a:lnTo>
                  <a:lnTo>
                    <a:pt x="136" y="136"/>
                  </a:lnTo>
                  <a:lnTo>
                    <a:pt x="136" y="0"/>
                  </a:lnTo>
                  <a:lnTo>
                    <a:pt x="0" y="0"/>
                  </a:lnTo>
                  <a:close/>
                  <a:moveTo>
                    <a:pt x="131" y="130"/>
                  </a:moveTo>
                  <a:lnTo>
                    <a:pt x="6" y="130"/>
                  </a:lnTo>
                  <a:lnTo>
                    <a:pt x="6" y="5"/>
                  </a:lnTo>
                  <a:lnTo>
                    <a:pt x="131" y="5"/>
                  </a:lnTo>
                  <a:lnTo>
                    <a:pt x="131"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95">
              <a:extLst>
                <a:ext uri="{FF2B5EF4-FFF2-40B4-BE49-F238E27FC236}">
                  <a16:creationId xmlns:a16="http://schemas.microsoft.com/office/drawing/2014/main" id="{155324F2-C1F1-403D-85DB-9EFA6F5F8EF8}"/>
                </a:ext>
              </a:extLst>
            </p:cNvPr>
            <p:cNvSpPr>
              <a:spLocks noEditPoints="1"/>
            </p:cNvSpPr>
            <p:nvPr/>
          </p:nvSpPr>
          <p:spPr bwMode="auto">
            <a:xfrm>
              <a:off x="3240087" y="2786063"/>
              <a:ext cx="176213" cy="149225"/>
            </a:xfrm>
            <a:custGeom>
              <a:avLst/>
              <a:gdLst>
                <a:gd name="T0" fmla="*/ 156 w 156"/>
                <a:gd name="T1" fmla="*/ 55 h 133"/>
                <a:gd name="T2" fmla="*/ 146 w 156"/>
                <a:gd name="T3" fmla="*/ 33 h 133"/>
                <a:gd name="T4" fmla="*/ 139 w 156"/>
                <a:gd name="T5" fmla="*/ 55 h 133"/>
                <a:gd name="T6" fmla="*/ 117 w 156"/>
                <a:gd name="T7" fmla="*/ 20 h 133"/>
                <a:gd name="T8" fmla="*/ 105 w 156"/>
                <a:gd name="T9" fmla="*/ 0 h 133"/>
                <a:gd name="T10" fmla="*/ 89 w 156"/>
                <a:gd name="T11" fmla="*/ 0 h 133"/>
                <a:gd name="T12" fmla="*/ 77 w 156"/>
                <a:gd name="T13" fmla="*/ 55 h 133"/>
                <a:gd name="T14" fmla="*/ 64 w 156"/>
                <a:gd name="T15" fmla="*/ 74 h 133"/>
                <a:gd name="T16" fmla="*/ 71 w 156"/>
                <a:gd name="T17" fmla="*/ 126 h 133"/>
                <a:gd name="T18" fmla="*/ 14 w 156"/>
                <a:gd name="T19" fmla="*/ 98 h 133"/>
                <a:gd name="T20" fmla="*/ 59 w 156"/>
                <a:gd name="T21" fmla="*/ 98 h 133"/>
                <a:gd name="T22" fmla="*/ 68 w 156"/>
                <a:gd name="T23" fmla="*/ 90 h 133"/>
                <a:gd name="T24" fmla="*/ 59 w 156"/>
                <a:gd name="T25" fmla="*/ 13 h 133"/>
                <a:gd name="T26" fmla="*/ 32 w 156"/>
                <a:gd name="T27" fmla="*/ 90 h 133"/>
                <a:gd name="T28" fmla="*/ 24 w 156"/>
                <a:gd name="T29" fmla="*/ 58 h 133"/>
                <a:gd name="T30" fmla="*/ 16 w 156"/>
                <a:gd name="T31" fmla="*/ 90 h 133"/>
                <a:gd name="T32" fmla="*/ 6 w 156"/>
                <a:gd name="T33" fmla="*/ 126 h 133"/>
                <a:gd name="T34" fmla="*/ 0 w 156"/>
                <a:gd name="T35" fmla="*/ 133 h 133"/>
                <a:gd name="T36" fmla="*/ 155 w 156"/>
                <a:gd name="T37" fmla="*/ 126 h 133"/>
                <a:gd name="T38" fmla="*/ 149 w 156"/>
                <a:gd name="T39" fmla="*/ 76 h 133"/>
                <a:gd name="T40" fmla="*/ 40 w 156"/>
                <a:gd name="T41" fmla="*/ 20 h 133"/>
                <a:gd name="T42" fmla="*/ 51 w 156"/>
                <a:gd name="T43" fmla="*/ 90 h 133"/>
                <a:gd name="T44" fmla="*/ 40 w 156"/>
                <a:gd name="T45" fmla="*/ 20 h 133"/>
                <a:gd name="T46" fmla="*/ 92 w 156"/>
                <a:gd name="T47" fmla="*/ 7 h 133"/>
                <a:gd name="T48" fmla="*/ 110 w 156"/>
                <a:gd name="T49" fmla="*/ 20 h 133"/>
                <a:gd name="T50" fmla="*/ 85 w 156"/>
                <a:gd name="T51" fmla="*/ 55 h 133"/>
                <a:gd name="T52" fmla="*/ 78 w 156"/>
                <a:gd name="T53" fmla="*/ 126 h 133"/>
                <a:gd name="T54" fmla="*/ 91 w 156"/>
                <a:gd name="T55" fmla="*/ 78 h 133"/>
                <a:gd name="T56" fmla="*/ 76 w 156"/>
                <a:gd name="T57" fmla="*/ 71 h 133"/>
                <a:gd name="T58" fmla="*/ 72 w 156"/>
                <a:gd name="T59" fmla="*/ 62 h 133"/>
                <a:gd name="T60" fmla="*/ 148 w 156"/>
                <a:gd name="T61" fmla="*/ 67 h 133"/>
                <a:gd name="T62" fmla="*/ 117 w 156"/>
                <a:gd name="T63" fmla="*/ 71 h 133"/>
                <a:gd name="T64" fmla="*/ 142 w 156"/>
                <a:gd name="T65" fmla="*/ 78 h 133"/>
                <a:gd name="T66" fmla="*/ 78 w 156"/>
                <a:gd name="T67"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33">
                  <a:moveTo>
                    <a:pt x="156" y="70"/>
                  </a:moveTo>
                  <a:cubicBezTo>
                    <a:pt x="156" y="55"/>
                    <a:pt x="156" y="55"/>
                    <a:pt x="156" y="55"/>
                  </a:cubicBezTo>
                  <a:cubicBezTo>
                    <a:pt x="146" y="55"/>
                    <a:pt x="146" y="55"/>
                    <a:pt x="146" y="55"/>
                  </a:cubicBezTo>
                  <a:cubicBezTo>
                    <a:pt x="146" y="33"/>
                    <a:pt x="146" y="33"/>
                    <a:pt x="146" y="33"/>
                  </a:cubicBezTo>
                  <a:cubicBezTo>
                    <a:pt x="139" y="33"/>
                    <a:pt x="139" y="33"/>
                    <a:pt x="139" y="33"/>
                  </a:cubicBezTo>
                  <a:cubicBezTo>
                    <a:pt x="139" y="55"/>
                    <a:pt x="139" y="55"/>
                    <a:pt x="139" y="55"/>
                  </a:cubicBezTo>
                  <a:cubicBezTo>
                    <a:pt x="117" y="55"/>
                    <a:pt x="117" y="55"/>
                    <a:pt x="117" y="55"/>
                  </a:cubicBezTo>
                  <a:cubicBezTo>
                    <a:pt x="117" y="20"/>
                    <a:pt x="117" y="20"/>
                    <a:pt x="117" y="20"/>
                  </a:cubicBezTo>
                  <a:cubicBezTo>
                    <a:pt x="117" y="10"/>
                    <a:pt x="110" y="3"/>
                    <a:pt x="106" y="0"/>
                  </a:cubicBezTo>
                  <a:cubicBezTo>
                    <a:pt x="105" y="0"/>
                    <a:pt x="105" y="0"/>
                    <a:pt x="105" y="0"/>
                  </a:cubicBezTo>
                  <a:cubicBezTo>
                    <a:pt x="90" y="0"/>
                    <a:pt x="90" y="0"/>
                    <a:pt x="90" y="0"/>
                  </a:cubicBezTo>
                  <a:cubicBezTo>
                    <a:pt x="89" y="0"/>
                    <a:pt x="89" y="0"/>
                    <a:pt x="89" y="0"/>
                  </a:cubicBezTo>
                  <a:cubicBezTo>
                    <a:pt x="84" y="3"/>
                    <a:pt x="77" y="10"/>
                    <a:pt x="77" y="20"/>
                  </a:cubicBezTo>
                  <a:cubicBezTo>
                    <a:pt x="77" y="55"/>
                    <a:pt x="77" y="55"/>
                    <a:pt x="77" y="55"/>
                  </a:cubicBezTo>
                  <a:cubicBezTo>
                    <a:pt x="64" y="55"/>
                    <a:pt x="64" y="55"/>
                    <a:pt x="64" y="55"/>
                  </a:cubicBezTo>
                  <a:cubicBezTo>
                    <a:pt x="64" y="74"/>
                    <a:pt x="64" y="74"/>
                    <a:pt x="64" y="74"/>
                  </a:cubicBezTo>
                  <a:cubicBezTo>
                    <a:pt x="71" y="77"/>
                    <a:pt x="71" y="77"/>
                    <a:pt x="71" y="77"/>
                  </a:cubicBezTo>
                  <a:cubicBezTo>
                    <a:pt x="71" y="126"/>
                    <a:pt x="71" y="126"/>
                    <a:pt x="71" y="126"/>
                  </a:cubicBezTo>
                  <a:cubicBezTo>
                    <a:pt x="14" y="126"/>
                    <a:pt x="14" y="126"/>
                    <a:pt x="14" y="126"/>
                  </a:cubicBezTo>
                  <a:cubicBezTo>
                    <a:pt x="14" y="98"/>
                    <a:pt x="14" y="98"/>
                    <a:pt x="14" y="98"/>
                  </a:cubicBezTo>
                  <a:cubicBezTo>
                    <a:pt x="32" y="98"/>
                    <a:pt x="32" y="98"/>
                    <a:pt x="32" y="98"/>
                  </a:cubicBezTo>
                  <a:cubicBezTo>
                    <a:pt x="59" y="98"/>
                    <a:pt x="59" y="98"/>
                    <a:pt x="59" y="98"/>
                  </a:cubicBezTo>
                  <a:cubicBezTo>
                    <a:pt x="68" y="98"/>
                    <a:pt x="68" y="98"/>
                    <a:pt x="68" y="98"/>
                  </a:cubicBezTo>
                  <a:cubicBezTo>
                    <a:pt x="68" y="90"/>
                    <a:pt x="68" y="90"/>
                    <a:pt x="68" y="90"/>
                  </a:cubicBezTo>
                  <a:cubicBezTo>
                    <a:pt x="59" y="90"/>
                    <a:pt x="59" y="90"/>
                    <a:pt x="59" y="90"/>
                  </a:cubicBezTo>
                  <a:cubicBezTo>
                    <a:pt x="59" y="13"/>
                    <a:pt x="59" y="13"/>
                    <a:pt x="59" y="13"/>
                  </a:cubicBezTo>
                  <a:cubicBezTo>
                    <a:pt x="32" y="13"/>
                    <a:pt x="32" y="13"/>
                    <a:pt x="32" y="13"/>
                  </a:cubicBezTo>
                  <a:cubicBezTo>
                    <a:pt x="32" y="90"/>
                    <a:pt x="32" y="90"/>
                    <a:pt x="32" y="90"/>
                  </a:cubicBezTo>
                  <a:cubicBezTo>
                    <a:pt x="24" y="90"/>
                    <a:pt x="24" y="90"/>
                    <a:pt x="24" y="90"/>
                  </a:cubicBezTo>
                  <a:cubicBezTo>
                    <a:pt x="24" y="58"/>
                    <a:pt x="24" y="58"/>
                    <a:pt x="24" y="58"/>
                  </a:cubicBezTo>
                  <a:cubicBezTo>
                    <a:pt x="16" y="58"/>
                    <a:pt x="16" y="58"/>
                    <a:pt x="16" y="58"/>
                  </a:cubicBezTo>
                  <a:cubicBezTo>
                    <a:pt x="16" y="90"/>
                    <a:pt x="16" y="90"/>
                    <a:pt x="16" y="90"/>
                  </a:cubicBezTo>
                  <a:cubicBezTo>
                    <a:pt x="6" y="90"/>
                    <a:pt x="6" y="90"/>
                    <a:pt x="6" y="90"/>
                  </a:cubicBezTo>
                  <a:cubicBezTo>
                    <a:pt x="6" y="126"/>
                    <a:pt x="6" y="126"/>
                    <a:pt x="6" y="126"/>
                  </a:cubicBezTo>
                  <a:cubicBezTo>
                    <a:pt x="0" y="126"/>
                    <a:pt x="0" y="126"/>
                    <a:pt x="0" y="126"/>
                  </a:cubicBezTo>
                  <a:cubicBezTo>
                    <a:pt x="0" y="133"/>
                    <a:pt x="0" y="133"/>
                    <a:pt x="0" y="133"/>
                  </a:cubicBezTo>
                  <a:cubicBezTo>
                    <a:pt x="155" y="133"/>
                    <a:pt x="155" y="133"/>
                    <a:pt x="155" y="133"/>
                  </a:cubicBezTo>
                  <a:cubicBezTo>
                    <a:pt x="155" y="126"/>
                    <a:pt x="155" y="126"/>
                    <a:pt x="155" y="126"/>
                  </a:cubicBezTo>
                  <a:cubicBezTo>
                    <a:pt x="149" y="126"/>
                    <a:pt x="149" y="126"/>
                    <a:pt x="149" y="126"/>
                  </a:cubicBezTo>
                  <a:cubicBezTo>
                    <a:pt x="149" y="76"/>
                    <a:pt x="149" y="76"/>
                    <a:pt x="149" y="76"/>
                  </a:cubicBezTo>
                  <a:lnTo>
                    <a:pt x="156" y="70"/>
                  </a:lnTo>
                  <a:close/>
                  <a:moveTo>
                    <a:pt x="40" y="20"/>
                  </a:moveTo>
                  <a:cubicBezTo>
                    <a:pt x="51" y="20"/>
                    <a:pt x="51" y="20"/>
                    <a:pt x="51" y="20"/>
                  </a:cubicBezTo>
                  <a:cubicBezTo>
                    <a:pt x="51" y="90"/>
                    <a:pt x="51" y="90"/>
                    <a:pt x="51" y="90"/>
                  </a:cubicBezTo>
                  <a:cubicBezTo>
                    <a:pt x="40" y="90"/>
                    <a:pt x="40" y="90"/>
                    <a:pt x="40" y="90"/>
                  </a:cubicBezTo>
                  <a:lnTo>
                    <a:pt x="40" y="20"/>
                  </a:lnTo>
                  <a:close/>
                  <a:moveTo>
                    <a:pt x="85" y="20"/>
                  </a:moveTo>
                  <a:cubicBezTo>
                    <a:pt x="85" y="14"/>
                    <a:pt x="89" y="10"/>
                    <a:pt x="92" y="7"/>
                  </a:cubicBezTo>
                  <a:cubicBezTo>
                    <a:pt x="102" y="7"/>
                    <a:pt x="102" y="7"/>
                    <a:pt x="102" y="7"/>
                  </a:cubicBezTo>
                  <a:cubicBezTo>
                    <a:pt x="106" y="10"/>
                    <a:pt x="110" y="14"/>
                    <a:pt x="110" y="20"/>
                  </a:cubicBezTo>
                  <a:cubicBezTo>
                    <a:pt x="110" y="55"/>
                    <a:pt x="110" y="55"/>
                    <a:pt x="110" y="55"/>
                  </a:cubicBezTo>
                  <a:cubicBezTo>
                    <a:pt x="85" y="55"/>
                    <a:pt x="85" y="55"/>
                    <a:pt x="85" y="55"/>
                  </a:cubicBezTo>
                  <a:lnTo>
                    <a:pt x="85" y="20"/>
                  </a:lnTo>
                  <a:close/>
                  <a:moveTo>
                    <a:pt x="78" y="126"/>
                  </a:moveTo>
                  <a:cubicBezTo>
                    <a:pt x="78" y="78"/>
                    <a:pt x="78" y="78"/>
                    <a:pt x="78" y="78"/>
                  </a:cubicBezTo>
                  <a:cubicBezTo>
                    <a:pt x="91" y="78"/>
                    <a:pt x="91" y="78"/>
                    <a:pt x="91" y="78"/>
                  </a:cubicBezTo>
                  <a:cubicBezTo>
                    <a:pt x="91" y="71"/>
                    <a:pt x="91" y="71"/>
                    <a:pt x="91" y="71"/>
                  </a:cubicBezTo>
                  <a:cubicBezTo>
                    <a:pt x="76" y="71"/>
                    <a:pt x="76" y="71"/>
                    <a:pt x="76" y="71"/>
                  </a:cubicBezTo>
                  <a:cubicBezTo>
                    <a:pt x="72" y="69"/>
                    <a:pt x="72" y="69"/>
                    <a:pt x="72" y="69"/>
                  </a:cubicBezTo>
                  <a:cubicBezTo>
                    <a:pt x="72" y="62"/>
                    <a:pt x="72" y="62"/>
                    <a:pt x="72" y="62"/>
                  </a:cubicBezTo>
                  <a:cubicBezTo>
                    <a:pt x="148" y="62"/>
                    <a:pt x="148" y="62"/>
                    <a:pt x="148" y="62"/>
                  </a:cubicBezTo>
                  <a:cubicBezTo>
                    <a:pt x="148" y="67"/>
                    <a:pt x="148" y="67"/>
                    <a:pt x="148" y="67"/>
                  </a:cubicBezTo>
                  <a:cubicBezTo>
                    <a:pt x="144" y="71"/>
                    <a:pt x="144" y="71"/>
                    <a:pt x="144" y="71"/>
                  </a:cubicBezTo>
                  <a:cubicBezTo>
                    <a:pt x="117" y="71"/>
                    <a:pt x="117" y="71"/>
                    <a:pt x="117" y="71"/>
                  </a:cubicBezTo>
                  <a:cubicBezTo>
                    <a:pt x="117" y="78"/>
                    <a:pt x="117" y="78"/>
                    <a:pt x="117" y="78"/>
                  </a:cubicBezTo>
                  <a:cubicBezTo>
                    <a:pt x="142" y="78"/>
                    <a:pt x="142" y="78"/>
                    <a:pt x="142" y="78"/>
                  </a:cubicBezTo>
                  <a:cubicBezTo>
                    <a:pt x="142" y="126"/>
                    <a:pt x="142" y="126"/>
                    <a:pt x="142" y="126"/>
                  </a:cubicBezTo>
                  <a:lnTo>
                    <a:pt x="78"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96">
              <a:extLst>
                <a:ext uri="{FF2B5EF4-FFF2-40B4-BE49-F238E27FC236}">
                  <a16:creationId xmlns:a16="http://schemas.microsoft.com/office/drawing/2014/main" id="{E2AD7368-A5FB-4A7B-9515-493F5CD21117}"/>
                </a:ext>
              </a:extLst>
            </p:cNvPr>
            <p:cNvSpPr>
              <a:spLocks/>
            </p:cNvSpPr>
            <p:nvPr/>
          </p:nvSpPr>
          <p:spPr bwMode="auto">
            <a:xfrm>
              <a:off x="3343274" y="2760663"/>
              <a:ext cx="46038" cy="84138"/>
            </a:xfrm>
            <a:custGeom>
              <a:avLst/>
              <a:gdLst>
                <a:gd name="T0" fmla="*/ 13 w 42"/>
                <a:gd name="T1" fmla="*/ 13 h 75"/>
                <a:gd name="T2" fmla="*/ 10 w 42"/>
                <a:gd name="T3" fmla="*/ 13 h 75"/>
                <a:gd name="T4" fmla="*/ 10 w 42"/>
                <a:gd name="T5" fmla="*/ 10 h 75"/>
                <a:gd name="T6" fmla="*/ 13 w 42"/>
                <a:gd name="T7" fmla="*/ 8 h 75"/>
                <a:gd name="T8" fmla="*/ 32 w 42"/>
                <a:gd name="T9" fmla="*/ 8 h 75"/>
                <a:gd name="T10" fmla="*/ 35 w 42"/>
                <a:gd name="T11" fmla="*/ 10 h 75"/>
                <a:gd name="T12" fmla="*/ 35 w 42"/>
                <a:gd name="T13" fmla="*/ 36 h 75"/>
                <a:gd name="T14" fmla="*/ 29 w 42"/>
                <a:gd name="T15" fmla="*/ 36 h 75"/>
                <a:gd name="T16" fmla="*/ 29 w 42"/>
                <a:gd name="T17" fmla="*/ 43 h 75"/>
                <a:gd name="T18" fmla="*/ 35 w 42"/>
                <a:gd name="T19" fmla="*/ 43 h 75"/>
                <a:gd name="T20" fmla="*/ 35 w 42"/>
                <a:gd name="T21" fmla="*/ 52 h 75"/>
                <a:gd name="T22" fmla="*/ 29 w 42"/>
                <a:gd name="T23" fmla="*/ 52 h 75"/>
                <a:gd name="T24" fmla="*/ 29 w 42"/>
                <a:gd name="T25" fmla="*/ 59 h 75"/>
                <a:gd name="T26" fmla="*/ 35 w 42"/>
                <a:gd name="T27" fmla="*/ 59 h 75"/>
                <a:gd name="T28" fmla="*/ 35 w 42"/>
                <a:gd name="T29" fmla="*/ 75 h 75"/>
                <a:gd name="T30" fmla="*/ 42 w 42"/>
                <a:gd name="T31" fmla="*/ 75 h 75"/>
                <a:gd name="T32" fmla="*/ 42 w 42"/>
                <a:gd name="T33" fmla="*/ 10 h 75"/>
                <a:gd name="T34" fmla="*/ 32 w 42"/>
                <a:gd name="T35" fmla="*/ 0 h 75"/>
                <a:gd name="T36" fmla="*/ 13 w 42"/>
                <a:gd name="T37" fmla="*/ 0 h 75"/>
                <a:gd name="T38" fmla="*/ 2 w 42"/>
                <a:gd name="T39" fmla="*/ 10 h 75"/>
                <a:gd name="T40" fmla="*/ 2 w 42"/>
                <a:gd name="T41" fmla="*/ 13 h 75"/>
                <a:gd name="T42" fmla="*/ 0 w 42"/>
                <a:gd name="T43" fmla="*/ 13 h 75"/>
                <a:gd name="T44" fmla="*/ 0 w 42"/>
                <a:gd name="T45" fmla="*/ 21 h 75"/>
                <a:gd name="T46" fmla="*/ 13 w 42"/>
                <a:gd name="T47" fmla="*/ 21 h 75"/>
                <a:gd name="T48" fmla="*/ 13 w 42"/>
                <a:gd name="T4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75">
                  <a:moveTo>
                    <a:pt x="13" y="13"/>
                  </a:moveTo>
                  <a:cubicBezTo>
                    <a:pt x="10" y="13"/>
                    <a:pt x="10" y="13"/>
                    <a:pt x="10" y="13"/>
                  </a:cubicBezTo>
                  <a:cubicBezTo>
                    <a:pt x="10" y="10"/>
                    <a:pt x="10" y="10"/>
                    <a:pt x="10" y="10"/>
                  </a:cubicBezTo>
                  <a:cubicBezTo>
                    <a:pt x="10" y="9"/>
                    <a:pt x="11" y="8"/>
                    <a:pt x="13" y="8"/>
                  </a:cubicBezTo>
                  <a:cubicBezTo>
                    <a:pt x="32" y="8"/>
                    <a:pt x="32" y="8"/>
                    <a:pt x="32" y="8"/>
                  </a:cubicBezTo>
                  <a:cubicBezTo>
                    <a:pt x="33" y="8"/>
                    <a:pt x="35" y="9"/>
                    <a:pt x="35" y="10"/>
                  </a:cubicBezTo>
                  <a:cubicBezTo>
                    <a:pt x="35" y="36"/>
                    <a:pt x="35" y="36"/>
                    <a:pt x="35" y="36"/>
                  </a:cubicBezTo>
                  <a:cubicBezTo>
                    <a:pt x="29" y="36"/>
                    <a:pt x="29" y="36"/>
                    <a:pt x="29" y="36"/>
                  </a:cubicBezTo>
                  <a:cubicBezTo>
                    <a:pt x="29" y="43"/>
                    <a:pt x="29" y="43"/>
                    <a:pt x="29" y="43"/>
                  </a:cubicBezTo>
                  <a:cubicBezTo>
                    <a:pt x="35" y="43"/>
                    <a:pt x="35" y="43"/>
                    <a:pt x="35" y="43"/>
                  </a:cubicBezTo>
                  <a:cubicBezTo>
                    <a:pt x="35" y="52"/>
                    <a:pt x="35" y="52"/>
                    <a:pt x="35" y="52"/>
                  </a:cubicBezTo>
                  <a:cubicBezTo>
                    <a:pt x="29" y="52"/>
                    <a:pt x="29" y="52"/>
                    <a:pt x="29" y="52"/>
                  </a:cubicBezTo>
                  <a:cubicBezTo>
                    <a:pt x="29" y="59"/>
                    <a:pt x="29" y="59"/>
                    <a:pt x="29" y="59"/>
                  </a:cubicBezTo>
                  <a:cubicBezTo>
                    <a:pt x="35" y="59"/>
                    <a:pt x="35" y="59"/>
                    <a:pt x="35" y="59"/>
                  </a:cubicBezTo>
                  <a:cubicBezTo>
                    <a:pt x="35" y="75"/>
                    <a:pt x="35" y="75"/>
                    <a:pt x="35" y="75"/>
                  </a:cubicBezTo>
                  <a:cubicBezTo>
                    <a:pt x="42" y="75"/>
                    <a:pt x="42" y="75"/>
                    <a:pt x="42" y="75"/>
                  </a:cubicBezTo>
                  <a:cubicBezTo>
                    <a:pt x="42" y="10"/>
                    <a:pt x="42" y="10"/>
                    <a:pt x="42" y="10"/>
                  </a:cubicBezTo>
                  <a:cubicBezTo>
                    <a:pt x="42" y="5"/>
                    <a:pt x="38" y="0"/>
                    <a:pt x="32" y="0"/>
                  </a:cubicBezTo>
                  <a:cubicBezTo>
                    <a:pt x="13" y="0"/>
                    <a:pt x="13" y="0"/>
                    <a:pt x="13" y="0"/>
                  </a:cubicBezTo>
                  <a:cubicBezTo>
                    <a:pt x="7" y="0"/>
                    <a:pt x="2" y="5"/>
                    <a:pt x="2" y="10"/>
                  </a:cubicBezTo>
                  <a:cubicBezTo>
                    <a:pt x="2" y="13"/>
                    <a:pt x="2" y="13"/>
                    <a:pt x="2" y="13"/>
                  </a:cubicBezTo>
                  <a:cubicBezTo>
                    <a:pt x="0" y="13"/>
                    <a:pt x="0" y="13"/>
                    <a:pt x="0" y="13"/>
                  </a:cubicBezTo>
                  <a:cubicBezTo>
                    <a:pt x="0" y="21"/>
                    <a:pt x="0" y="21"/>
                    <a:pt x="0" y="21"/>
                  </a:cubicBezTo>
                  <a:cubicBezTo>
                    <a:pt x="13" y="21"/>
                    <a:pt x="13" y="21"/>
                    <a:pt x="13" y="21"/>
                  </a:cubicBez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97">
              <a:extLst>
                <a:ext uri="{FF2B5EF4-FFF2-40B4-BE49-F238E27FC236}">
                  <a16:creationId xmlns:a16="http://schemas.microsoft.com/office/drawing/2014/main" id="{257457BF-2209-4A07-B486-ED9B818B7442}"/>
                </a:ext>
              </a:extLst>
            </p:cNvPr>
            <p:cNvSpPr>
              <a:spLocks noChangeArrowheads="1"/>
            </p:cNvSpPr>
            <p:nvPr/>
          </p:nvSpPr>
          <p:spPr bwMode="auto">
            <a:xfrm>
              <a:off x="3367087"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98">
              <a:extLst>
                <a:ext uri="{FF2B5EF4-FFF2-40B4-BE49-F238E27FC236}">
                  <a16:creationId xmlns:a16="http://schemas.microsoft.com/office/drawing/2014/main" id="{C0BBC9B3-1695-493C-99BF-1DCB08933FEF}"/>
                </a:ext>
              </a:extLst>
            </p:cNvPr>
            <p:cNvSpPr>
              <a:spLocks noChangeArrowheads="1"/>
            </p:cNvSpPr>
            <p:nvPr/>
          </p:nvSpPr>
          <p:spPr bwMode="auto">
            <a:xfrm>
              <a:off x="3352799"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99">
              <a:extLst>
                <a:ext uri="{FF2B5EF4-FFF2-40B4-BE49-F238E27FC236}">
                  <a16:creationId xmlns:a16="http://schemas.microsoft.com/office/drawing/2014/main" id="{D2E75AF4-2910-4C71-96F1-FC6F963CF426}"/>
                </a:ext>
              </a:extLst>
            </p:cNvPr>
            <p:cNvSpPr>
              <a:spLocks noChangeArrowheads="1"/>
            </p:cNvSpPr>
            <p:nvPr/>
          </p:nvSpPr>
          <p:spPr bwMode="auto">
            <a:xfrm>
              <a:off x="3338512"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100">
              <a:extLst>
                <a:ext uri="{FF2B5EF4-FFF2-40B4-BE49-F238E27FC236}">
                  <a16:creationId xmlns:a16="http://schemas.microsoft.com/office/drawing/2014/main" id="{3382E52C-66E7-4490-9E24-76407AE84548}"/>
                </a:ext>
              </a:extLst>
            </p:cNvPr>
            <p:cNvSpPr>
              <a:spLocks noChangeArrowheads="1"/>
            </p:cNvSpPr>
            <p:nvPr/>
          </p:nvSpPr>
          <p:spPr bwMode="auto">
            <a:xfrm>
              <a:off x="3381374"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101">
              <a:extLst>
                <a:ext uri="{FF2B5EF4-FFF2-40B4-BE49-F238E27FC236}">
                  <a16:creationId xmlns:a16="http://schemas.microsoft.com/office/drawing/2014/main" id="{1F83C341-DE0C-4433-8A11-9EDAEC733BF5}"/>
                </a:ext>
              </a:extLst>
            </p:cNvPr>
            <p:cNvSpPr>
              <a:spLocks noChangeArrowheads="1"/>
            </p:cNvSpPr>
            <p:nvPr/>
          </p:nvSpPr>
          <p:spPr bwMode="auto">
            <a:xfrm>
              <a:off x="3290887" y="2906713"/>
              <a:ext cx="9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102">
              <a:extLst>
                <a:ext uri="{FF2B5EF4-FFF2-40B4-BE49-F238E27FC236}">
                  <a16:creationId xmlns:a16="http://schemas.microsoft.com/office/drawing/2014/main" id="{8522BCBF-913A-4E36-BC8F-E158A9044961}"/>
                </a:ext>
              </a:extLst>
            </p:cNvPr>
            <p:cNvSpPr>
              <a:spLocks noChangeArrowheads="1"/>
            </p:cNvSpPr>
            <p:nvPr/>
          </p:nvSpPr>
          <p:spPr bwMode="auto">
            <a:xfrm>
              <a:off x="3276599"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103">
              <a:extLst>
                <a:ext uri="{FF2B5EF4-FFF2-40B4-BE49-F238E27FC236}">
                  <a16:creationId xmlns:a16="http://schemas.microsoft.com/office/drawing/2014/main" id="{486D027C-3FBE-48E7-BEF3-57A6184BB8E7}"/>
                </a:ext>
              </a:extLst>
            </p:cNvPr>
            <p:cNvSpPr>
              <a:spLocks noChangeArrowheads="1"/>
            </p:cNvSpPr>
            <p:nvPr/>
          </p:nvSpPr>
          <p:spPr bwMode="auto">
            <a:xfrm>
              <a:off x="3260724" y="2906713"/>
              <a:ext cx="9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104">
              <a:extLst>
                <a:ext uri="{FF2B5EF4-FFF2-40B4-BE49-F238E27FC236}">
                  <a16:creationId xmlns:a16="http://schemas.microsoft.com/office/drawing/2014/main" id="{8FAE11BA-2CBC-426D-8879-A45FA6F1770F}"/>
                </a:ext>
              </a:extLst>
            </p:cNvPr>
            <p:cNvSpPr>
              <a:spLocks noChangeArrowheads="1"/>
            </p:cNvSpPr>
            <p:nvPr/>
          </p:nvSpPr>
          <p:spPr bwMode="auto">
            <a:xfrm>
              <a:off x="3305174"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05">
              <a:extLst>
                <a:ext uri="{FF2B5EF4-FFF2-40B4-BE49-F238E27FC236}">
                  <a16:creationId xmlns:a16="http://schemas.microsoft.com/office/drawing/2014/main" id="{BB497CC6-E31A-42DF-B258-A9961B8C4074}"/>
                </a:ext>
              </a:extLst>
            </p:cNvPr>
            <p:cNvSpPr>
              <a:spLocks/>
            </p:cNvSpPr>
            <p:nvPr/>
          </p:nvSpPr>
          <p:spPr bwMode="auto">
            <a:xfrm>
              <a:off x="3241674" y="2776538"/>
              <a:ext cx="53975" cy="20638"/>
            </a:xfrm>
            <a:custGeom>
              <a:avLst/>
              <a:gdLst>
                <a:gd name="T0" fmla="*/ 26 w 48"/>
                <a:gd name="T1" fmla="*/ 10 h 19"/>
                <a:gd name="T2" fmla="*/ 37 w 48"/>
                <a:gd name="T3" fmla="*/ 11 h 19"/>
                <a:gd name="T4" fmla="*/ 41 w 48"/>
                <a:gd name="T5" fmla="*/ 19 h 19"/>
                <a:gd name="T6" fmla="*/ 48 w 48"/>
                <a:gd name="T7" fmla="*/ 19 h 19"/>
                <a:gd name="T8" fmla="*/ 42 w 48"/>
                <a:gd name="T9" fmla="*/ 5 h 19"/>
                <a:gd name="T10" fmla="*/ 24 w 48"/>
                <a:gd name="T11" fmla="*/ 2 h 19"/>
                <a:gd name="T12" fmla="*/ 5 w 48"/>
                <a:gd name="T13" fmla="*/ 0 h 19"/>
                <a:gd name="T14" fmla="*/ 0 w 48"/>
                <a:gd name="T15" fmla="*/ 5 h 19"/>
                <a:gd name="T16" fmla="*/ 26 w 48"/>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9">
                  <a:moveTo>
                    <a:pt x="26" y="10"/>
                  </a:moveTo>
                  <a:cubicBezTo>
                    <a:pt x="31" y="9"/>
                    <a:pt x="34" y="9"/>
                    <a:pt x="37" y="11"/>
                  </a:cubicBezTo>
                  <a:cubicBezTo>
                    <a:pt x="40" y="13"/>
                    <a:pt x="41" y="17"/>
                    <a:pt x="41" y="19"/>
                  </a:cubicBezTo>
                  <a:cubicBezTo>
                    <a:pt x="48" y="19"/>
                    <a:pt x="48" y="19"/>
                    <a:pt x="48" y="19"/>
                  </a:cubicBezTo>
                  <a:cubicBezTo>
                    <a:pt x="48" y="15"/>
                    <a:pt x="47" y="9"/>
                    <a:pt x="42" y="5"/>
                  </a:cubicBezTo>
                  <a:cubicBezTo>
                    <a:pt x="39" y="3"/>
                    <a:pt x="33" y="0"/>
                    <a:pt x="24" y="2"/>
                  </a:cubicBezTo>
                  <a:cubicBezTo>
                    <a:pt x="15" y="5"/>
                    <a:pt x="9" y="4"/>
                    <a:pt x="5" y="0"/>
                  </a:cubicBezTo>
                  <a:cubicBezTo>
                    <a:pt x="0" y="5"/>
                    <a:pt x="0" y="5"/>
                    <a:pt x="0" y="5"/>
                  </a:cubicBezTo>
                  <a:cubicBezTo>
                    <a:pt x="5" y="11"/>
                    <a:pt x="14" y="13"/>
                    <a:pt x="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TextBox 38"/>
          <p:cNvSpPr txBox="1"/>
          <p:nvPr/>
        </p:nvSpPr>
        <p:spPr>
          <a:xfrm>
            <a:off x="5047503" y="2935767"/>
            <a:ext cx="4011039" cy="1313180"/>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Ενεργειακή </a:t>
            </a:r>
            <a:r>
              <a:rPr lang="el-GR" sz="1100" b="1" dirty="0">
                <a:solidFill>
                  <a:schemeClr val="bg1"/>
                </a:solidFill>
                <a:latin typeface="+mn-lt"/>
                <a:cs typeface="Arial" panose="020B0604020202020204" pitchFamily="34" charset="0"/>
              </a:rPr>
              <a:t>μετάβαση - κλιματική ουδετερότητα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Ενεργειακή αποδοτικότητα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Καθαρή Ενέργεια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Έξυπνη ενέργεια (συστήματα, δίκτυα, εξοπλισμός αποθήκευσης και ηλεκτροκίνησης)</a:t>
            </a:r>
          </a:p>
          <a:p>
            <a:pPr lvl="0">
              <a:spcBef>
                <a:spcPts val="200"/>
              </a:spcBef>
              <a:spcAft>
                <a:spcPts val="200"/>
              </a:spcAft>
              <a:buClr>
                <a:schemeClr val="bg1"/>
              </a:buClr>
            </a:pPr>
            <a:endParaRPr lang="el-GR" sz="1100" dirty="0">
              <a:solidFill>
                <a:schemeClr val="bg1"/>
              </a:solidFill>
              <a:latin typeface="+mn-lt"/>
              <a:cs typeface="Arial" panose="020B0604020202020204" pitchFamily="34" charset="0"/>
            </a:endParaRPr>
          </a:p>
        </p:txBody>
      </p:sp>
      <p:sp>
        <p:nvSpPr>
          <p:cNvPr id="40" name="TextBox 39"/>
          <p:cNvSpPr txBox="1"/>
          <p:nvPr/>
        </p:nvSpPr>
        <p:spPr>
          <a:xfrm>
            <a:off x="164793" y="4394498"/>
            <a:ext cx="4682097" cy="923330"/>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Αναπροσαρμογή </a:t>
            </a:r>
            <a:r>
              <a:rPr lang="el-GR" sz="1100" b="1" dirty="0">
                <a:solidFill>
                  <a:schemeClr val="bg1"/>
                </a:solidFill>
                <a:latin typeface="+mn-lt"/>
                <a:cs typeface="Arial" panose="020B0604020202020204" pitchFamily="34" charset="0"/>
              </a:rPr>
              <a:t>χρήσεων γης - κυκλική οικονομία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Αναπροσαρμογή των εδαφών και των εγκαταστάσεων στα </a:t>
            </a:r>
            <a:r>
              <a:rPr lang="el-GR" sz="1100" dirty="0" err="1">
                <a:solidFill>
                  <a:schemeClr val="bg1"/>
                </a:solidFill>
                <a:latin typeface="+mn-lt"/>
                <a:cs typeface="Arial" panose="020B0604020202020204" pitchFamily="34" charset="0"/>
              </a:rPr>
              <a:t>λιγνιτικά</a:t>
            </a:r>
            <a:r>
              <a:rPr lang="el-GR" sz="1100" dirty="0">
                <a:solidFill>
                  <a:schemeClr val="bg1"/>
                </a:solidFill>
                <a:latin typeface="+mn-lt"/>
                <a:cs typeface="Arial" panose="020B0604020202020204" pitchFamily="34" charset="0"/>
              </a:rPr>
              <a:t> πεδία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Κυκλική Οικονομία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Ορθολογική χρήση φυσικών </a:t>
            </a:r>
            <a:r>
              <a:rPr lang="el-GR" sz="1100" dirty="0" smtClean="0">
                <a:solidFill>
                  <a:schemeClr val="bg1"/>
                </a:solidFill>
                <a:latin typeface="+mn-lt"/>
                <a:cs typeface="Arial" panose="020B0604020202020204" pitchFamily="34" charset="0"/>
              </a:rPr>
              <a:t>πόρων</a:t>
            </a:r>
            <a:endParaRPr lang="el-GR" sz="1100" dirty="0">
              <a:solidFill>
                <a:schemeClr val="bg1"/>
              </a:solidFill>
              <a:latin typeface="+mn-lt"/>
              <a:cs typeface="Arial" panose="020B0604020202020204" pitchFamily="34" charset="0"/>
            </a:endParaRPr>
          </a:p>
        </p:txBody>
      </p:sp>
      <p:sp>
        <p:nvSpPr>
          <p:cNvPr id="41" name="TextBox 40"/>
          <p:cNvSpPr txBox="1"/>
          <p:nvPr/>
        </p:nvSpPr>
        <p:spPr>
          <a:xfrm>
            <a:off x="5047503" y="4351721"/>
            <a:ext cx="4682096" cy="2195473"/>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Δίκαιη </a:t>
            </a:r>
            <a:r>
              <a:rPr lang="el-GR" sz="1100" b="1" dirty="0">
                <a:solidFill>
                  <a:schemeClr val="bg1"/>
                </a:solidFill>
                <a:latin typeface="+mn-lt"/>
                <a:cs typeface="Arial" panose="020B0604020202020204" pitchFamily="34" charset="0"/>
              </a:rPr>
              <a:t>εργασιακή μετάβαση και ενδυνάμωση ανθρωπίνου κεφαλαίου</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Άμεσες παρεμβάσεις απασχόλησης και κοινωνικής συνοχής στις επηρεαζόμενες περιοχές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της απασχόλησης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δεξιοτήτων και </a:t>
            </a:r>
            <a:r>
              <a:rPr lang="el-GR" sz="1100" dirty="0" err="1">
                <a:solidFill>
                  <a:schemeClr val="bg1"/>
                </a:solidFill>
                <a:latin typeface="+mn-lt"/>
                <a:cs typeface="Arial" panose="020B0604020202020204" pitchFamily="34" charset="0"/>
              </a:rPr>
              <a:t>επανακατάρτιση</a:t>
            </a:r>
            <a:r>
              <a:rPr lang="el-GR" sz="1100" dirty="0">
                <a:solidFill>
                  <a:schemeClr val="bg1"/>
                </a:solidFill>
                <a:latin typeface="+mn-lt"/>
                <a:cs typeface="Arial" panose="020B0604020202020204" pitchFamily="34" charset="0"/>
              </a:rPr>
              <a:t> ανθρώπινου δυναμικού</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Προσαρμοστικότητα εργαζομένων και επιχειρήσεων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Κοινωνικοοικονομική ένταξη</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επαγγελματικής εκπαίδευσης και κατάρτισης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κοινωνικής φροντίδας και πρόνοιας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Εξοικείωση - Ευαισθητοποίηση κοινωνικού και οικονομικού </a:t>
            </a:r>
            <a:r>
              <a:rPr lang="el-GR" sz="1100" dirty="0" smtClean="0">
                <a:solidFill>
                  <a:schemeClr val="bg1"/>
                </a:solidFill>
                <a:latin typeface="+mn-lt"/>
                <a:cs typeface="Arial" panose="020B0604020202020204" pitchFamily="34" charset="0"/>
              </a:rPr>
              <a:t>ιστού</a:t>
            </a:r>
            <a:endParaRPr lang="el-GR" sz="1100" dirty="0">
              <a:solidFill>
                <a:schemeClr val="bg1"/>
              </a:solidFill>
              <a:latin typeface="+mn-lt"/>
              <a:cs typeface="Arial" panose="020B0604020202020204" pitchFamily="34" charset="0"/>
            </a:endParaRPr>
          </a:p>
        </p:txBody>
      </p:sp>
      <p:sp>
        <p:nvSpPr>
          <p:cNvPr id="42" name="TextBox 41"/>
          <p:cNvSpPr txBox="1"/>
          <p:nvPr/>
        </p:nvSpPr>
        <p:spPr>
          <a:xfrm>
            <a:off x="164793" y="5454587"/>
            <a:ext cx="4348012" cy="1092607"/>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Ολοκληρωμένες </a:t>
            </a:r>
            <a:r>
              <a:rPr lang="el-GR" sz="1100" b="1" dirty="0">
                <a:solidFill>
                  <a:schemeClr val="bg1"/>
                </a:solidFill>
                <a:latin typeface="+mn-lt"/>
                <a:cs typeface="Arial" panose="020B0604020202020204" pitchFamily="34" charset="0"/>
              </a:rPr>
              <a:t>παρεμβάσεις μικρής κλίμακας - Ευφυείς κοινότητες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Ποιότητα ζωής στις αστικές περιοχές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Ολοκληρωμένες αναπτυξιακές παρεμβάσεις στις αγροτικές και νησιωτικές περιοχές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Ευφυείς </a:t>
            </a:r>
            <a:r>
              <a:rPr lang="el-GR" sz="1100" dirty="0" smtClean="0">
                <a:solidFill>
                  <a:schemeClr val="bg1"/>
                </a:solidFill>
                <a:latin typeface="+mn-lt"/>
                <a:cs typeface="Arial" panose="020B0604020202020204" pitchFamily="34" charset="0"/>
              </a:rPr>
              <a:t>κοινότητες</a:t>
            </a:r>
          </a:p>
        </p:txBody>
      </p:sp>
      <p:sp>
        <p:nvSpPr>
          <p:cNvPr id="44" name="TextBox 43"/>
          <p:cNvSpPr txBox="1"/>
          <p:nvPr/>
        </p:nvSpPr>
        <p:spPr>
          <a:xfrm>
            <a:off x="168186" y="2611063"/>
            <a:ext cx="7455358" cy="261610"/>
          </a:xfrm>
          <a:prstGeom prst="rect">
            <a:avLst/>
          </a:prstGeom>
          <a:solidFill>
            <a:srgbClr val="000066"/>
          </a:solidFill>
        </p:spPr>
        <p:txBody>
          <a:bodyPr wrap="square" rtlCol="0">
            <a:spAutoFit/>
          </a:bodyPr>
          <a:lstStyle/>
          <a:p>
            <a:pPr lvl="0">
              <a:spcBef>
                <a:spcPts val="200"/>
              </a:spcBef>
              <a:spcAft>
                <a:spcPts val="200"/>
              </a:spcAft>
            </a:pPr>
            <a:r>
              <a:rPr lang="el-GR" sz="1100" b="1" dirty="0" smtClean="0">
                <a:solidFill>
                  <a:schemeClr val="bg1"/>
                </a:solidFill>
              </a:rPr>
              <a:t>Προτεραιότητες και δράσεις:</a:t>
            </a:r>
          </a:p>
        </p:txBody>
      </p:sp>
    </p:spTree>
    <p:extLst>
      <p:ext uri="{BB962C8B-B14F-4D97-AF65-F5344CB8AC3E}">
        <p14:creationId xmlns:p14="http://schemas.microsoft.com/office/powerpoint/2010/main" val="4058637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738859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31"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«Τεχνική Βοήθεια και Υποστήριξη Δικαιούχων» π/υ </a:t>
            </a:r>
            <a:r>
              <a:rPr lang="el-GR" sz="2400" b="1" dirty="0" smtClean="0">
                <a:solidFill>
                  <a:schemeClr val="bg1"/>
                </a:solidFill>
                <a:latin typeface="Calibri" panose="020F0502020204030204" pitchFamily="34" charset="0"/>
              </a:rPr>
              <a:t>504 </a:t>
            </a:r>
            <a:r>
              <a:rPr lang="el-GR" sz="2400" b="1" dirty="0">
                <a:solidFill>
                  <a:schemeClr val="bg1"/>
                </a:solidFill>
                <a:latin typeface="Calibri" panose="020F0502020204030204" pitchFamily="34" charset="0"/>
              </a:rPr>
              <a:t>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29</a:t>
            </a:fld>
            <a:endParaRPr lang="el-GR" sz="1000">
              <a:solidFill>
                <a:schemeClr val="tx1"/>
              </a:solidFill>
              <a:latin typeface="Calibri "/>
            </a:endParaRPr>
          </a:p>
        </p:txBody>
      </p:sp>
      <p:grpSp>
        <p:nvGrpSpPr>
          <p:cNvPr id="6" name="Group 24">
            <a:extLst>
              <a:ext uri="{FF2B5EF4-FFF2-40B4-BE49-F238E27FC236}">
                <a16:creationId xmlns:a16="http://schemas.microsoft.com/office/drawing/2014/main" id="{9C1580F1-F81B-4045-BC9C-9BCAE7864E97}"/>
              </a:ext>
            </a:extLst>
          </p:cNvPr>
          <p:cNvGrpSpPr>
            <a:grpSpLocks noChangeAspect="1"/>
          </p:cNvGrpSpPr>
          <p:nvPr/>
        </p:nvGrpSpPr>
        <p:grpSpPr>
          <a:xfrm>
            <a:off x="10956230" y="0"/>
            <a:ext cx="492781" cy="492786"/>
            <a:chOff x="4259465" y="4028218"/>
            <a:chExt cx="206140" cy="206142"/>
          </a:xfrm>
          <a:solidFill>
            <a:schemeClr val="bg1"/>
          </a:solidFill>
        </p:grpSpPr>
        <p:sp>
          <p:nvSpPr>
            <p:cNvPr id="7" name="Freeform 56">
              <a:extLst>
                <a:ext uri="{FF2B5EF4-FFF2-40B4-BE49-F238E27FC236}">
                  <a16:creationId xmlns:a16="http://schemas.microsoft.com/office/drawing/2014/main" id="{324D7C90-1F16-4996-A237-6C5C6A6C2BB4}"/>
                </a:ext>
              </a:extLst>
            </p:cNvPr>
            <p:cNvSpPr>
              <a:spLocks/>
            </p:cNvSpPr>
            <p:nvPr/>
          </p:nvSpPr>
          <p:spPr bwMode="auto">
            <a:xfrm>
              <a:off x="4299363" y="4028218"/>
              <a:ext cx="146293" cy="89772"/>
            </a:xfrm>
            <a:custGeom>
              <a:avLst/>
              <a:gdLst>
                <a:gd name="T0" fmla="*/ 44 w 44"/>
                <a:gd name="T1" fmla="*/ 27 h 27"/>
                <a:gd name="T2" fmla="*/ 42 w 44"/>
                <a:gd name="T3" fmla="*/ 27 h 27"/>
                <a:gd name="T4" fmla="*/ 42 w 44"/>
                <a:gd name="T5" fmla="*/ 3 h 27"/>
                <a:gd name="T6" fmla="*/ 2 w 44"/>
                <a:gd name="T7" fmla="*/ 3 h 27"/>
                <a:gd name="T8" fmla="*/ 2 w 44"/>
                <a:gd name="T9" fmla="*/ 21 h 27"/>
                <a:gd name="T10" fmla="*/ 0 w 44"/>
                <a:gd name="T11" fmla="*/ 21 h 27"/>
                <a:gd name="T12" fmla="*/ 0 w 44"/>
                <a:gd name="T13" fmla="*/ 0 h 27"/>
                <a:gd name="T14" fmla="*/ 44 w 44"/>
                <a:gd name="T15" fmla="*/ 0 h 27"/>
                <a:gd name="T16" fmla="*/ 44 w 4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44" y="27"/>
                  </a:moveTo>
                  <a:lnTo>
                    <a:pt x="42" y="27"/>
                  </a:lnTo>
                  <a:lnTo>
                    <a:pt x="42" y="3"/>
                  </a:lnTo>
                  <a:lnTo>
                    <a:pt x="2" y="3"/>
                  </a:lnTo>
                  <a:lnTo>
                    <a:pt x="2" y="21"/>
                  </a:lnTo>
                  <a:lnTo>
                    <a:pt x="0" y="21"/>
                  </a:lnTo>
                  <a:lnTo>
                    <a:pt x="0" y="0"/>
                  </a:lnTo>
                  <a:lnTo>
                    <a:pt x="44" y="0"/>
                  </a:lnTo>
                  <a:lnTo>
                    <a:pt x="44" y="27"/>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8" name="Freeform 57">
              <a:extLst>
                <a:ext uri="{FF2B5EF4-FFF2-40B4-BE49-F238E27FC236}">
                  <a16:creationId xmlns:a16="http://schemas.microsoft.com/office/drawing/2014/main" id="{3C92707F-1CE7-4AF8-895B-16C7315714E9}"/>
                </a:ext>
              </a:extLst>
            </p:cNvPr>
            <p:cNvSpPr>
              <a:spLocks noEditPoints="1"/>
            </p:cNvSpPr>
            <p:nvPr/>
          </p:nvSpPr>
          <p:spPr bwMode="auto">
            <a:xfrm>
              <a:off x="4259465" y="4064792"/>
              <a:ext cx="206140" cy="169568"/>
            </a:xfrm>
            <a:custGeom>
              <a:avLst/>
              <a:gdLst>
                <a:gd name="T0" fmla="*/ 30 w 62"/>
                <a:gd name="T1" fmla="*/ 20 h 51"/>
                <a:gd name="T2" fmla="*/ 24 w 62"/>
                <a:gd name="T3" fmla="*/ 14 h 51"/>
                <a:gd name="T4" fmla="*/ 6 w 62"/>
                <a:gd name="T5" fmla="*/ 14 h 51"/>
                <a:gd name="T6" fmla="*/ 3 w 62"/>
                <a:gd name="T7" fmla="*/ 36 h 51"/>
                <a:gd name="T8" fmla="*/ 3 w 62"/>
                <a:gd name="T9" fmla="*/ 3 h 51"/>
                <a:gd name="T10" fmla="*/ 7 w 62"/>
                <a:gd name="T11" fmla="*/ 3 h 51"/>
                <a:gd name="T12" fmla="*/ 7 w 62"/>
                <a:gd name="T13" fmla="*/ 0 h 51"/>
                <a:gd name="T14" fmla="*/ 0 w 62"/>
                <a:gd name="T15" fmla="*/ 0 h 51"/>
                <a:gd name="T16" fmla="*/ 0 w 62"/>
                <a:gd name="T17" fmla="*/ 51 h 51"/>
                <a:gd name="T18" fmla="*/ 0 w 62"/>
                <a:gd name="T19" fmla="*/ 51 h 51"/>
                <a:gd name="T20" fmla="*/ 0 w 62"/>
                <a:gd name="T21" fmla="*/ 51 h 51"/>
                <a:gd name="T22" fmla="*/ 56 w 62"/>
                <a:gd name="T23" fmla="*/ 51 h 51"/>
                <a:gd name="T24" fmla="*/ 62 w 62"/>
                <a:gd name="T25" fmla="*/ 20 h 51"/>
                <a:gd name="T26" fmla="*/ 30 w 62"/>
                <a:gd name="T27" fmla="*/ 20 h 51"/>
                <a:gd name="T28" fmla="*/ 54 w 62"/>
                <a:gd name="T29" fmla="*/ 48 h 51"/>
                <a:gd name="T30" fmla="*/ 4 w 62"/>
                <a:gd name="T31" fmla="*/ 48 h 51"/>
                <a:gd name="T32" fmla="*/ 8 w 62"/>
                <a:gd name="T33" fmla="*/ 17 h 51"/>
                <a:gd name="T34" fmla="*/ 23 w 62"/>
                <a:gd name="T35" fmla="*/ 17 h 51"/>
                <a:gd name="T36" fmla="*/ 29 w 62"/>
                <a:gd name="T37" fmla="*/ 22 h 51"/>
                <a:gd name="T38" fmla="*/ 59 w 62"/>
                <a:gd name="T39" fmla="*/ 22 h 51"/>
                <a:gd name="T40" fmla="*/ 54 w 62"/>
                <a:gd name="T41"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51">
                  <a:moveTo>
                    <a:pt x="30" y="20"/>
                  </a:moveTo>
                  <a:lnTo>
                    <a:pt x="24" y="14"/>
                  </a:lnTo>
                  <a:lnTo>
                    <a:pt x="6" y="14"/>
                  </a:lnTo>
                  <a:lnTo>
                    <a:pt x="3" y="36"/>
                  </a:lnTo>
                  <a:lnTo>
                    <a:pt x="3" y="3"/>
                  </a:lnTo>
                  <a:lnTo>
                    <a:pt x="7" y="3"/>
                  </a:lnTo>
                  <a:lnTo>
                    <a:pt x="7" y="0"/>
                  </a:lnTo>
                  <a:lnTo>
                    <a:pt x="0" y="0"/>
                  </a:lnTo>
                  <a:lnTo>
                    <a:pt x="0" y="51"/>
                  </a:lnTo>
                  <a:lnTo>
                    <a:pt x="0" y="51"/>
                  </a:lnTo>
                  <a:lnTo>
                    <a:pt x="0" y="51"/>
                  </a:lnTo>
                  <a:lnTo>
                    <a:pt x="56" y="51"/>
                  </a:lnTo>
                  <a:lnTo>
                    <a:pt x="62" y="20"/>
                  </a:lnTo>
                  <a:lnTo>
                    <a:pt x="30" y="20"/>
                  </a:lnTo>
                  <a:close/>
                  <a:moveTo>
                    <a:pt x="54" y="48"/>
                  </a:moveTo>
                  <a:lnTo>
                    <a:pt x="4" y="48"/>
                  </a:lnTo>
                  <a:lnTo>
                    <a:pt x="8" y="17"/>
                  </a:lnTo>
                  <a:lnTo>
                    <a:pt x="23" y="17"/>
                  </a:lnTo>
                  <a:lnTo>
                    <a:pt x="29" y="22"/>
                  </a:lnTo>
                  <a:lnTo>
                    <a:pt x="59" y="22"/>
                  </a:lnTo>
                  <a:lnTo>
                    <a:pt x="54" y="48"/>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9" name="Rectangle 58">
              <a:extLst>
                <a:ext uri="{FF2B5EF4-FFF2-40B4-BE49-F238E27FC236}">
                  <a16:creationId xmlns:a16="http://schemas.microsoft.com/office/drawing/2014/main" id="{5055431D-91AA-4E5E-AE48-A4760651463E}"/>
                </a:ext>
              </a:extLst>
            </p:cNvPr>
            <p:cNvSpPr>
              <a:spLocks noChangeArrowheads="1"/>
            </p:cNvSpPr>
            <p:nvPr/>
          </p:nvSpPr>
          <p:spPr bwMode="auto">
            <a:xfrm>
              <a:off x="4332611" y="4064792"/>
              <a:ext cx="79796"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10" name="Rectangle 59">
              <a:extLst>
                <a:ext uri="{FF2B5EF4-FFF2-40B4-BE49-F238E27FC236}">
                  <a16:creationId xmlns:a16="http://schemas.microsoft.com/office/drawing/2014/main" id="{2A95FD71-3AF2-4766-AB60-BDAC96DEDC6B}"/>
                </a:ext>
              </a:extLst>
            </p:cNvPr>
            <p:cNvSpPr>
              <a:spLocks noChangeArrowheads="1"/>
            </p:cNvSpPr>
            <p:nvPr/>
          </p:nvSpPr>
          <p:spPr bwMode="auto">
            <a:xfrm>
              <a:off x="4369186" y="4098041"/>
              <a:ext cx="43222"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grpSp>
      <p:sp>
        <p:nvSpPr>
          <p:cNvPr id="11" name="Rectangle: Diagonal Corners Snipped 14">
            <a:extLst>
              <a:ext uri="{FF2B5EF4-FFF2-40B4-BE49-F238E27FC236}">
                <a16:creationId xmlns:a16="http://schemas.microsoft.com/office/drawing/2014/main" id="{AAC27F50-9977-4ED7-93D9-3AB17C1B5B90}"/>
              </a:ext>
            </a:extLst>
          </p:cNvPr>
          <p:cNvSpPr/>
          <p:nvPr/>
        </p:nvSpPr>
        <p:spPr>
          <a:xfrm>
            <a:off x="246390" y="919160"/>
            <a:ext cx="10956230" cy="2483259"/>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sym typeface="Georgia"/>
              </a:rPr>
              <a:t>Κύριος στόχος/στρατηγική του Προγράμματος:</a:t>
            </a:r>
          </a:p>
          <a:p>
            <a:pPr lvl="0">
              <a:defRPr/>
            </a:pPr>
            <a:endParaRPr lang="el-GR" sz="1200" b="1" dirty="0" smtClean="0">
              <a:solidFill>
                <a:schemeClr val="bg1"/>
              </a:solidFill>
              <a:latin typeface="+mn-lt"/>
              <a:sym typeface="Georgia"/>
            </a:endParaRPr>
          </a:p>
          <a:p>
            <a:pPr lvl="0">
              <a:defRPr/>
            </a:pPr>
            <a:r>
              <a:rPr lang="el-GR" sz="1200" dirty="0">
                <a:solidFill>
                  <a:schemeClr val="bg1"/>
                </a:solidFill>
                <a:latin typeface="+mn-lt"/>
                <a:sym typeface="Georgia"/>
              </a:rPr>
              <a:t>Κεντρικός στρατηγικός στόχος του </a:t>
            </a:r>
            <a:r>
              <a:rPr lang="el-GR" sz="1200" dirty="0" smtClean="0">
                <a:solidFill>
                  <a:schemeClr val="bg1"/>
                </a:solidFill>
                <a:latin typeface="+mn-lt"/>
                <a:sym typeface="Georgia"/>
              </a:rPr>
              <a:t>Προγράμματος </a:t>
            </a:r>
            <a:r>
              <a:rPr lang="el-GR" sz="1200" dirty="0">
                <a:solidFill>
                  <a:schemeClr val="bg1"/>
                </a:solidFill>
                <a:latin typeface="+mn-lt"/>
                <a:sym typeface="Georgia"/>
              </a:rPr>
              <a:t>είναι η διαμόρφωση και συνεχής εξασφάλιση των κατάλληλων οργανωτικών και λειτουργικών συνθηκών που θα συμβάλουν στην επίτευξη των στόχων πολιτικής του ΕΣΠΑ 2021-2027 και των επιμέρους </a:t>
            </a:r>
            <a:r>
              <a:rPr lang="el-GR" sz="1200" dirty="0" smtClean="0">
                <a:solidFill>
                  <a:schemeClr val="bg1"/>
                </a:solidFill>
                <a:latin typeface="+mn-lt"/>
                <a:sym typeface="Georgia"/>
              </a:rPr>
              <a:t>Προγραμμάτων.</a:t>
            </a:r>
          </a:p>
          <a:p>
            <a:pPr lvl="0">
              <a:defRPr/>
            </a:pPr>
            <a:endParaRPr lang="el-GR" sz="1200" dirty="0" smtClean="0">
              <a:solidFill>
                <a:schemeClr val="bg1"/>
              </a:solidFill>
              <a:latin typeface="+mn-lt"/>
              <a:sym typeface="Georgia"/>
            </a:endParaRPr>
          </a:p>
          <a:p>
            <a:pPr lvl="0">
              <a:defRPr/>
            </a:pPr>
            <a:r>
              <a:rPr lang="el-GR" sz="1200" dirty="0" smtClean="0">
                <a:solidFill>
                  <a:schemeClr val="bg1"/>
                </a:solidFill>
                <a:latin typeface="+mn-lt"/>
                <a:sym typeface="Georgia"/>
              </a:rPr>
              <a:t>Οι </a:t>
            </a:r>
            <a:r>
              <a:rPr lang="el-GR" sz="1200" dirty="0">
                <a:solidFill>
                  <a:schemeClr val="bg1"/>
                </a:solidFill>
                <a:latin typeface="+mn-lt"/>
                <a:sym typeface="Georgia"/>
              </a:rPr>
              <a:t>ανάγκες που διαπιστώθηκαν και επιχειρείται να καλυφθούν από το </a:t>
            </a:r>
            <a:r>
              <a:rPr lang="el-GR" sz="1200" dirty="0" smtClean="0">
                <a:solidFill>
                  <a:schemeClr val="bg1"/>
                </a:solidFill>
                <a:latin typeface="+mn-lt"/>
                <a:sym typeface="Georgia"/>
              </a:rPr>
              <a:t>Πρόγραμμα μπορεί </a:t>
            </a:r>
            <a:r>
              <a:rPr lang="el-GR" sz="1200" dirty="0">
                <a:solidFill>
                  <a:schemeClr val="bg1"/>
                </a:solidFill>
                <a:latin typeface="+mn-lt"/>
                <a:sym typeface="Georgia"/>
              </a:rPr>
              <a:t>να συνοψιστούν ως εξής:</a:t>
            </a:r>
          </a:p>
          <a:p>
            <a:pPr marL="171450" lvl="0" indent="-171450">
              <a:spcBef>
                <a:spcPts val="200"/>
              </a:spcBef>
              <a:spcAft>
                <a:spcPts val="200"/>
              </a:spcAft>
              <a:buClr>
                <a:schemeClr val="bg1"/>
              </a:buClr>
              <a:buFont typeface="Wingdings" panose="05000000000000000000" pitchFamily="2" charset="2"/>
              <a:buChar char="ü"/>
              <a:defRPr/>
            </a:pPr>
            <a:r>
              <a:rPr lang="el-GR" sz="1100" dirty="0">
                <a:solidFill>
                  <a:schemeClr val="bg1"/>
                </a:solidFill>
                <a:latin typeface="+mn-lt"/>
                <a:cs typeface="Arial" panose="020B0604020202020204" pitchFamily="34" charset="0"/>
                <a:sym typeface="Georgia"/>
              </a:rPr>
              <a:t>Ανάγκη υποστήριξης και εκσυγχρονισμού της υφιστάμενης οργάνωσης και των μηχανισμών για την υλοποίηση του ΕΣΠΑ</a:t>
            </a:r>
          </a:p>
          <a:p>
            <a:pPr marL="171450" lvl="0" indent="-171450">
              <a:spcBef>
                <a:spcPts val="200"/>
              </a:spcBef>
              <a:spcAft>
                <a:spcPts val="200"/>
              </a:spcAft>
              <a:buClr>
                <a:schemeClr val="bg1"/>
              </a:buClr>
              <a:buFont typeface="Wingdings" panose="05000000000000000000" pitchFamily="2" charset="2"/>
              <a:buChar char="ü"/>
              <a:defRPr/>
            </a:pPr>
            <a:r>
              <a:rPr lang="el-GR" sz="1100" dirty="0">
                <a:solidFill>
                  <a:schemeClr val="bg1"/>
                </a:solidFill>
                <a:latin typeface="+mn-lt"/>
                <a:cs typeface="Arial" panose="020B0604020202020204" pitchFamily="34" charset="0"/>
                <a:sym typeface="Georgia"/>
              </a:rPr>
              <a:t>Ανάγκη για την στελεχιακή και τεχνική υποστήριξη όλων των φορέων των επιφορτισμένων με την διοίκηση, διαχείριση, πιστοποίηση, έλεγχο και παρακολούθηση της υλοποίησης των προγραμμάτων της νέας προγραμματικής περιόδου</a:t>
            </a:r>
          </a:p>
          <a:p>
            <a:pPr marL="171450" lvl="0" indent="-171450">
              <a:spcBef>
                <a:spcPts val="200"/>
              </a:spcBef>
              <a:spcAft>
                <a:spcPts val="200"/>
              </a:spcAft>
              <a:buClr>
                <a:schemeClr val="bg1"/>
              </a:buClr>
              <a:buFont typeface="Wingdings" panose="05000000000000000000" pitchFamily="2" charset="2"/>
              <a:buChar char="ü"/>
              <a:defRPr/>
            </a:pPr>
            <a:r>
              <a:rPr lang="el-GR" sz="1100" dirty="0">
                <a:solidFill>
                  <a:schemeClr val="bg1"/>
                </a:solidFill>
                <a:latin typeface="+mn-lt"/>
                <a:cs typeface="Arial" panose="020B0604020202020204" pitchFamily="34" charset="0"/>
                <a:sym typeface="Georgia"/>
              </a:rPr>
              <a:t>Ανάγκη οριζόντιας και εξατομικευμένης υποστήριξης μεγάλων και μικρότερων δικαιούχων του ΕΣΠΑ για την αύξηση της Διοικητικής Ικανότητας και της Διαχειριστικής τους Επάρκειας με στόχο την αποτελεσματική διαχείριση και παρακολούθηση των συγχρηματοδοτούμενων δράσεών τους.</a:t>
            </a:r>
          </a:p>
        </p:txBody>
      </p:sp>
      <p:sp>
        <p:nvSpPr>
          <p:cNvPr id="12" name="TextBox 11"/>
          <p:cNvSpPr txBox="1"/>
          <p:nvPr/>
        </p:nvSpPr>
        <p:spPr>
          <a:xfrm>
            <a:off x="505037" y="3702170"/>
            <a:ext cx="6873958" cy="1959511"/>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200" b="1" dirty="0" smtClean="0">
                <a:solidFill>
                  <a:schemeClr val="bg1"/>
                </a:solidFill>
                <a:latin typeface="+mn-lt"/>
                <a:cs typeface="Arial" panose="020B0604020202020204" pitchFamily="34" charset="0"/>
              </a:rPr>
              <a:t>Οι </a:t>
            </a:r>
            <a:r>
              <a:rPr lang="el-GR" sz="1200" b="1" dirty="0">
                <a:solidFill>
                  <a:schemeClr val="bg1"/>
                </a:solidFill>
                <a:latin typeface="+mn-lt"/>
                <a:cs typeface="Arial" panose="020B0604020202020204" pitchFamily="34" charset="0"/>
              </a:rPr>
              <a:t>Ε</a:t>
            </a:r>
            <a:r>
              <a:rPr lang="el-GR" sz="1200" b="1" dirty="0" smtClean="0">
                <a:solidFill>
                  <a:schemeClr val="bg1"/>
                </a:solidFill>
                <a:latin typeface="+mn-lt"/>
                <a:cs typeface="Arial" panose="020B0604020202020204" pitchFamily="34" charset="0"/>
              </a:rPr>
              <a:t>ιδικοί Στόχοι του </a:t>
            </a:r>
            <a:r>
              <a:rPr lang="el-GR" sz="1200" b="1" dirty="0">
                <a:solidFill>
                  <a:schemeClr val="bg1"/>
                </a:solidFill>
                <a:latin typeface="+mn-lt"/>
                <a:cs typeface="Arial" panose="020B0604020202020204" pitchFamily="34" charset="0"/>
              </a:rPr>
              <a:t>Προγράμματος είναι</a:t>
            </a:r>
            <a:r>
              <a:rPr lang="el-GR" sz="1200" b="1" dirty="0" smtClean="0">
                <a:solidFill>
                  <a:schemeClr val="bg1"/>
                </a:solidFill>
                <a:latin typeface="+mn-lt"/>
                <a:cs typeface="Arial" panose="020B0604020202020204" pitchFamily="34" charset="0"/>
              </a:rPr>
              <a:t>:</a:t>
            </a:r>
          </a:p>
          <a:p>
            <a:pPr lvl="0">
              <a:spcBef>
                <a:spcPts val="200"/>
              </a:spcBef>
              <a:spcAft>
                <a:spcPts val="200"/>
              </a:spcAft>
              <a:buClr>
                <a:schemeClr val="bg1"/>
              </a:buClr>
            </a:pPr>
            <a:endParaRPr lang="el-GR" sz="1200" b="1"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200" dirty="0" smtClean="0">
                <a:solidFill>
                  <a:schemeClr val="bg1"/>
                </a:solidFill>
                <a:latin typeface="+mn-lt"/>
                <a:cs typeface="Arial" panose="020B0604020202020204" pitchFamily="34" charset="0"/>
              </a:rPr>
              <a:t>Ενίσχυση </a:t>
            </a:r>
            <a:r>
              <a:rPr lang="el-GR" sz="1200" dirty="0">
                <a:solidFill>
                  <a:schemeClr val="bg1"/>
                </a:solidFill>
                <a:latin typeface="+mn-lt"/>
                <a:cs typeface="Arial" panose="020B0604020202020204" pitchFamily="34" charset="0"/>
              </a:rPr>
              <a:t>των συστημάτων και των διαδικασιών διοίκησης και συντονισμού της εφαρμογής των Επιχειρησιακών Προγραμμάτων </a:t>
            </a:r>
          </a:p>
          <a:p>
            <a:pPr marL="171450" lvl="0" indent="-171450">
              <a:spcBef>
                <a:spcPts val="200"/>
              </a:spcBef>
              <a:spcAft>
                <a:spcPts val="200"/>
              </a:spcAft>
              <a:buClr>
                <a:schemeClr val="bg1"/>
              </a:buClr>
              <a:buFont typeface="Wingdings" panose="05000000000000000000" pitchFamily="2" charset="2"/>
              <a:buChar char="ü"/>
            </a:pPr>
            <a:r>
              <a:rPr lang="el-GR" sz="1200" dirty="0" smtClean="0">
                <a:solidFill>
                  <a:schemeClr val="bg1"/>
                </a:solidFill>
                <a:latin typeface="+mn-lt"/>
                <a:cs typeface="Arial" panose="020B0604020202020204" pitchFamily="34" charset="0"/>
              </a:rPr>
              <a:t>Ενίσχυση  </a:t>
            </a:r>
            <a:r>
              <a:rPr lang="el-GR" sz="1200" dirty="0">
                <a:solidFill>
                  <a:schemeClr val="bg1"/>
                </a:solidFill>
                <a:latin typeface="+mn-lt"/>
                <a:cs typeface="Arial" panose="020B0604020202020204" pitchFamily="34" charset="0"/>
              </a:rPr>
              <a:t>της στελέχωσης, διοικητικής οργάνωσης και λειτουργίας των υποστηρικτικών δοµών του συστήματος διαχείρισης, συντονισμού και διοίκησης της εφαρμογής των  Επιχειρησιακών Προγραμμάτων, καθώς επίσης και των επιτελικών δομών των </a:t>
            </a:r>
            <a:r>
              <a:rPr lang="el-GR" sz="1200" dirty="0" smtClean="0">
                <a:solidFill>
                  <a:schemeClr val="bg1"/>
                </a:solidFill>
                <a:latin typeface="+mn-lt"/>
                <a:cs typeface="Arial" panose="020B0604020202020204" pitchFamily="34" charset="0"/>
              </a:rPr>
              <a:t>Υπουργείων</a:t>
            </a:r>
            <a:endParaRPr lang="el-GR" sz="1200"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200" dirty="0" smtClean="0">
                <a:solidFill>
                  <a:schemeClr val="bg1"/>
                </a:solidFill>
                <a:latin typeface="+mn-lt"/>
                <a:cs typeface="Arial" panose="020B0604020202020204" pitchFamily="34" charset="0"/>
              </a:rPr>
              <a:t>Ενίσχυση </a:t>
            </a:r>
            <a:r>
              <a:rPr lang="el-GR" sz="1200" dirty="0">
                <a:solidFill>
                  <a:schemeClr val="bg1"/>
                </a:solidFill>
                <a:latin typeface="+mn-lt"/>
                <a:cs typeface="Arial" panose="020B0604020202020204" pitchFamily="34" charset="0"/>
              </a:rPr>
              <a:t>της διοικητικής ικανότητας των δικαιούχων για την υλοποίηση συγχρηματοδοτούμενων </a:t>
            </a:r>
            <a:r>
              <a:rPr lang="el-GR" sz="1200" dirty="0" smtClean="0">
                <a:solidFill>
                  <a:schemeClr val="bg1"/>
                </a:solidFill>
                <a:latin typeface="+mn-lt"/>
                <a:cs typeface="Arial" panose="020B0604020202020204" pitchFamily="34" charset="0"/>
              </a:rPr>
              <a:t>παρεμβάσεων</a:t>
            </a:r>
            <a:endParaRPr lang="el-GR" sz="12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355119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1A311278-BB8C-49F5-973E-CE40320D498E}"/>
              </a:ext>
            </a:extLst>
          </p:cNvPr>
          <p:cNvSpPr/>
          <p:nvPr/>
        </p:nvSpPr>
        <p:spPr>
          <a:xfrm>
            <a:off x="656944" y="1619308"/>
            <a:ext cx="7199793" cy="1102627"/>
          </a:xfrm>
          <a:prstGeom prst="snip2DiagRect">
            <a:avLst/>
          </a:prstGeom>
          <a:noFill/>
          <a:ln>
            <a:noFill/>
          </a:ln>
        </p:spPr>
        <p:txBody>
          <a:bodyPr spcFirstLastPara="1" wrap="square" lIns="111176" tIns="15860" rIns="111176" bIns="15860" anchor="ctr" anchorCtr="0">
            <a:noAutofit/>
          </a:bodyPr>
          <a:lstStyle/>
          <a:p>
            <a:pPr lvl="0">
              <a:defRPr/>
            </a:pPr>
            <a:r>
              <a:rPr lang="en-US" sz="3600" b="1" dirty="0">
                <a:solidFill>
                  <a:prstClr val="white"/>
                </a:solidFill>
                <a:latin typeface="Calibri" panose="020F0502020204030204" pitchFamily="34" charset="0"/>
                <a:ea typeface="Roboto" panose="02000000000000000000" pitchFamily="2" charset="0"/>
                <a:cs typeface="Calibri" panose="020F0502020204030204" pitchFamily="34" charset="0"/>
              </a:rPr>
              <a:t>1</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 </a:t>
            </a:r>
            <a:r>
              <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rPr>
              <a:t>Συνοπτική </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Παρουσίαση ΕΣΠΑ 2021-2027</a:t>
            </a: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928569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2760659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55"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a:t>
            </a:r>
            <a:r>
              <a:rPr lang="el-GR" sz="2400" b="1" dirty="0" smtClean="0">
                <a:solidFill>
                  <a:schemeClr val="bg1"/>
                </a:solidFill>
                <a:latin typeface="Calibri" panose="020F0502020204030204" pitchFamily="34" charset="0"/>
              </a:rPr>
              <a:t>«Αλιεία, Υδατοκαλλιέργεια και Θάλασσα» </a:t>
            </a:r>
            <a:r>
              <a:rPr lang="el-GR" sz="2400" b="1" dirty="0">
                <a:solidFill>
                  <a:schemeClr val="bg1"/>
                </a:solidFill>
                <a:latin typeface="Calibri" panose="020F0502020204030204" pitchFamily="34" charset="0"/>
              </a:rPr>
              <a:t>π/υ </a:t>
            </a:r>
            <a:r>
              <a:rPr lang="el-GR" sz="2400" b="1" dirty="0" smtClean="0">
                <a:solidFill>
                  <a:schemeClr val="bg1"/>
                </a:solidFill>
                <a:latin typeface="Calibri" panose="020F0502020204030204" pitchFamily="34" charset="0"/>
              </a:rPr>
              <a:t>455 </a:t>
            </a:r>
            <a:r>
              <a:rPr lang="el-GR" sz="2400" b="1" dirty="0">
                <a:solidFill>
                  <a:schemeClr val="bg1"/>
                </a:solidFill>
                <a:latin typeface="Calibri" panose="020F0502020204030204" pitchFamily="34" charset="0"/>
              </a:rPr>
              <a:t>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30</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id="{AAC27F50-9977-4ED7-93D9-3AB17C1B5B90}"/>
              </a:ext>
            </a:extLst>
          </p:cNvPr>
          <p:cNvSpPr/>
          <p:nvPr/>
        </p:nvSpPr>
        <p:spPr>
          <a:xfrm>
            <a:off x="164795" y="770305"/>
            <a:ext cx="11650016" cy="990129"/>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100" b="1" dirty="0" smtClean="0">
                <a:solidFill>
                  <a:schemeClr val="bg1"/>
                </a:solidFill>
                <a:latin typeface="+mn-lt"/>
                <a:sym typeface="Georgia"/>
              </a:rPr>
              <a:t>Κύριος στόχος/στρατηγική του Προγράμματος:</a:t>
            </a:r>
          </a:p>
          <a:p>
            <a:pPr lvl="0">
              <a:defRPr/>
            </a:pPr>
            <a:r>
              <a:rPr lang="el-GR" sz="1200" dirty="0">
                <a:solidFill>
                  <a:schemeClr val="bg1"/>
                </a:solidFill>
                <a:latin typeface="+mn-lt"/>
                <a:sym typeface="Georgia"/>
              </a:rPr>
              <a:t>Το </a:t>
            </a:r>
            <a:r>
              <a:rPr lang="el-GR" sz="1200" dirty="0" smtClean="0">
                <a:solidFill>
                  <a:schemeClr val="bg1"/>
                </a:solidFill>
                <a:latin typeface="+mn-lt"/>
                <a:sym typeface="Georgia"/>
              </a:rPr>
              <a:t>Πρόγραμμα </a:t>
            </a:r>
            <a:r>
              <a:rPr lang="el-GR" sz="1200" dirty="0">
                <a:solidFill>
                  <a:schemeClr val="bg1"/>
                </a:solidFill>
                <a:latin typeface="+mn-lt"/>
                <a:sym typeface="Georgia"/>
              </a:rPr>
              <a:t>έχει ως όραμα τη: «Μετάβαση σε μια βιώσιμη, ανταγωνιστική, γαλάζια και παράλληλα φιλική προς το περιβάλλον οικονομία, με έμφαση στη λήψη αποφάσεων που βασίζεται στη γνώση, την εισαγωγή καινοτομίας και την αξιοποίηση της τεχνολογικής ανάπτυξης στους τομείς της αλιείας και των υδατοκαλλιεργειών, και την ενδυνάμωση των τοπικών κοινωνιών ώστε να επωφελούνται από τις ευκαιρίες που προσφέρει η βιώσιμη γαλάζια οικονομία»</a:t>
            </a:r>
            <a:endParaRPr lang="el-GR" sz="1200" dirty="0" smtClean="0">
              <a:solidFill>
                <a:schemeClr val="bg1"/>
              </a:solidFill>
              <a:latin typeface="+mn-lt"/>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5" y="1926691"/>
            <a:ext cx="4774675" cy="2328843"/>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Προτεραιότητες </a:t>
            </a:r>
            <a:r>
              <a:rPr lang="el-GR" sz="1100" b="1" dirty="0">
                <a:solidFill>
                  <a:schemeClr val="bg1"/>
                </a:solidFill>
                <a:latin typeface="+mn-lt"/>
                <a:cs typeface="Arial" panose="020B0604020202020204" pitchFamily="34" charset="0"/>
              </a:rPr>
              <a:t>του Προγράμματος είναι:</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της βιώσιμης αλιείας και της αποκατάστασης και διατήρησης των υδρόβιων βιολογικών </a:t>
            </a:r>
            <a:r>
              <a:rPr lang="el-GR" sz="1100" dirty="0" smtClean="0">
                <a:solidFill>
                  <a:schemeClr val="bg1"/>
                </a:solidFill>
                <a:latin typeface="+mn-lt"/>
                <a:cs typeface="Arial" panose="020B0604020202020204" pitchFamily="34" charset="0"/>
              </a:rPr>
              <a:t>πόρων </a:t>
            </a:r>
            <a:endParaRPr lang="el-GR" sz="1100"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δραστηριοτήτων βιώσιμης υδατοκαλλιέργειας, και μεταποίησης και εμπορίας προϊόντων αλιείας και υδατοκαλλιέργειας και κατά συνέπεια, συμβολή στην επισιτιστική ασφάλεια στην Ένωση</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Ενθάρρυνση μιας βιώσιμης γαλάζιας οικονομίας σε παράκτιες και νησιωτικές περιοχές καθώς και σε περιοχές εσωτερικών υδάτων, και προώθηση της ανάπτυξης κοινοτήτων αλιείας και </a:t>
            </a:r>
            <a:r>
              <a:rPr lang="el-GR" sz="1100" dirty="0" smtClean="0">
                <a:solidFill>
                  <a:schemeClr val="bg1"/>
                </a:solidFill>
                <a:latin typeface="+mn-lt"/>
                <a:cs typeface="Arial" panose="020B0604020202020204" pitchFamily="34" charset="0"/>
              </a:rPr>
              <a:t>υδατοκαλλιέργειας</a:t>
            </a:r>
            <a:endParaRPr lang="el-GR" sz="1100"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της διεθνούς διακυβέρνησης των ωκεανών και δημιουργία προϋποθέσεων για την εξασφάλιση ασφαλών, προστατευμένων και καθαρών θαλασσών και ωκεανών που υπόκεινται σε βιώσιμη διαχείριση</a:t>
            </a:r>
          </a:p>
        </p:txBody>
      </p:sp>
      <p:sp>
        <p:nvSpPr>
          <p:cNvPr id="15" name="TextBox 14"/>
          <p:cNvSpPr txBox="1"/>
          <p:nvPr/>
        </p:nvSpPr>
        <p:spPr>
          <a:xfrm>
            <a:off x="5136022" y="1926691"/>
            <a:ext cx="6776815" cy="3082895"/>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Σημαντικές δράσεις που θα υλοποιηθούν στο πλαίσιο των Προτεραιοτήτων αφορούν σε:</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των οικονομικά, κοινωνικά και περιβαλλοντικά βιώσιμων αλιευτικών δραστηριοτήτων με έμφαση στη μικρή παράκτια αλιεία και εκσυγχρονισμό στόλου και υποδομών, συνδυαστικά με δράσεις για μείωση του περιβαλλοντικού αποτυπώματος, εισαγωγή καινοτομίας στην παραγωγική διαδικασία και ενθάρρυνση </a:t>
            </a:r>
            <a:r>
              <a:rPr lang="el-GR" sz="1100" dirty="0" smtClean="0">
                <a:solidFill>
                  <a:schemeClr val="bg1"/>
                </a:solidFill>
                <a:latin typeface="+mn-lt"/>
                <a:cs typeface="Arial" panose="020B0604020202020204" pitchFamily="34" charset="0"/>
              </a:rPr>
              <a:t>συνεργασιών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Συμβολή στη διατήρηση και αποκατάσταση των θαλάσσιων οικοσυστημάτων και της αποτελεσματικής επιτήρησης της αλιευτικής δραστηριότητας, σε συνδυασμό με δράσεις για τον μετριασμό των επιπτώσεων της κλιματικής </a:t>
            </a:r>
            <a:r>
              <a:rPr lang="el-GR" sz="1100" dirty="0" smtClean="0">
                <a:solidFill>
                  <a:schemeClr val="bg1"/>
                </a:solidFill>
                <a:latin typeface="+mn-lt"/>
                <a:cs typeface="Arial" panose="020B0604020202020204" pitchFamily="34" charset="0"/>
              </a:rPr>
              <a:t>αλλαγής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της ανταγωνιστικότητας και ανθεκτικότητας των υδατοκαλλιεργειών, προώθηση πρακτικών για την εξασφάλιση περιβαλλοντικής βιωσιμότητας </a:t>
            </a:r>
            <a:r>
              <a:rPr lang="el-GR" sz="1100" dirty="0" smtClean="0">
                <a:solidFill>
                  <a:schemeClr val="bg1"/>
                </a:solidFill>
                <a:latin typeface="+mn-lt"/>
                <a:cs typeface="Arial" panose="020B0604020202020204" pitchFamily="34" charset="0"/>
              </a:rPr>
              <a:t>μακροπρόθεσμα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Διεύρυνση των αγορών στόχων των προϊόντων αλιείας-υδατοκαλλιέργειας, εφαρμογή νέων τεχνολογιών καθώς και αναβάθμιση εγκαταστάσεων, προϊόντων και υπηρεσιών στον τομέα της </a:t>
            </a:r>
            <a:r>
              <a:rPr lang="el-GR" sz="1100" dirty="0" smtClean="0">
                <a:solidFill>
                  <a:schemeClr val="bg1"/>
                </a:solidFill>
                <a:latin typeface="+mn-lt"/>
                <a:cs typeface="Arial" panose="020B0604020202020204" pitchFamily="34" charset="0"/>
              </a:rPr>
              <a:t>μεταποίησης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Εφαρμογή μέτρων σε στοχευμένες περιοχές για την προώθηση βιώσιμης γαλάζιας οικονομίας, κοινωνικής συνοχής, πολιτισμού, αναβάθμισης της ποιότητας ζωής και προστασίας του περιβάλλοντος (ΤΑΠΤΚ</a:t>
            </a:r>
            <a:r>
              <a:rPr lang="el-GR" sz="1100" dirty="0" smtClean="0">
                <a:solidFill>
                  <a:schemeClr val="bg1"/>
                </a:solidFill>
                <a:latin typeface="+mn-lt"/>
                <a:cs typeface="Arial" panose="020B0604020202020204" pitchFamily="34" charset="0"/>
              </a:rPr>
              <a:t>)</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Υποστήριξη της λειτουργίας του κοινού περιβάλλοντος ανταλλαγής πληροφοριών για την επιτήρηση του θαλάσσιου τομέα της </a:t>
            </a:r>
            <a:r>
              <a:rPr lang="el-GR" sz="1100" dirty="0" smtClean="0">
                <a:solidFill>
                  <a:schemeClr val="bg1"/>
                </a:solidFill>
                <a:latin typeface="+mn-lt"/>
                <a:cs typeface="Arial" panose="020B0604020202020204" pitchFamily="34" charset="0"/>
              </a:rPr>
              <a:t>Ε.Ε.</a:t>
            </a:r>
            <a:endParaRPr lang="el-GR" sz="1100" dirty="0">
              <a:solidFill>
                <a:schemeClr val="bg1"/>
              </a:solidFill>
              <a:latin typeface="+mn-lt"/>
              <a:cs typeface="Arial" panose="020B0604020202020204" pitchFamily="34" charset="0"/>
            </a:endParaRPr>
          </a:p>
        </p:txBody>
      </p:sp>
      <p:sp>
        <p:nvSpPr>
          <p:cNvPr id="43" name="Freeform 45">
            <a:extLst>
              <a:ext uri="{FF2B5EF4-FFF2-40B4-BE49-F238E27FC236}">
                <a16:creationId xmlns:a16="http://schemas.microsoft.com/office/drawing/2014/main" id="{DB66B400-1B25-492B-AB10-040438BC3668}"/>
              </a:ext>
            </a:extLst>
          </p:cNvPr>
          <p:cNvSpPr>
            <a:spLocks noChangeAspect="1" noEditPoints="1"/>
          </p:cNvSpPr>
          <p:nvPr/>
        </p:nvSpPr>
        <p:spPr bwMode="auto">
          <a:xfrm>
            <a:off x="11006024" y="0"/>
            <a:ext cx="571500" cy="571500"/>
          </a:xfrm>
          <a:custGeom>
            <a:avLst/>
            <a:gdLst>
              <a:gd name="T0" fmla="*/ 0 w 192"/>
              <a:gd name="T1" fmla="*/ 192 h 192"/>
              <a:gd name="T2" fmla="*/ 192 w 192"/>
              <a:gd name="T3" fmla="*/ 0 h 192"/>
              <a:gd name="T4" fmla="*/ 184 w 192"/>
              <a:gd name="T5" fmla="*/ 8 h 192"/>
              <a:gd name="T6" fmla="*/ 156 w 192"/>
              <a:gd name="T7" fmla="*/ 107 h 192"/>
              <a:gd name="T8" fmla="*/ 172 w 192"/>
              <a:gd name="T9" fmla="*/ 91 h 192"/>
              <a:gd name="T10" fmla="*/ 126 w 192"/>
              <a:gd name="T11" fmla="*/ 89 h 192"/>
              <a:gd name="T12" fmla="*/ 84 w 192"/>
              <a:gd name="T13" fmla="*/ 62 h 192"/>
              <a:gd name="T14" fmla="*/ 55 w 192"/>
              <a:gd name="T15" fmla="*/ 50 h 192"/>
              <a:gd name="T16" fmla="*/ 40 w 192"/>
              <a:gd name="T17" fmla="*/ 62 h 192"/>
              <a:gd name="T18" fmla="*/ 32 w 192"/>
              <a:gd name="T19" fmla="*/ 89 h 192"/>
              <a:gd name="T20" fmla="*/ 23 w 192"/>
              <a:gd name="T21" fmla="*/ 90 h 192"/>
              <a:gd name="T22" fmla="*/ 27 w 192"/>
              <a:gd name="T23" fmla="*/ 113 h 192"/>
              <a:gd name="T24" fmla="*/ 8 w 192"/>
              <a:gd name="T25" fmla="*/ 104 h 192"/>
              <a:gd name="T26" fmla="*/ 184 w 192"/>
              <a:gd name="T27" fmla="*/ 8 h 192"/>
              <a:gd name="T28" fmla="*/ 20 w 192"/>
              <a:gd name="T29" fmla="*/ 118 h 192"/>
              <a:gd name="T30" fmla="*/ 102 w 192"/>
              <a:gd name="T31" fmla="*/ 118 h 192"/>
              <a:gd name="T32" fmla="*/ 154 w 192"/>
              <a:gd name="T33" fmla="*/ 118 h 192"/>
              <a:gd name="T34" fmla="*/ 184 w 192"/>
              <a:gd name="T35" fmla="*/ 136 h 192"/>
              <a:gd name="T36" fmla="*/ 108 w 192"/>
              <a:gd name="T37" fmla="*/ 140 h 192"/>
              <a:gd name="T38" fmla="*/ 26 w 192"/>
              <a:gd name="T39" fmla="*/ 140 h 192"/>
              <a:gd name="T40" fmla="*/ 8 w 192"/>
              <a:gd name="T41" fmla="*/ 112 h 192"/>
              <a:gd name="T42" fmla="*/ 161 w 192"/>
              <a:gd name="T43" fmla="*/ 95 h 192"/>
              <a:gd name="T44" fmla="*/ 108 w 192"/>
              <a:gd name="T45" fmla="*/ 112 h 192"/>
              <a:gd name="T46" fmla="*/ 34 w 192"/>
              <a:gd name="T47" fmla="*/ 118 h 192"/>
              <a:gd name="T48" fmla="*/ 45 w 192"/>
              <a:gd name="T49" fmla="*/ 56 h 192"/>
              <a:gd name="T50" fmla="*/ 56 w 192"/>
              <a:gd name="T51" fmla="*/ 62 h 192"/>
              <a:gd name="T52" fmla="*/ 45 w 192"/>
              <a:gd name="T53" fmla="*/ 56 h 192"/>
              <a:gd name="T54" fmla="*/ 84 w 192"/>
              <a:gd name="T55" fmla="*/ 68 h 192"/>
              <a:gd name="T56" fmla="*/ 49 w 192"/>
              <a:gd name="T57" fmla="*/ 72 h 192"/>
              <a:gd name="T58" fmla="*/ 38 w 192"/>
              <a:gd name="T59" fmla="*/ 89 h 192"/>
              <a:gd name="T60" fmla="*/ 41 w 192"/>
              <a:gd name="T61" fmla="*/ 68 h 192"/>
              <a:gd name="T62" fmla="*/ 104 w 192"/>
              <a:gd name="T63" fmla="*/ 79 h 192"/>
              <a:gd name="T64" fmla="*/ 55 w 192"/>
              <a:gd name="T65" fmla="*/ 89 h 192"/>
              <a:gd name="T66" fmla="*/ 104 w 192"/>
              <a:gd name="T67" fmla="*/ 79 h 192"/>
              <a:gd name="T68" fmla="*/ 8 w 192"/>
              <a:gd name="T69" fmla="*/ 140 h 192"/>
              <a:gd name="T70" fmla="*/ 72 w 192"/>
              <a:gd name="T71" fmla="*/ 146 h 192"/>
              <a:gd name="T72" fmla="*/ 128 w 192"/>
              <a:gd name="T73" fmla="*/ 157 h 192"/>
              <a:gd name="T74" fmla="*/ 184 w 192"/>
              <a:gd name="T75" fmla="*/ 146 h 192"/>
              <a:gd name="T76" fmla="*/ 8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84" y="8"/>
                </a:moveTo>
                <a:cubicBezTo>
                  <a:pt x="184" y="108"/>
                  <a:pt x="184" y="108"/>
                  <a:pt x="184" y="108"/>
                </a:cubicBezTo>
                <a:cubicBezTo>
                  <a:pt x="175" y="103"/>
                  <a:pt x="165" y="103"/>
                  <a:pt x="156" y="107"/>
                </a:cubicBezTo>
                <a:cubicBezTo>
                  <a:pt x="171" y="94"/>
                  <a:pt x="171" y="94"/>
                  <a:pt x="171" y="94"/>
                </a:cubicBezTo>
                <a:cubicBezTo>
                  <a:pt x="172" y="93"/>
                  <a:pt x="173" y="92"/>
                  <a:pt x="172" y="91"/>
                </a:cubicBezTo>
                <a:cubicBezTo>
                  <a:pt x="172" y="90"/>
                  <a:pt x="171" y="89"/>
                  <a:pt x="169" y="89"/>
                </a:cubicBezTo>
                <a:cubicBezTo>
                  <a:pt x="126" y="89"/>
                  <a:pt x="126" y="89"/>
                  <a:pt x="126" y="89"/>
                </a:cubicBezTo>
                <a:cubicBezTo>
                  <a:pt x="122" y="86"/>
                  <a:pt x="107" y="74"/>
                  <a:pt x="102" y="69"/>
                </a:cubicBezTo>
                <a:cubicBezTo>
                  <a:pt x="94" y="63"/>
                  <a:pt x="86" y="62"/>
                  <a:pt x="84" y="62"/>
                </a:cubicBezTo>
                <a:cubicBezTo>
                  <a:pt x="63" y="62"/>
                  <a:pt x="63" y="62"/>
                  <a:pt x="63" y="62"/>
                </a:cubicBezTo>
                <a:cubicBezTo>
                  <a:pt x="55" y="50"/>
                  <a:pt x="55" y="50"/>
                  <a:pt x="55" y="50"/>
                </a:cubicBezTo>
                <a:cubicBezTo>
                  <a:pt x="38" y="50"/>
                  <a:pt x="38" y="50"/>
                  <a:pt x="38" y="50"/>
                </a:cubicBezTo>
                <a:cubicBezTo>
                  <a:pt x="40" y="62"/>
                  <a:pt x="40" y="62"/>
                  <a:pt x="40" y="62"/>
                </a:cubicBezTo>
                <a:cubicBezTo>
                  <a:pt x="32" y="62"/>
                  <a:pt x="32" y="62"/>
                  <a:pt x="32" y="62"/>
                </a:cubicBezTo>
                <a:cubicBezTo>
                  <a:pt x="32" y="89"/>
                  <a:pt x="32" y="89"/>
                  <a:pt x="32" y="89"/>
                </a:cubicBezTo>
                <a:cubicBezTo>
                  <a:pt x="25" y="89"/>
                  <a:pt x="25" y="89"/>
                  <a:pt x="25" y="89"/>
                </a:cubicBezTo>
                <a:cubicBezTo>
                  <a:pt x="25" y="89"/>
                  <a:pt x="24" y="89"/>
                  <a:pt x="23" y="90"/>
                </a:cubicBezTo>
                <a:cubicBezTo>
                  <a:pt x="22" y="91"/>
                  <a:pt x="22" y="92"/>
                  <a:pt x="22" y="93"/>
                </a:cubicBezTo>
                <a:cubicBezTo>
                  <a:pt x="27" y="113"/>
                  <a:pt x="27" y="113"/>
                  <a:pt x="27" y="113"/>
                </a:cubicBezTo>
                <a:cubicBezTo>
                  <a:pt x="26" y="113"/>
                  <a:pt x="26" y="113"/>
                  <a:pt x="26" y="112"/>
                </a:cubicBezTo>
                <a:cubicBezTo>
                  <a:pt x="21" y="108"/>
                  <a:pt x="15" y="105"/>
                  <a:pt x="8" y="104"/>
                </a:cubicBezTo>
                <a:cubicBezTo>
                  <a:pt x="8" y="8"/>
                  <a:pt x="8" y="8"/>
                  <a:pt x="8" y="8"/>
                </a:cubicBezTo>
                <a:lnTo>
                  <a:pt x="184" y="8"/>
                </a:lnTo>
                <a:close/>
                <a:moveTo>
                  <a:pt x="8" y="112"/>
                </a:moveTo>
                <a:cubicBezTo>
                  <a:pt x="13" y="113"/>
                  <a:pt x="17" y="115"/>
                  <a:pt x="20" y="118"/>
                </a:cubicBezTo>
                <a:cubicBezTo>
                  <a:pt x="35" y="132"/>
                  <a:pt x="57" y="132"/>
                  <a:pt x="72" y="118"/>
                </a:cubicBezTo>
                <a:cubicBezTo>
                  <a:pt x="80" y="110"/>
                  <a:pt x="94" y="110"/>
                  <a:pt x="102" y="118"/>
                </a:cubicBezTo>
                <a:cubicBezTo>
                  <a:pt x="109" y="125"/>
                  <a:pt x="119" y="128"/>
                  <a:pt x="128" y="128"/>
                </a:cubicBezTo>
                <a:cubicBezTo>
                  <a:pt x="137" y="128"/>
                  <a:pt x="147" y="125"/>
                  <a:pt x="154" y="118"/>
                </a:cubicBezTo>
                <a:cubicBezTo>
                  <a:pt x="162" y="110"/>
                  <a:pt x="175" y="110"/>
                  <a:pt x="184" y="118"/>
                </a:cubicBezTo>
                <a:cubicBezTo>
                  <a:pt x="184" y="136"/>
                  <a:pt x="184" y="136"/>
                  <a:pt x="184" y="136"/>
                </a:cubicBezTo>
                <a:cubicBezTo>
                  <a:pt x="173" y="129"/>
                  <a:pt x="158" y="131"/>
                  <a:pt x="148" y="140"/>
                </a:cubicBezTo>
                <a:cubicBezTo>
                  <a:pt x="137" y="151"/>
                  <a:pt x="119" y="151"/>
                  <a:pt x="108" y="140"/>
                </a:cubicBezTo>
                <a:cubicBezTo>
                  <a:pt x="96" y="129"/>
                  <a:pt x="78" y="129"/>
                  <a:pt x="66" y="140"/>
                </a:cubicBezTo>
                <a:cubicBezTo>
                  <a:pt x="55" y="151"/>
                  <a:pt x="37" y="151"/>
                  <a:pt x="26" y="140"/>
                </a:cubicBezTo>
                <a:cubicBezTo>
                  <a:pt x="21" y="136"/>
                  <a:pt x="15" y="133"/>
                  <a:pt x="8" y="132"/>
                </a:cubicBezTo>
                <a:lnTo>
                  <a:pt x="8" y="112"/>
                </a:lnTo>
                <a:close/>
                <a:moveTo>
                  <a:pt x="29" y="95"/>
                </a:moveTo>
                <a:cubicBezTo>
                  <a:pt x="161" y="95"/>
                  <a:pt x="161" y="95"/>
                  <a:pt x="161" y="95"/>
                </a:cubicBezTo>
                <a:cubicBezTo>
                  <a:pt x="131" y="120"/>
                  <a:pt x="131" y="120"/>
                  <a:pt x="131" y="120"/>
                </a:cubicBezTo>
                <a:cubicBezTo>
                  <a:pt x="123" y="121"/>
                  <a:pt x="114" y="118"/>
                  <a:pt x="108" y="112"/>
                </a:cubicBezTo>
                <a:cubicBezTo>
                  <a:pt x="96" y="101"/>
                  <a:pt x="78" y="101"/>
                  <a:pt x="66" y="112"/>
                </a:cubicBezTo>
                <a:cubicBezTo>
                  <a:pt x="57" y="121"/>
                  <a:pt x="45" y="122"/>
                  <a:pt x="34" y="118"/>
                </a:cubicBezTo>
                <a:lnTo>
                  <a:pt x="29" y="95"/>
                </a:lnTo>
                <a:close/>
                <a:moveTo>
                  <a:pt x="45" y="56"/>
                </a:moveTo>
                <a:cubicBezTo>
                  <a:pt x="52" y="56"/>
                  <a:pt x="52" y="56"/>
                  <a:pt x="52" y="56"/>
                </a:cubicBezTo>
                <a:cubicBezTo>
                  <a:pt x="56" y="62"/>
                  <a:pt x="56" y="62"/>
                  <a:pt x="56" y="62"/>
                </a:cubicBezTo>
                <a:cubicBezTo>
                  <a:pt x="46" y="62"/>
                  <a:pt x="46" y="62"/>
                  <a:pt x="46" y="62"/>
                </a:cubicBezTo>
                <a:lnTo>
                  <a:pt x="45" y="56"/>
                </a:lnTo>
                <a:close/>
                <a:moveTo>
                  <a:pt x="68" y="68"/>
                </a:moveTo>
                <a:cubicBezTo>
                  <a:pt x="84" y="68"/>
                  <a:pt x="84" y="68"/>
                  <a:pt x="84" y="68"/>
                </a:cubicBezTo>
                <a:cubicBezTo>
                  <a:pt x="85" y="68"/>
                  <a:pt x="91" y="69"/>
                  <a:pt x="96" y="72"/>
                </a:cubicBezTo>
                <a:cubicBezTo>
                  <a:pt x="49" y="72"/>
                  <a:pt x="49" y="72"/>
                  <a:pt x="49" y="72"/>
                </a:cubicBezTo>
                <a:cubicBezTo>
                  <a:pt x="49" y="89"/>
                  <a:pt x="49" y="89"/>
                  <a:pt x="49" y="89"/>
                </a:cubicBezTo>
                <a:cubicBezTo>
                  <a:pt x="38" y="89"/>
                  <a:pt x="38" y="89"/>
                  <a:pt x="38" y="89"/>
                </a:cubicBezTo>
                <a:cubicBezTo>
                  <a:pt x="38" y="68"/>
                  <a:pt x="38" y="68"/>
                  <a:pt x="38" y="68"/>
                </a:cubicBezTo>
                <a:cubicBezTo>
                  <a:pt x="41" y="68"/>
                  <a:pt x="41" y="68"/>
                  <a:pt x="41" y="68"/>
                </a:cubicBezTo>
                <a:lnTo>
                  <a:pt x="68" y="68"/>
                </a:lnTo>
                <a:close/>
                <a:moveTo>
                  <a:pt x="104" y="79"/>
                </a:moveTo>
                <a:cubicBezTo>
                  <a:pt x="108" y="82"/>
                  <a:pt x="113" y="86"/>
                  <a:pt x="116" y="89"/>
                </a:cubicBezTo>
                <a:cubicBezTo>
                  <a:pt x="55" y="89"/>
                  <a:pt x="55" y="89"/>
                  <a:pt x="55" y="89"/>
                </a:cubicBezTo>
                <a:cubicBezTo>
                  <a:pt x="55" y="79"/>
                  <a:pt x="55" y="79"/>
                  <a:pt x="55" y="79"/>
                </a:cubicBezTo>
                <a:lnTo>
                  <a:pt x="104" y="79"/>
                </a:lnTo>
                <a:close/>
                <a:moveTo>
                  <a:pt x="8" y="184"/>
                </a:moveTo>
                <a:cubicBezTo>
                  <a:pt x="8" y="140"/>
                  <a:pt x="8" y="140"/>
                  <a:pt x="8" y="140"/>
                </a:cubicBezTo>
                <a:cubicBezTo>
                  <a:pt x="13" y="141"/>
                  <a:pt x="17" y="143"/>
                  <a:pt x="20" y="146"/>
                </a:cubicBezTo>
                <a:cubicBezTo>
                  <a:pt x="35" y="160"/>
                  <a:pt x="57" y="160"/>
                  <a:pt x="72" y="146"/>
                </a:cubicBezTo>
                <a:cubicBezTo>
                  <a:pt x="80" y="138"/>
                  <a:pt x="94" y="138"/>
                  <a:pt x="102" y="146"/>
                </a:cubicBezTo>
                <a:cubicBezTo>
                  <a:pt x="109" y="153"/>
                  <a:pt x="119" y="157"/>
                  <a:pt x="128" y="157"/>
                </a:cubicBezTo>
                <a:cubicBezTo>
                  <a:pt x="137" y="157"/>
                  <a:pt x="147" y="153"/>
                  <a:pt x="154" y="146"/>
                </a:cubicBezTo>
                <a:cubicBezTo>
                  <a:pt x="162" y="138"/>
                  <a:pt x="175" y="138"/>
                  <a:pt x="184" y="146"/>
                </a:cubicBezTo>
                <a:cubicBezTo>
                  <a:pt x="184" y="184"/>
                  <a:pt x="184" y="184"/>
                  <a:pt x="184" y="184"/>
                </a:cubicBezTo>
                <a:lnTo>
                  <a:pt x="8" y="184"/>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995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4ii. </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Περιφερειακά Προγράμματα</a:t>
            </a: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a:p>
            <a:pPr lvl="0">
              <a:defRPr/>
            </a:pP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2611610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482339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58"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smtClean="0">
                <a:solidFill>
                  <a:schemeClr val="bg1"/>
                </a:solidFill>
                <a:latin typeface="Calibri" panose="020F0502020204030204" pitchFamily="34" charset="0"/>
              </a:rPr>
              <a:t>13 Περιφερειακά Προγράμματα συνολικού π/υ 8.066 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32</a:t>
            </a:fld>
            <a:endParaRPr lang="el-GR" sz="1000">
              <a:solidFill>
                <a:schemeClr val="tx1"/>
              </a:solidFill>
              <a:latin typeface="Calibri "/>
            </a:endParaRPr>
          </a:p>
        </p:txBody>
      </p:sp>
      <p:graphicFrame>
        <p:nvGraphicFramePr>
          <p:cNvPr id="2" name="Πίνακας 1"/>
          <p:cNvGraphicFramePr>
            <a:graphicFrameLocks noGrp="1"/>
          </p:cNvGraphicFramePr>
          <p:nvPr>
            <p:extLst>
              <p:ext uri="{D42A27DB-BD31-4B8C-83A1-F6EECF244321}">
                <p14:modId xmlns:p14="http://schemas.microsoft.com/office/powerpoint/2010/main" val="3793453320"/>
              </p:ext>
            </p:extLst>
          </p:nvPr>
        </p:nvGraphicFramePr>
        <p:xfrm>
          <a:off x="376918" y="814195"/>
          <a:ext cx="3272136" cy="5398603"/>
        </p:xfrm>
        <a:graphic>
          <a:graphicData uri="http://schemas.openxmlformats.org/drawingml/2006/table">
            <a:tbl>
              <a:tblPr>
                <a:tableStyleId>{FF41AB97-5139-4898-911C-33C0699E20D6}</a:tableStyleId>
              </a:tblPr>
              <a:tblGrid>
                <a:gridCol w="2216859">
                  <a:extLst>
                    <a:ext uri="{9D8B030D-6E8A-4147-A177-3AD203B41FA5}">
                      <a16:colId xmlns:a16="http://schemas.microsoft.com/office/drawing/2014/main" val="20000"/>
                    </a:ext>
                  </a:extLst>
                </a:gridCol>
                <a:gridCol w="1055277">
                  <a:extLst>
                    <a:ext uri="{9D8B030D-6E8A-4147-A177-3AD203B41FA5}">
                      <a16:colId xmlns:a16="http://schemas.microsoft.com/office/drawing/2014/main" val="20001"/>
                    </a:ext>
                  </a:extLst>
                </a:gridCol>
              </a:tblGrid>
              <a:tr h="635250">
                <a:tc gridSpan="2">
                  <a:txBody>
                    <a:bodyPr/>
                    <a:lstStyle/>
                    <a:p>
                      <a:pPr algn="ctr" rtl="0" fontAlgn="ctr"/>
                      <a:r>
                        <a:rPr lang="el-GR" sz="1200" b="1" u="none" strike="noStrike" dirty="0" smtClean="0">
                          <a:solidFill>
                            <a:srgbClr val="002060"/>
                          </a:solidFill>
                          <a:effectLst/>
                          <a:latin typeface="+mn-lt"/>
                        </a:rPr>
                        <a:t>Κατανομή </a:t>
                      </a:r>
                      <a:r>
                        <a:rPr lang="el-GR" sz="1200" b="1" u="none" strike="noStrike" dirty="0">
                          <a:solidFill>
                            <a:srgbClr val="002060"/>
                          </a:solidFill>
                          <a:effectLst/>
                          <a:latin typeface="+mn-lt"/>
                        </a:rPr>
                        <a:t>πόρων 2021-2027 ανά </a:t>
                      </a:r>
                      <a:r>
                        <a:rPr lang="el-GR" sz="1200" b="1" u="none" strike="noStrike" dirty="0" smtClean="0">
                          <a:solidFill>
                            <a:srgbClr val="002060"/>
                          </a:solidFill>
                          <a:effectLst/>
                          <a:latin typeface="+mn-lt"/>
                        </a:rPr>
                        <a:t>Περιφερειακό Πρόγραμμα </a:t>
                      </a:r>
                      <a:r>
                        <a:rPr lang="el-GR" sz="1200" b="1" u="none" strike="noStrike" dirty="0">
                          <a:solidFill>
                            <a:srgbClr val="002060"/>
                          </a:solidFill>
                          <a:effectLst/>
                          <a:latin typeface="+mn-lt"/>
                        </a:rPr>
                        <a:t>(εκατ. Ευρώ)</a:t>
                      </a:r>
                      <a:endParaRPr lang="el-GR" sz="1200" b="1" i="0" u="none" strike="noStrike" dirty="0">
                        <a:solidFill>
                          <a:srgbClr val="002060"/>
                        </a:solidFill>
                        <a:effectLst/>
                        <a:latin typeface="+mn-lt"/>
                      </a:endParaRPr>
                    </a:p>
                  </a:txBody>
                  <a:tcPr marL="9239" marR="9239" marT="9239" marB="0" anchor="ctr"/>
                </a:tc>
                <a:tc hMerge="1">
                  <a:txBody>
                    <a:bodyPr/>
                    <a:lstStyle/>
                    <a:p>
                      <a:pPr algn="ctr" rtl="0" fontAlgn="ctr"/>
                      <a:endParaRPr lang="el-GR" sz="1200" b="0" i="0" u="none" strike="noStrike" dirty="0">
                        <a:solidFill>
                          <a:srgbClr val="000000"/>
                        </a:solidFill>
                        <a:effectLst/>
                        <a:latin typeface="+mn-lt"/>
                      </a:endParaRPr>
                    </a:p>
                  </a:txBody>
                  <a:tcPr marL="9239" marR="9239" marT="9239" marB="0" anchor="ctr"/>
                </a:tc>
                <a:extLst>
                  <a:ext uri="{0D108BD9-81ED-4DB2-BD59-A6C34878D82A}">
                    <a16:rowId xmlns:a16="http://schemas.microsoft.com/office/drawing/2014/main" val="10000"/>
                  </a:ext>
                </a:extLst>
              </a:tr>
              <a:tr h="567685">
                <a:tc>
                  <a:txBody>
                    <a:bodyPr/>
                    <a:lstStyle/>
                    <a:p>
                      <a:pPr algn="l" rtl="0" fontAlgn="ctr"/>
                      <a:r>
                        <a:rPr lang="el-GR" sz="1200" u="none" strike="noStrike" dirty="0">
                          <a:solidFill>
                            <a:srgbClr val="002060"/>
                          </a:solidFill>
                          <a:effectLst/>
                          <a:latin typeface="+mn-lt"/>
                        </a:rPr>
                        <a:t>Πρόγραμμα Ανατολικής Μακεδονίας &amp; Θράκης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639,1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349639">
                <a:tc>
                  <a:txBody>
                    <a:bodyPr/>
                    <a:lstStyle/>
                    <a:p>
                      <a:pPr algn="l" rtl="0" fontAlgn="ctr"/>
                      <a:r>
                        <a:rPr lang="el-GR" sz="1200" u="none" strike="noStrike" dirty="0">
                          <a:solidFill>
                            <a:srgbClr val="002060"/>
                          </a:solidFill>
                          <a:effectLst/>
                          <a:latin typeface="+mn-lt"/>
                        </a:rPr>
                        <a:t>Πρόγραμμα Κεντρικής Μακεδονίας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1.440,1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349639">
                <a:tc>
                  <a:txBody>
                    <a:bodyPr/>
                    <a:lstStyle/>
                    <a:p>
                      <a:pPr algn="l" rtl="0" fontAlgn="ctr"/>
                      <a:r>
                        <a:rPr lang="el-GR" sz="1200" u="none" strike="noStrike" dirty="0">
                          <a:solidFill>
                            <a:srgbClr val="002060"/>
                          </a:solidFill>
                          <a:effectLst/>
                          <a:latin typeface="+mn-lt"/>
                        </a:rPr>
                        <a:t>Πρόγραμμα Θεσσαλίας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553,9</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r h="349639">
                <a:tc>
                  <a:txBody>
                    <a:bodyPr/>
                    <a:lstStyle/>
                    <a:p>
                      <a:pPr algn="l" rtl="0" fontAlgn="ctr"/>
                      <a:r>
                        <a:rPr lang="el-GR" sz="1200" u="none" strike="noStrike" dirty="0">
                          <a:solidFill>
                            <a:srgbClr val="002060"/>
                          </a:solidFill>
                          <a:effectLst/>
                          <a:latin typeface="+mn-lt"/>
                        </a:rPr>
                        <a:t>Πρόγραμμα Ηπείρου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426,0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4"/>
                  </a:ext>
                </a:extLst>
              </a:tr>
              <a:tr h="349639">
                <a:tc>
                  <a:txBody>
                    <a:bodyPr/>
                    <a:lstStyle/>
                    <a:p>
                      <a:pPr algn="l" rtl="0" fontAlgn="ctr"/>
                      <a:r>
                        <a:rPr lang="el-GR" sz="1200" u="none" strike="noStrike" dirty="0">
                          <a:solidFill>
                            <a:srgbClr val="002060"/>
                          </a:solidFill>
                          <a:effectLst/>
                          <a:latin typeface="+mn-lt"/>
                        </a:rPr>
                        <a:t>Πρόγραμμα Δυτικής Ελλάδας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628,4</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5"/>
                  </a:ext>
                </a:extLst>
              </a:tr>
              <a:tr h="349639">
                <a:tc>
                  <a:txBody>
                    <a:bodyPr/>
                    <a:lstStyle/>
                    <a:p>
                      <a:pPr algn="l" rtl="0" fontAlgn="ctr"/>
                      <a:r>
                        <a:rPr lang="el-GR" sz="1200" u="none" strike="noStrike" dirty="0">
                          <a:solidFill>
                            <a:srgbClr val="002060"/>
                          </a:solidFill>
                          <a:effectLst/>
                          <a:latin typeface="+mn-lt"/>
                        </a:rPr>
                        <a:t>Πρόγραμμα Δυτικής Μακεδονίας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394,1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6"/>
                  </a:ext>
                </a:extLst>
              </a:tr>
              <a:tr h="349639">
                <a:tc>
                  <a:txBody>
                    <a:bodyPr/>
                    <a:lstStyle/>
                    <a:p>
                      <a:pPr algn="l" rtl="0" fontAlgn="ctr"/>
                      <a:r>
                        <a:rPr lang="el-GR" sz="1200" u="none" strike="noStrike" dirty="0">
                          <a:solidFill>
                            <a:srgbClr val="002060"/>
                          </a:solidFill>
                          <a:effectLst/>
                          <a:latin typeface="+mn-lt"/>
                        </a:rPr>
                        <a:t>Πρόγραμμα Στερεάς Ελλάδας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426,0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7"/>
                  </a:ext>
                </a:extLst>
              </a:tr>
              <a:tr h="349639">
                <a:tc>
                  <a:txBody>
                    <a:bodyPr/>
                    <a:lstStyle/>
                    <a:p>
                      <a:pPr algn="l" rtl="0" fontAlgn="ctr"/>
                      <a:r>
                        <a:rPr lang="el-GR" sz="1200" u="none" strike="noStrike" dirty="0">
                          <a:solidFill>
                            <a:srgbClr val="002060"/>
                          </a:solidFill>
                          <a:effectLst/>
                          <a:latin typeface="+mn-lt"/>
                        </a:rPr>
                        <a:t>Πρόγραμμα </a:t>
                      </a:r>
                      <a:r>
                        <a:rPr lang="el-GR" sz="1200" u="none" strike="noStrike" dirty="0" err="1">
                          <a:solidFill>
                            <a:srgbClr val="002060"/>
                          </a:solidFill>
                          <a:effectLst/>
                          <a:latin typeface="+mn-lt"/>
                        </a:rPr>
                        <a:t>Πελοπ</a:t>
                      </a:r>
                      <a:r>
                        <a:rPr lang="en-US" sz="1200" u="none" strike="noStrike" dirty="0">
                          <a:solidFill>
                            <a:srgbClr val="002060"/>
                          </a:solidFill>
                          <a:effectLst/>
                          <a:latin typeface="+mn-lt"/>
                        </a:rPr>
                        <a:t>o</a:t>
                      </a:r>
                      <a:r>
                        <a:rPr lang="el-GR" sz="1200" u="none" strike="noStrike" dirty="0" err="1">
                          <a:solidFill>
                            <a:srgbClr val="002060"/>
                          </a:solidFill>
                          <a:effectLst/>
                          <a:latin typeface="+mn-lt"/>
                        </a:rPr>
                        <a:t>ννήσου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410,1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8"/>
                  </a:ext>
                </a:extLst>
              </a:tr>
              <a:tr h="349639">
                <a:tc>
                  <a:txBody>
                    <a:bodyPr/>
                    <a:lstStyle/>
                    <a:p>
                      <a:pPr algn="l" rtl="0" fontAlgn="ctr"/>
                      <a:r>
                        <a:rPr lang="el-GR" sz="1200" u="none" strike="noStrike" dirty="0">
                          <a:solidFill>
                            <a:srgbClr val="002060"/>
                          </a:solidFill>
                          <a:effectLst/>
                          <a:latin typeface="+mn-lt"/>
                        </a:rPr>
                        <a:t>Πρόγραμμα Ιονίων Νήσων</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287,6</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9"/>
                  </a:ext>
                </a:extLst>
              </a:tr>
              <a:tr h="349639">
                <a:tc>
                  <a:txBody>
                    <a:bodyPr/>
                    <a:lstStyle/>
                    <a:p>
                      <a:pPr algn="l" rtl="0" fontAlgn="ctr"/>
                      <a:r>
                        <a:rPr lang="el-GR" sz="1200" u="none" strike="noStrike" dirty="0">
                          <a:solidFill>
                            <a:srgbClr val="002060"/>
                          </a:solidFill>
                          <a:effectLst/>
                          <a:latin typeface="+mn-lt"/>
                        </a:rPr>
                        <a:t>Πρόγραμμα Βορείου Αιγαίου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394,0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0"/>
                  </a:ext>
                </a:extLst>
              </a:tr>
              <a:tr h="349639">
                <a:tc>
                  <a:txBody>
                    <a:bodyPr/>
                    <a:lstStyle/>
                    <a:p>
                      <a:pPr algn="l" rtl="0" fontAlgn="ctr"/>
                      <a:r>
                        <a:rPr lang="el-GR" sz="1200" u="none" strike="noStrike" dirty="0">
                          <a:solidFill>
                            <a:srgbClr val="002060"/>
                          </a:solidFill>
                          <a:effectLst/>
                          <a:latin typeface="+mn-lt"/>
                        </a:rPr>
                        <a:t>Πρόγραμμα Κρήτης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564,5</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1"/>
                  </a:ext>
                </a:extLst>
              </a:tr>
              <a:tr h="349639">
                <a:tc>
                  <a:txBody>
                    <a:bodyPr/>
                    <a:lstStyle/>
                    <a:p>
                      <a:pPr algn="l" rtl="0" fontAlgn="ctr"/>
                      <a:r>
                        <a:rPr lang="el-GR" sz="1200" u="none" strike="noStrike" dirty="0">
                          <a:solidFill>
                            <a:srgbClr val="002060"/>
                          </a:solidFill>
                          <a:effectLst/>
                          <a:latin typeface="+mn-lt"/>
                        </a:rPr>
                        <a:t>Πρόγραμμα Αττικής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1.617,0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2"/>
                  </a:ext>
                </a:extLst>
              </a:tr>
              <a:tr h="349639">
                <a:tc>
                  <a:txBody>
                    <a:bodyPr/>
                    <a:lstStyle/>
                    <a:p>
                      <a:pPr algn="l" rtl="0" fontAlgn="ctr"/>
                      <a:r>
                        <a:rPr lang="el-GR" sz="1200" u="none" strike="noStrike" dirty="0">
                          <a:solidFill>
                            <a:srgbClr val="002060"/>
                          </a:solidFill>
                          <a:effectLst/>
                          <a:latin typeface="+mn-lt"/>
                        </a:rPr>
                        <a:t>Πρόγραμμα Νοτίου Αιγαίου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285,3</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3"/>
                  </a:ext>
                </a:extLst>
              </a:tr>
            </a:tbl>
          </a:graphicData>
        </a:graphic>
      </p:graphicFrame>
      <p:sp>
        <p:nvSpPr>
          <p:cNvPr id="7" name="TextBox 6"/>
          <p:cNvSpPr txBox="1"/>
          <p:nvPr/>
        </p:nvSpPr>
        <p:spPr>
          <a:xfrm>
            <a:off x="6152972" y="744475"/>
            <a:ext cx="3614871" cy="261610"/>
          </a:xfrm>
          <a:prstGeom prst="rect">
            <a:avLst/>
          </a:prstGeom>
          <a:solidFill>
            <a:srgbClr val="013476"/>
          </a:solidFill>
          <a:ln>
            <a:noFill/>
          </a:ln>
        </p:spPr>
        <p:txBody>
          <a:bodyPr spcFirstLastPara="1" wrap="square" lIns="62335" tIns="31159" rIns="62335" bIns="31159" anchor="t" anchorCtr="0">
            <a:noAutofit/>
          </a:bodyPr>
          <a:lstStyle>
            <a:defPPr marR="0" lvl="0" algn="l" rtl="0">
              <a:lnSpc>
                <a:spcPct val="100000"/>
              </a:lnSpc>
              <a:spcBef>
                <a:spcPts val="0"/>
              </a:spcBef>
              <a:spcAft>
                <a:spcPts val="0"/>
              </a:spcAft>
            </a:defPPr>
            <a:lvl1pPr>
              <a:defRPr sz="1100" b="1">
                <a:solidFill>
                  <a:schemeClr val="bg1"/>
                </a:solidFill>
                <a:latin typeface="+mn-lt"/>
              </a:defRPr>
            </a:lvl1pPr>
          </a:lstStyle>
          <a:p>
            <a:r>
              <a:rPr lang="el-GR" sz="1200" dirty="0"/>
              <a:t>ΣΤΡΑΤΗΓΙΚΟΙ ΣΤΟΧΟΙ / ΔΡΑΣΕΙΣ:</a:t>
            </a:r>
          </a:p>
        </p:txBody>
      </p:sp>
      <p:sp>
        <p:nvSpPr>
          <p:cNvPr id="8" name="TextBox 7"/>
          <p:cNvSpPr txBox="1"/>
          <p:nvPr/>
        </p:nvSpPr>
        <p:spPr>
          <a:xfrm>
            <a:off x="4183744" y="1244844"/>
            <a:ext cx="3396377" cy="1990288"/>
          </a:xfrm>
          <a:prstGeom prst="rect">
            <a:avLst/>
          </a:prstGeom>
          <a:solidFill>
            <a:schemeClr val="accent5">
              <a:lumMod val="75000"/>
            </a:schemeClr>
          </a:solidFill>
        </p:spPr>
        <p:txBody>
          <a:bodyPr wrap="square" rtlCol="0">
            <a:spAutoFit/>
          </a:bodyPr>
          <a:lstStyle/>
          <a:p>
            <a:pPr lvl="0" algn="just">
              <a:spcBef>
                <a:spcPts val="200"/>
              </a:spcBef>
              <a:spcAft>
                <a:spcPts val="200"/>
              </a:spcAft>
              <a:buClr>
                <a:schemeClr val="bg1"/>
              </a:buClr>
            </a:pPr>
            <a:r>
              <a:rPr lang="el-GR" sz="1100" b="1" dirty="0">
                <a:solidFill>
                  <a:schemeClr val="bg1"/>
                </a:solidFill>
                <a:latin typeface="+mn-lt"/>
                <a:cs typeface="Arial" panose="020B0604020202020204" pitchFamily="34" charset="0"/>
              </a:rPr>
              <a:t>Ενίσχυση και διαφοροποίηση της περιφερειακής οικονομίας μέσω της  αξιοποίησης της έρευνας και της καινοτομίας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φορέων για ανάπτυξη αριστείας μέσα από την υποστήριξη ερευνητικών υποδομών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συνεργασιών ερευνητικού τομέα και επιχειρήσεων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Ψηφιακή επιχειρηματικότητα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ανταγωνιστικότητας και εξωστρέφειας των ΜΜΕ </a:t>
            </a:r>
          </a:p>
        </p:txBody>
      </p:sp>
      <p:sp>
        <p:nvSpPr>
          <p:cNvPr id="9" name="TextBox 8"/>
          <p:cNvSpPr txBox="1"/>
          <p:nvPr/>
        </p:nvSpPr>
        <p:spPr>
          <a:xfrm>
            <a:off x="4183743" y="3349087"/>
            <a:ext cx="3396377" cy="2380139"/>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a:solidFill>
                  <a:schemeClr val="bg1"/>
                </a:solidFill>
                <a:latin typeface="+mn-lt"/>
                <a:cs typeface="Arial" panose="020B0604020202020204" pitchFamily="34" charset="0"/>
              </a:rPr>
              <a:t>Προώθηση της </a:t>
            </a:r>
            <a:r>
              <a:rPr lang="el-GR" sz="1100" b="1" dirty="0" err="1">
                <a:solidFill>
                  <a:schemeClr val="bg1"/>
                </a:solidFill>
                <a:latin typeface="+mn-lt"/>
                <a:cs typeface="Arial" panose="020B0604020202020204" pitchFamily="34" charset="0"/>
              </a:rPr>
              <a:t>αειφορίας</a:t>
            </a:r>
            <a:r>
              <a:rPr lang="el-GR" sz="1100" b="1" dirty="0">
                <a:solidFill>
                  <a:schemeClr val="bg1"/>
                </a:solidFill>
                <a:latin typeface="+mn-lt"/>
                <a:cs typeface="Arial" panose="020B0604020202020204" pitchFamily="34" charset="0"/>
              </a:rPr>
              <a:t>, της ορθολογικής και αποδοτικής διαχείρισης των φυσικών πόρων –Αντιμετώπιση της Κλιματικής Αλλαγής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Αναβάθμισης και Εξοικονόμησης ενέργειας δημόσιου κτιριακού αποθέματος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Έργα προστασίας από την κλιματική αλλαγή και διαχείρισης καταστροφών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ενίσχυσης υδρευτικών αναγκών &amp; μείωσης απωλειών ύδατος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Επενδύσεις στη διαχείριση λυμάτων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που συμβάλλουν στην ενεργειακή αποδοτικότητα και την αστική κινητικότητα </a:t>
            </a:r>
          </a:p>
        </p:txBody>
      </p:sp>
      <p:sp>
        <p:nvSpPr>
          <p:cNvPr id="10" name="TextBox 9"/>
          <p:cNvSpPr txBox="1"/>
          <p:nvPr/>
        </p:nvSpPr>
        <p:spPr>
          <a:xfrm>
            <a:off x="8002757" y="4331603"/>
            <a:ext cx="2900047" cy="702756"/>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a:solidFill>
                  <a:schemeClr val="bg1"/>
                </a:solidFill>
                <a:latin typeface="+mn-lt"/>
                <a:cs typeface="Arial" panose="020B0604020202020204" pitchFamily="34" charset="0"/>
              </a:rPr>
              <a:t>Ενίσχυση της κινητικότητας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Συμπλήρωση / Αναβάθμιση οδικού δικτύου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οδικής ασφάλειας</a:t>
            </a:r>
          </a:p>
        </p:txBody>
      </p:sp>
      <p:sp>
        <p:nvSpPr>
          <p:cNvPr id="11" name="TextBox 10"/>
          <p:cNvSpPr txBox="1"/>
          <p:nvPr/>
        </p:nvSpPr>
        <p:spPr>
          <a:xfrm>
            <a:off x="8002757" y="1062541"/>
            <a:ext cx="3812054" cy="3093154"/>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a:solidFill>
                  <a:schemeClr val="bg1"/>
                </a:solidFill>
                <a:latin typeface="+mn-lt"/>
                <a:cs typeface="Arial" panose="020B0604020202020204" pitchFamily="34" charset="0"/>
              </a:rPr>
              <a:t>Ενίσχυση της κοινωνικής συνοχής και του ανθρώπινου δυναμικού</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Εκσυγχρονισμός, βελτίωση υλικοτεχνικής υποδομής και κτιριακών εγκαταστάσεων Εκπαίδευσης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Φροντίδας και Κοινωνικής Πρόνοιας Ευπαθών Κοινωνικά Ομάδων και </a:t>
            </a:r>
            <a:r>
              <a:rPr lang="el-GR" sz="1100" dirty="0" err="1">
                <a:solidFill>
                  <a:schemeClr val="bg1"/>
                </a:solidFill>
                <a:latin typeface="+mn-lt"/>
                <a:cs typeface="Arial" panose="020B0604020202020204" pitchFamily="34" charset="0"/>
              </a:rPr>
              <a:t>ΑμεΑ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Δικτύου Μονάδων Υγείας και εκσυγχρονισμός υλικοτεχνικής υποδομής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τουρισμού - πολιτισμού</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στην απασχόληση ευπαθών ομάδων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για την ίση πρόσβαση στην εκπαίδευση</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Εναρμόνιση Οικογενειακής και Επαγγελματικής Ζωής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Διασφάλιση πρόσβασης σε υπηρεσίες υγείας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για αντιμετώπιση της φτώχειας και του κοινωνικού αποκλεισμού</a:t>
            </a:r>
          </a:p>
        </p:txBody>
      </p:sp>
      <p:sp>
        <p:nvSpPr>
          <p:cNvPr id="12" name="TextBox 11"/>
          <p:cNvSpPr txBox="1"/>
          <p:nvPr/>
        </p:nvSpPr>
        <p:spPr>
          <a:xfrm>
            <a:off x="8002758" y="5182923"/>
            <a:ext cx="3812054" cy="1092607"/>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Στήριξη </a:t>
            </a:r>
            <a:r>
              <a:rPr lang="el-GR" sz="1100" b="1" dirty="0">
                <a:solidFill>
                  <a:schemeClr val="bg1"/>
                </a:solidFill>
                <a:latin typeface="+mn-lt"/>
                <a:cs typeface="Arial" panose="020B0604020202020204" pitchFamily="34" charset="0"/>
              </a:rPr>
              <a:t>της βιώσιμης και ολοκληρωμένης χωρικής ανάπτυξης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Σχέδια Βιώσιμης Αστικής Ανάπτυξης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Σχέδια Ολοκληρωμένων Χωρικών Επενδύσεων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Βελτίωση του αστικού περιβάλλοντος και προώθηση της βιώσιμης αστικής κινητικότητας</a:t>
            </a:r>
          </a:p>
        </p:txBody>
      </p:sp>
    </p:spTree>
    <p:extLst>
      <p:ext uri="{BB962C8B-B14F-4D97-AF65-F5344CB8AC3E}">
        <p14:creationId xmlns:p14="http://schemas.microsoft.com/office/powerpoint/2010/main" val="3162473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127C26-A274-44EE-A4A6-7BAE829B145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0"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3">
            <a:extLst>
              <a:ext uri="{FF2B5EF4-FFF2-40B4-BE49-F238E27FC236}">
                <a16:creationId xmlns:a16="http://schemas.microsoft.com/office/drawing/2014/main" id="{FEFCE973-397A-4CCA-A9C7-181CD0B28352}"/>
              </a:ext>
            </a:extLst>
          </p:cNvPr>
          <p:cNvPicPr>
            <a:picLocks noChangeAspect="1" noChangeArrowheads="1"/>
          </p:cNvPicPr>
          <p:nvPr/>
        </p:nvPicPr>
        <p:blipFill rotWithShape="1">
          <a:blip r:embed="rId6">
            <a:lum bright="70000" contrast="-70000"/>
            <a:extLst>
              <a:ext uri="{BEBA8EAE-BF5A-486C-A8C5-ECC9F3942E4B}">
                <a14:imgProps xmlns:a14="http://schemas.microsoft.com/office/drawing/2010/main">
                  <a14:imgLayer r:embed="rId7">
                    <a14:imgEffect>
                      <a14:artisticPaintStrokes trans="100000" intensity="0"/>
                    </a14:imgEffect>
                  </a14:imgLayer>
                </a14:imgProps>
              </a:ext>
              <a:ext uri="{28A0092B-C50C-407E-A947-70E740481C1C}">
                <a14:useLocalDpi xmlns:a14="http://schemas.microsoft.com/office/drawing/2010/main" val="0"/>
              </a:ext>
            </a:extLst>
          </a:blip>
          <a:srcRect r="50000"/>
          <a:stretch/>
        </p:blipFill>
        <p:spPr bwMode="auto">
          <a:xfrm>
            <a:off x="9071240" y="472456"/>
            <a:ext cx="3120760"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524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091E063-188A-4DDA-87E8-4CCC18107A6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425" name="think-cell Slide" r:id="rId15" imgW="395" imgH="394" progId="TCLayout.ActiveDocument.1">
                  <p:embed/>
                </p:oleObj>
              </mc:Choice>
              <mc:Fallback>
                <p:oleObj name="think-cell Slide" r:id="rId15" imgW="395" imgH="394" progId="TCLayout.ActiveDocument.1">
                  <p:embed/>
                  <p:pic>
                    <p:nvPicPr>
                      <p:cNvPr id="4" name="Object 3" hidden="1">
                        <a:extLst>
                          <a:ext uri="{FF2B5EF4-FFF2-40B4-BE49-F238E27FC236}">
                            <a16:creationId xmlns:a16="http://schemas.microsoft.com/office/drawing/2014/main" id="{9091E063-188A-4DDA-87E8-4CCC18107A6B}"/>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pic>
        <p:nvPicPr>
          <p:cNvPr id="97" name="Picture 3">
            <a:extLst>
              <a:ext uri="{FF2B5EF4-FFF2-40B4-BE49-F238E27FC236}">
                <a16:creationId xmlns:a16="http://schemas.microsoft.com/office/drawing/2014/main" id="{2B3CA1A1-D2D9-4435-B55D-376434FE559A}"/>
              </a:ext>
            </a:extLst>
          </p:cNvPr>
          <p:cNvPicPr>
            <a:picLocks noChangeAspect="1" noChangeArrowheads="1"/>
          </p:cNvPicPr>
          <p:nvPr/>
        </p:nvPicPr>
        <p:blipFill rotWithShape="1">
          <a:blip r:embed="rId17">
            <a:lum bright="70000" contrast="-70000"/>
            <a:extLst>
              <a:ext uri="{BEBA8EAE-BF5A-486C-A8C5-ECC9F3942E4B}">
                <a14:imgProps xmlns:a14="http://schemas.microsoft.com/office/drawing/2010/main">
                  <a14:imgLayer r:embed="rId18">
                    <a14:imgEffect>
                      <a14:artisticPaintStrokes trans="100000" intensity="0"/>
                    </a14:imgEffect>
                  </a14:imgLayer>
                </a14:imgProps>
              </a:ext>
              <a:ext uri="{28A0092B-C50C-407E-A947-70E740481C1C}">
                <a14:useLocalDpi xmlns:a14="http://schemas.microsoft.com/office/drawing/2010/main" val="0"/>
              </a:ext>
            </a:extLst>
          </a:blip>
          <a:srcRect r="50076"/>
          <a:stretch/>
        </p:blipFill>
        <p:spPr bwMode="auto">
          <a:xfrm>
            <a:off x="9071240" y="472456"/>
            <a:ext cx="3115995"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b="1" dirty="0">
                <a:solidFill>
                  <a:schemeClr val="bg1"/>
                </a:solidFill>
                <a:latin typeface="+mn-lt"/>
                <a:ea typeface="Tahoma" panose="020B0604030504040204" pitchFamily="34" charset="0"/>
                <a:cs typeface="Tahoma" panose="020B0604030504040204" pitchFamily="34" charset="0"/>
                <a:sym typeface="Arial"/>
              </a:rPr>
              <a:t>ΕΣΠΑ 2021-2027 – Βασικά Χαρακτηριστικά</a:t>
            </a:r>
            <a:r>
              <a:rPr lang="en-US" sz="2400" b="1" dirty="0">
                <a:solidFill>
                  <a:schemeClr val="bg1"/>
                </a:solidFill>
                <a:latin typeface="+mn-lt"/>
                <a:ea typeface="Tahoma" panose="020B0604030504040204" pitchFamily="34" charset="0"/>
                <a:cs typeface="Tahoma" panose="020B0604030504040204" pitchFamily="34" charset="0"/>
                <a:sym typeface="Arial"/>
              </a:rPr>
              <a:t> (1/2)</a:t>
            </a:r>
            <a:endParaRPr sz="2400" b="1" dirty="0">
              <a:solidFill>
                <a:schemeClr val="bg1"/>
              </a:solidFill>
              <a:latin typeface="+mn-lt"/>
              <a:ea typeface="Tahoma" panose="020B0604030504040204" pitchFamily="34" charset="0"/>
              <a:cs typeface="Tahoma" panose="020B0604030504040204" pitchFamily="34" charset="0"/>
              <a:sym typeface="Arial"/>
            </a:endParaRPr>
          </a:p>
        </p:txBody>
      </p:sp>
      <p:graphicFrame>
        <p:nvGraphicFramePr>
          <p:cNvPr id="41" name="Chart 40">
            <a:extLst>
              <a:ext uri="{FF2B5EF4-FFF2-40B4-BE49-F238E27FC236}">
                <a16:creationId xmlns:a16="http://schemas.microsoft.com/office/drawing/2014/main" id="{00E772DC-0961-4B95-900B-0085B8DF568E}"/>
              </a:ext>
            </a:extLst>
          </p:cNvPr>
          <p:cNvGraphicFramePr/>
          <p:nvPr>
            <p:custDataLst>
              <p:tags r:id="rId3"/>
            </p:custDataLst>
          </p:nvPr>
        </p:nvGraphicFramePr>
        <p:xfrm>
          <a:off x="7277100" y="1700213"/>
          <a:ext cx="3273425" cy="3273425"/>
        </p:xfrm>
        <a:graphic>
          <a:graphicData uri="http://schemas.openxmlformats.org/drawingml/2006/chart">
            <c:chart xmlns:c="http://schemas.openxmlformats.org/drawingml/2006/chart" xmlns:r="http://schemas.openxmlformats.org/officeDocument/2006/relationships" r:id="rId19"/>
          </a:graphicData>
        </a:graphic>
      </p:graphicFrame>
      <p:cxnSp>
        <p:nvCxnSpPr>
          <p:cNvPr id="7" name="Straight Connector 6">
            <a:extLst>
              <a:ext uri="{FF2B5EF4-FFF2-40B4-BE49-F238E27FC236}">
                <a16:creationId xmlns:a16="http://schemas.microsoft.com/office/drawing/2014/main" id="{32108364-6842-487C-A5CE-C5F4218751B3}"/>
              </a:ext>
            </a:extLst>
          </p:cNvPr>
          <p:cNvCxnSpPr/>
          <p:nvPr>
            <p:custDataLst>
              <p:tags r:id="rId4"/>
            </p:custDataLst>
          </p:nvPr>
        </p:nvCxnSpPr>
        <p:spPr bwMode="grayWhite">
          <a:xfrm flipH="1" flipV="1">
            <a:off x="7429500" y="2878137"/>
            <a:ext cx="1484313" cy="458788"/>
          </a:xfrm>
          <a:prstGeom prst="line">
            <a:avLst/>
          </a:prstGeom>
          <a:ln w="28575" cap="flat" cmpd="sng" algn="ctr">
            <a:solidFill>
              <a:srgbClr val="FFFFFF"/>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7E8EF03E-0DCB-4094-B96B-84A0FD17C162}"/>
              </a:ext>
            </a:extLst>
          </p:cNvPr>
          <p:cNvCxnSpPr/>
          <p:nvPr>
            <p:custDataLst>
              <p:tags r:id="rId5"/>
            </p:custDataLst>
          </p:nvPr>
        </p:nvCxnSpPr>
        <p:spPr bwMode="grayWhite">
          <a:xfrm flipV="1">
            <a:off x="8913813" y="1782763"/>
            <a:ext cx="0" cy="1554163"/>
          </a:xfrm>
          <a:prstGeom prst="line">
            <a:avLst/>
          </a:prstGeom>
          <a:ln w="28575" cap="flat" cmpd="sng" algn="ctr">
            <a:solidFill>
              <a:srgbClr val="FFFFFF"/>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3" name="Text Placeholder 2">
            <a:extLst>
              <a:ext uri="{FF2B5EF4-FFF2-40B4-BE49-F238E27FC236}">
                <a16:creationId xmlns:a16="http://schemas.microsoft.com/office/drawing/2014/main" id="{51B028C0-7D7A-48CF-928B-FE681DA2278C}"/>
              </a:ext>
            </a:extLst>
          </p:cNvPr>
          <p:cNvSpPr>
            <a:spLocks noGrp="1"/>
          </p:cNvSpPr>
          <p:nvPr>
            <p:custDataLst>
              <p:tags r:id="rId6"/>
            </p:custDataLst>
          </p:nvPr>
        </p:nvSpPr>
        <p:spPr bwMode="gray">
          <a:xfrm>
            <a:off x="7937500" y="2124075"/>
            <a:ext cx="325438" cy="2190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605783D-B5C0-4709-A123-ADF733C5E5E4}" type="datetime'''''''''''''''''''''''5,3'''''''''''''''''">
              <a:rPr lang="el-GR" altLang="en-US" sz="1600" b="1" smtClean="0">
                <a:solidFill>
                  <a:schemeClr val="bg1"/>
                </a:solidFill>
                <a:latin typeface="+mn-lt"/>
                <a:cs typeface="+mn-cs"/>
              </a:rPr>
              <a:pPr/>
              <a:t>5,3</a:t>
            </a:fld>
            <a:endParaRPr lang="el-GR" sz="1600" b="1" dirty="0">
              <a:solidFill>
                <a:schemeClr val="bg1"/>
              </a:solidFill>
              <a:latin typeface="+mn-lt"/>
              <a:cs typeface="+mn-cs"/>
            </a:endParaRPr>
          </a:p>
        </p:txBody>
      </p:sp>
      <p:sp>
        <p:nvSpPr>
          <p:cNvPr id="43" name="Text Placeholder 2">
            <a:extLst>
              <a:ext uri="{FF2B5EF4-FFF2-40B4-BE49-F238E27FC236}">
                <a16:creationId xmlns:a16="http://schemas.microsoft.com/office/drawing/2014/main" id="{70A1379A-C1AC-44A5-AF35-BC2AB555595F}"/>
              </a:ext>
            </a:extLst>
          </p:cNvPr>
          <p:cNvSpPr>
            <a:spLocks noGrp="1"/>
          </p:cNvSpPr>
          <p:nvPr>
            <p:custDataLst>
              <p:tags r:id="rId7"/>
            </p:custDataLst>
          </p:nvPr>
        </p:nvSpPr>
        <p:spPr bwMode="gray">
          <a:xfrm>
            <a:off x="9488488" y="4297363"/>
            <a:ext cx="428625" cy="2190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407834E-DCCE-495A-B247-5E1265A3A970}" type="datetime'''''2''''0'''''''',''''9'''''''''''''''''">
              <a:rPr lang="el-GR" altLang="en-US" sz="1600" b="1" smtClean="0">
                <a:solidFill>
                  <a:schemeClr val="bg1"/>
                </a:solidFill>
                <a:latin typeface="+mn-lt"/>
                <a:cs typeface="+mn-cs"/>
              </a:rPr>
              <a:pPr/>
              <a:t>20,9</a:t>
            </a:fld>
            <a:endParaRPr lang="el-GR" sz="1600" b="1" dirty="0">
              <a:solidFill>
                <a:schemeClr val="bg1"/>
              </a:solidFill>
              <a:latin typeface="+mn-lt"/>
              <a:cs typeface="+mn-cs"/>
            </a:endParaRPr>
          </a:p>
        </p:txBody>
      </p:sp>
      <p:sp>
        <p:nvSpPr>
          <p:cNvPr id="81" name="Rectangle 80" hidden="1">
            <a:extLst>
              <a:ext uri="{FF2B5EF4-FFF2-40B4-BE49-F238E27FC236}">
                <a16:creationId xmlns:a16="http://schemas.microsoft.com/office/drawing/2014/main" id="{5E498209-85AB-4E90-AA1E-A04259972C14}"/>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l-GR" sz="1200" kern="1200" dirty="0">
              <a:latin typeface="Helvetica Neue" panose="020B0604020202020204" charset="0"/>
            </a:endParaRPr>
          </a:p>
        </p:txBody>
      </p:sp>
      <p:sp>
        <p:nvSpPr>
          <p:cNvPr id="5" name="Rectangle 4">
            <a:extLst>
              <a:ext uri="{FF2B5EF4-FFF2-40B4-BE49-F238E27FC236}">
                <a16:creationId xmlns:a16="http://schemas.microsoft.com/office/drawing/2014/main" id="{A932BE13-89D1-478E-A4EE-D82CF7F47581}"/>
              </a:ext>
            </a:extLst>
          </p:cNvPr>
          <p:cNvSpPr/>
          <p:nvPr>
            <p:custDataLst>
              <p:tags r:id="rId8"/>
            </p:custDataLst>
          </p:nvPr>
        </p:nvSpPr>
        <p:spPr bwMode="auto">
          <a:xfrm>
            <a:off x="7277100" y="5018088"/>
            <a:ext cx="4119563" cy="577850"/>
          </a:xfrm>
          <a:prstGeom prst="rect">
            <a:avLst/>
          </a:prstGeom>
          <a:noFill/>
          <a:ln w="28575" cap="flat" cmpd="sng" algn="ctr">
            <a:no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6C1462D-9022-485A-9C18-385453ADDEEB}"/>
              </a:ext>
            </a:extLst>
          </p:cNvPr>
          <p:cNvSpPr/>
          <p:nvPr>
            <p:custDataLst>
              <p:tags r:id="rId9"/>
            </p:custDataLst>
          </p:nvPr>
        </p:nvSpPr>
        <p:spPr bwMode="auto">
          <a:xfrm>
            <a:off x="7348538" y="5094288"/>
            <a:ext cx="250825" cy="187325"/>
          </a:xfrm>
          <a:prstGeom prst="rect">
            <a:avLst/>
          </a:prstGeom>
          <a:solidFill>
            <a:schemeClr val="accent1"/>
          </a:solidFill>
          <a:ln w="2857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1" name="Rectangle 90">
            <a:extLst>
              <a:ext uri="{FF2B5EF4-FFF2-40B4-BE49-F238E27FC236}">
                <a16:creationId xmlns:a16="http://schemas.microsoft.com/office/drawing/2014/main" id="{FB49445D-674F-4117-AE44-3F18AEC0618F}"/>
              </a:ext>
            </a:extLst>
          </p:cNvPr>
          <p:cNvSpPr/>
          <p:nvPr>
            <p:custDataLst>
              <p:tags r:id="rId10"/>
            </p:custDataLst>
          </p:nvPr>
        </p:nvSpPr>
        <p:spPr bwMode="auto">
          <a:xfrm>
            <a:off x="7348538" y="5337175"/>
            <a:ext cx="250825" cy="187325"/>
          </a:xfrm>
          <a:prstGeom prst="rect">
            <a:avLst/>
          </a:prstGeom>
          <a:solidFill>
            <a:schemeClr val="accent2"/>
          </a:solidFill>
          <a:ln w="952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 name="Text Placeholder 2">
            <a:extLst>
              <a:ext uri="{FF2B5EF4-FFF2-40B4-BE49-F238E27FC236}">
                <a16:creationId xmlns:a16="http://schemas.microsoft.com/office/drawing/2014/main" id="{2457ADE1-6A10-49D9-8273-2C1B328C628E}"/>
              </a:ext>
            </a:extLst>
          </p:cNvPr>
          <p:cNvSpPr>
            <a:spLocks noGrp="1"/>
          </p:cNvSpPr>
          <p:nvPr>
            <p:custDataLst>
              <p:tags r:id="rId11"/>
            </p:custDataLst>
          </p:nvPr>
        </p:nvSpPr>
        <p:spPr bwMode="auto">
          <a:xfrm>
            <a:off x="7650163" y="5089525"/>
            <a:ext cx="36750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l-GR" altLang="en-US" sz="1400" dirty="0" err="1" smtClean="0">
                <a:latin typeface="+mn-lt"/>
                <a:cs typeface="+mn-cs"/>
              </a:rPr>
              <a:t>Ενωσιακή</a:t>
            </a:r>
            <a:r>
              <a:rPr lang="el-GR" altLang="en-US" sz="1400" dirty="0" smtClean="0">
                <a:latin typeface="+mn-lt"/>
                <a:cs typeface="+mn-cs"/>
              </a:rPr>
              <a:t> Συμμετοχή ΕΤΠΑ, </a:t>
            </a:r>
            <a:r>
              <a:rPr lang="en-US" altLang="en-US" sz="1400" dirty="0" smtClean="0">
                <a:latin typeface="+mn-lt"/>
                <a:cs typeface="+mn-cs"/>
              </a:rPr>
              <a:t>T</a:t>
            </a:r>
            <a:r>
              <a:rPr lang="el-GR" altLang="en-US" sz="1400" dirty="0" smtClean="0">
                <a:latin typeface="+mn-lt"/>
                <a:cs typeface="+mn-cs"/>
              </a:rPr>
              <a:t>Σ, ΕΚΤ+, ΤΔΜ, ΕΤΘΑΥ</a:t>
            </a:r>
            <a:endParaRPr lang="el-GR" sz="1400" dirty="0">
              <a:latin typeface="+mn-lt"/>
              <a:cs typeface="+mn-cs"/>
            </a:endParaRPr>
          </a:p>
        </p:txBody>
      </p:sp>
      <p:sp>
        <p:nvSpPr>
          <p:cNvPr id="90" name="Text Placeholder 2">
            <a:extLst>
              <a:ext uri="{FF2B5EF4-FFF2-40B4-BE49-F238E27FC236}">
                <a16:creationId xmlns:a16="http://schemas.microsoft.com/office/drawing/2014/main" id="{D565AE27-FA8C-46DA-8E73-B1C230453232}"/>
              </a:ext>
            </a:extLst>
          </p:cNvPr>
          <p:cNvSpPr>
            <a:spLocks noGrp="1"/>
          </p:cNvSpPr>
          <p:nvPr>
            <p:custDataLst>
              <p:tags r:id="rId12"/>
            </p:custDataLst>
          </p:nvPr>
        </p:nvSpPr>
        <p:spPr bwMode="auto">
          <a:xfrm>
            <a:off x="7650163" y="5332413"/>
            <a:ext cx="14112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ADA9D9F-0B3F-4EA0-AD60-34E9D5D7D209}" type="datetime'''''Ε''θ''ν''ι''κ''''''''''''ή Συ''ν''εισ''''φορ''ά'''''''''''">
              <a:rPr lang="el-GR" altLang="en-US" sz="1400" smtClean="0">
                <a:latin typeface="+mn-lt"/>
                <a:cs typeface="+mn-cs"/>
              </a:rPr>
              <a:pPr marL="0" indent="0">
                <a:spcBef>
                  <a:spcPct val="0"/>
                </a:spcBef>
                <a:spcAft>
                  <a:spcPct val="0"/>
                </a:spcAft>
                <a:buNone/>
              </a:pPr>
              <a:t>Εθνική Συνεισφορά</a:t>
            </a:fld>
            <a:endParaRPr lang="el-GR" sz="1400" dirty="0">
              <a:latin typeface="+mn-lt"/>
              <a:cs typeface="+mn-cs"/>
            </a:endParaRPr>
          </a:p>
        </p:txBody>
      </p:sp>
      <p:sp>
        <p:nvSpPr>
          <p:cNvPr id="26" name="Google Shape;703;p5">
            <a:extLst>
              <a:ext uri="{FF2B5EF4-FFF2-40B4-BE49-F238E27FC236}">
                <a16:creationId xmlns:a16="http://schemas.microsoft.com/office/drawing/2014/main" id="{BCA84146-4A84-4B42-9C99-2233728C6DD6}"/>
              </a:ext>
            </a:extLst>
          </p:cNvPr>
          <p:cNvSpPr/>
          <p:nvPr/>
        </p:nvSpPr>
        <p:spPr>
          <a:xfrm>
            <a:off x="430494" y="1610734"/>
            <a:ext cx="5794036" cy="44961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Tx/>
            </a:pPr>
            <a:endParaRPr lang="el-GR" sz="2000" b="1" kern="1200" dirty="0">
              <a:solidFill>
                <a:prstClr val="white"/>
              </a:solidFill>
            </a:endParaRPr>
          </a:p>
          <a:p>
            <a:pPr>
              <a:buClrTx/>
            </a:pPr>
            <a:endParaRPr lang="el-GR" sz="2000" b="1" kern="1200" dirty="0">
              <a:solidFill>
                <a:prstClr val="white"/>
              </a:solidFill>
            </a:endParaRPr>
          </a:p>
          <a:p>
            <a:pPr>
              <a:buClrTx/>
            </a:pPr>
            <a:endParaRPr lang="el-GR" sz="2000" b="1" kern="1200" dirty="0">
              <a:solidFill>
                <a:prstClr val="white"/>
              </a:solidFill>
            </a:endParaRPr>
          </a:p>
          <a:p>
            <a:pPr>
              <a:buClrTx/>
            </a:pPr>
            <a:endParaRPr lang="en-US" sz="2000" b="1" kern="1200" dirty="0">
              <a:solidFill>
                <a:prstClr val="white"/>
              </a:solidFill>
            </a:endParaRPr>
          </a:p>
          <a:p>
            <a:pPr>
              <a:buClrTx/>
            </a:pPr>
            <a:r>
              <a:rPr lang="el-GR" sz="3000" b="1" kern="1200" dirty="0">
                <a:solidFill>
                  <a:schemeClr val="bg1"/>
                </a:solidFill>
              </a:rPr>
              <a:t>€ </a:t>
            </a:r>
            <a:r>
              <a:rPr lang="el-GR" sz="3000" b="1" kern="1200" dirty="0" smtClean="0">
                <a:solidFill>
                  <a:schemeClr val="bg1"/>
                </a:solidFill>
              </a:rPr>
              <a:t>26,</a:t>
            </a:r>
            <a:r>
              <a:rPr lang="en-US" sz="3000" b="1" kern="1200" dirty="0" smtClean="0">
                <a:solidFill>
                  <a:schemeClr val="bg1"/>
                </a:solidFill>
              </a:rPr>
              <a:t>2</a:t>
            </a:r>
            <a:r>
              <a:rPr lang="el-GR" sz="3000" b="1" kern="1200" dirty="0" smtClean="0">
                <a:solidFill>
                  <a:schemeClr val="bg1"/>
                </a:solidFill>
              </a:rPr>
              <a:t> </a:t>
            </a:r>
            <a:r>
              <a:rPr lang="el-GR" sz="3000" b="1" kern="1200" dirty="0">
                <a:solidFill>
                  <a:schemeClr val="bg1"/>
                </a:solidFill>
              </a:rPr>
              <a:t>δισ. </a:t>
            </a:r>
            <a:r>
              <a:rPr lang="el-GR" sz="1800" b="1" kern="1200" dirty="0">
                <a:solidFill>
                  <a:schemeClr val="bg1"/>
                </a:solidFill>
              </a:rPr>
              <a:t>Δημόσια Δαπάνη </a:t>
            </a:r>
            <a:r>
              <a:rPr lang="el-GR" sz="1600" b="1" kern="1200" dirty="0">
                <a:solidFill>
                  <a:schemeClr val="bg1"/>
                </a:solidFill>
              </a:rPr>
              <a:t>εκ των οποίων</a:t>
            </a:r>
            <a:r>
              <a:rPr lang="en-US" sz="1600" b="1" kern="1200" dirty="0">
                <a:solidFill>
                  <a:schemeClr val="bg1"/>
                </a:solidFill>
              </a:rPr>
              <a:t>:</a:t>
            </a:r>
          </a:p>
          <a:p>
            <a:pPr>
              <a:buClrTx/>
            </a:pPr>
            <a:endParaRPr lang="en-US" sz="1600" b="1" kern="1200" dirty="0">
              <a:solidFill>
                <a:schemeClr val="bg1"/>
              </a:solidFill>
            </a:endParaRPr>
          </a:p>
          <a:p>
            <a:pPr marL="285750" indent="-285750">
              <a:buClrTx/>
              <a:buFont typeface="Wingdings" panose="05000000000000000000" pitchFamily="2" charset="2"/>
              <a:buChar char="ü"/>
            </a:pPr>
            <a:r>
              <a:rPr lang="el-GR" sz="2400" b="1" kern="1200" dirty="0">
                <a:solidFill>
                  <a:schemeClr val="bg1"/>
                </a:solidFill>
              </a:rPr>
              <a:t>€ 20,9 δισ. </a:t>
            </a:r>
            <a:r>
              <a:rPr lang="el-GR" sz="1600" b="1" kern="1200" dirty="0" err="1">
                <a:solidFill>
                  <a:schemeClr val="bg1"/>
                </a:solidFill>
              </a:rPr>
              <a:t>Ενωσιακή</a:t>
            </a:r>
            <a:r>
              <a:rPr lang="el-GR" sz="1600" b="1" kern="1200" dirty="0">
                <a:solidFill>
                  <a:schemeClr val="bg1"/>
                </a:solidFill>
              </a:rPr>
              <a:t> Συμμετοχή </a:t>
            </a:r>
          </a:p>
          <a:p>
            <a:pPr marL="271463">
              <a:buClrTx/>
            </a:pPr>
            <a:r>
              <a:rPr lang="el-GR" sz="1600" kern="1200" dirty="0">
                <a:solidFill>
                  <a:schemeClr val="bg1"/>
                </a:solidFill>
              </a:rPr>
              <a:t>Ευρωπαϊκό Ταμείο Περιφερειακής Ανάπτυξης (ΕΤΠΑ), Ταμείο Συνοχής (ΤΣ), Ευρωπαϊκό Κοινωνικό Ταμείο (ΕΚΤ+), Ταμείο Δίκαιης Μετάβασης (ΤΔΜ) και Ευρωπαϊκό Ταμείο Θάλασσας, Αλιείας και Υδατοκαλλιέργειας (ΕΤΘΑΥ)</a:t>
            </a:r>
          </a:p>
          <a:p>
            <a:pPr marL="285750" indent="-285750">
              <a:buClrTx/>
              <a:buFont typeface="Wingdings" panose="05000000000000000000" pitchFamily="2" charset="2"/>
              <a:buChar char="ü"/>
            </a:pPr>
            <a:endParaRPr lang="en-US" sz="1600" b="1" kern="1200" dirty="0">
              <a:solidFill>
                <a:schemeClr val="bg1"/>
              </a:solidFill>
            </a:endParaRPr>
          </a:p>
          <a:p>
            <a:pPr marL="285750" indent="-285750">
              <a:buClrTx/>
              <a:buFont typeface="Wingdings" panose="05000000000000000000" pitchFamily="2" charset="2"/>
              <a:buChar char="ü"/>
            </a:pPr>
            <a:r>
              <a:rPr lang="el-GR" sz="2400" b="1" kern="1200" dirty="0">
                <a:solidFill>
                  <a:schemeClr val="bg1"/>
                </a:solidFill>
              </a:rPr>
              <a:t>€ 5,3 δισ. </a:t>
            </a:r>
            <a:r>
              <a:rPr lang="el-GR" sz="1600" b="1" kern="1200" dirty="0">
                <a:solidFill>
                  <a:schemeClr val="bg1"/>
                </a:solidFill>
              </a:rPr>
              <a:t>Εθνική Συνεισφορά</a:t>
            </a:r>
          </a:p>
          <a:p>
            <a:pPr>
              <a:buClrTx/>
            </a:pPr>
            <a:endParaRPr lang="en-US" sz="1600" b="1" kern="1200" dirty="0">
              <a:solidFill>
                <a:prstClr val="white"/>
              </a:solidFill>
            </a:endParaRPr>
          </a:p>
          <a:p>
            <a:pPr>
              <a:buClrTx/>
            </a:pPr>
            <a:endParaRPr lang="en-US" sz="1600" b="1" kern="1200" dirty="0">
              <a:solidFill>
                <a:prstClr val="white"/>
              </a:solidFill>
            </a:endParaRPr>
          </a:p>
          <a:p>
            <a:pPr>
              <a:buClrTx/>
            </a:pPr>
            <a:endParaRPr lang="en-US" sz="1600" b="1" kern="1200" dirty="0">
              <a:solidFill>
                <a:prstClr val="white"/>
              </a:solidFill>
            </a:endParaRPr>
          </a:p>
          <a:p>
            <a:pPr>
              <a:buClrTx/>
            </a:pPr>
            <a:endParaRPr lang="en-US" sz="1600" b="1" kern="1200" dirty="0">
              <a:solidFill>
                <a:prstClr val="white"/>
              </a:solidFill>
            </a:endParaRPr>
          </a:p>
          <a:p>
            <a:pPr>
              <a:buClrTx/>
            </a:pPr>
            <a:endParaRPr lang="el-GR" sz="1600" b="1" kern="1200" dirty="0">
              <a:solidFill>
                <a:prstClr val="white"/>
              </a:solidFill>
            </a:endParaRPr>
          </a:p>
        </p:txBody>
      </p:sp>
      <p:sp>
        <p:nvSpPr>
          <p:cNvPr id="27" name="Rectangle: Diagonal Corners Snipped 26">
            <a:extLst>
              <a:ext uri="{FF2B5EF4-FFF2-40B4-BE49-F238E27FC236}">
                <a16:creationId xmlns:a16="http://schemas.microsoft.com/office/drawing/2014/main" id="{A3D8BDE0-2217-4935-B64F-3775EFFE5D3D}"/>
              </a:ext>
            </a:extLst>
          </p:cNvPr>
          <p:cNvSpPr/>
          <p:nvPr/>
        </p:nvSpPr>
        <p:spPr>
          <a:xfrm>
            <a:off x="273068" y="1132405"/>
            <a:ext cx="2951684" cy="721387"/>
          </a:xfrm>
          <a:prstGeom prst="snip2DiagRect">
            <a:avLst/>
          </a:prstGeom>
          <a:solidFill>
            <a:schemeClr val="accent4"/>
          </a:solidFill>
          <a:ln>
            <a:noFill/>
          </a:ln>
        </p:spPr>
        <p:txBody>
          <a:bodyPr spcFirstLastPara="1" wrap="square" lIns="62335" tIns="31159" rIns="62335" bIns="31159" anchor="ctr" anchorCtr="0">
            <a:noAutofit/>
          </a:bodyPr>
          <a:lstStyle/>
          <a:p>
            <a:pPr lvl="0">
              <a:defRPr/>
            </a:pPr>
            <a:r>
              <a:rPr lang="el-GR" sz="1600" b="1" dirty="0">
                <a:solidFill>
                  <a:prstClr val="white"/>
                </a:solidFill>
                <a:sym typeface="Georgia"/>
              </a:rPr>
              <a:t>Συνολικοί διαθέσιμοι πόροι</a:t>
            </a:r>
            <a:endPar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grpSp>
        <p:nvGrpSpPr>
          <p:cNvPr id="28" name="Group 27">
            <a:extLst>
              <a:ext uri="{FF2B5EF4-FFF2-40B4-BE49-F238E27FC236}">
                <a16:creationId xmlns:a16="http://schemas.microsoft.com/office/drawing/2014/main" id="{A2F46BEE-A63C-4087-A980-F684EC8C562D}"/>
              </a:ext>
            </a:extLst>
          </p:cNvPr>
          <p:cNvGrpSpPr/>
          <p:nvPr/>
        </p:nvGrpSpPr>
        <p:grpSpPr>
          <a:xfrm>
            <a:off x="5144877" y="1853792"/>
            <a:ext cx="776296" cy="706052"/>
            <a:chOff x="4961286" y="1763825"/>
            <a:chExt cx="864000" cy="775152"/>
          </a:xfrm>
          <a:solidFill>
            <a:schemeClr val="bg1"/>
          </a:solidFill>
        </p:grpSpPr>
        <p:sp>
          <p:nvSpPr>
            <p:cNvPr id="29" name="Freeform 30">
              <a:extLst>
                <a:ext uri="{FF2B5EF4-FFF2-40B4-BE49-F238E27FC236}">
                  <a16:creationId xmlns:a16="http://schemas.microsoft.com/office/drawing/2014/main" id="{C1015EB2-66D0-4993-91EB-7DB7400782A6}"/>
                </a:ext>
              </a:extLst>
            </p:cNvPr>
            <p:cNvSpPr>
              <a:spLocks noEditPoints="1"/>
            </p:cNvSpPr>
            <p:nvPr/>
          </p:nvSpPr>
          <p:spPr bwMode="auto">
            <a:xfrm>
              <a:off x="4961286" y="1763825"/>
              <a:ext cx="864000" cy="775152"/>
            </a:xfrm>
            <a:custGeom>
              <a:avLst/>
              <a:gdLst>
                <a:gd name="T0" fmla="*/ 0 w 266"/>
                <a:gd name="T1" fmla="*/ 0 h 266"/>
                <a:gd name="T2" fmla="*/ 0 w 266"/>
                <a:gd name="T3" fmla="*/ 266 h 266"/>
                <a:gd name="T4" fmla="*/ 266 w 266"/>
                <a:gd name="T5" fmla="*/ 266 h 266"/>
                <a:gd name="T6" fmla="*/ 266 w 266"/>
                <a:gd name="T7" fmla="*/ 0 h 266"/>
                <a:gd name="T8" fmla="*/ 0 w 266"/>
                <a:gd name="T9" fmla="*/ 0 h 266"/>
                <a:gd name="T10" fmla="*/ 127 w 266"/>
                <a:gd name="T11" fmla="*/ 254 h 266"/>
                <a:gd name="T12" fmla="*/ 11 w 266"/>
                <a:gd name="T13" fmla="*/ 254 h 266"/>
                <a:gd name="T14" fmla="*/ 11 w 266"/>
                <a:gd name="T15" fmla="*/ 11 h 266"/>
                <a:gd name="T16" fmla="*/ 255 w 266"/>
                <a:gd name="T17" fmla="*/ 11 h 266"/>
                <a:gd name="T18" fmla="*/ 255 w 266"/>
                <a:gd name="T19" fmla="*/ 254 h 266"/>
                <a:gd name="T20" fmla="*/ 138 w 266"/>
                <a:gd name="T21" fmla="*/ 254 h 266"/>
                <a:gd name="T22" fmla="*/ 127 w 266"/>
                <a:gd name="T23" fmla="*/ 25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6" h="266">
                  <a:moveTo>
                    <a:pt x="0" y="0"/>
                  </a:moveTo>
                  <a:lnTo>
                    <a:pt x="0" y="266"/>
                  </a:lnTo>
                  <a:lnTo>
                    <a:pt x="266" y="266"/>
                  </a:lnTo>
                  <a:lnTo>
                    <a:pt x="266" y="0"/>
                  </a:lnTo>
                  <a:lnTo>
                    <a:pt x="0" y="0"/>
                  </a:lnTo>
                  <a:close/>
                  <a:moveTo>
                    <a:pt x="127" y="254"/>
                  </a:moveTo>
                  <a:lnTo>
                    <a:pt x="11" y="254"/>
                  </a:lnTo>
                  <a:lnTo>
                    <a:pt x="11" y="11"/>
                  </a:lnTo>
                  <a:lnTo>
                    <a:pt x="255" y="11"/>
                  </a:lnTo>
                  <a:lnTo>
                    <a:pt x="255" y="254"/>
                  </a:lnTo>
                  <a:lnTo>
                    <a:pt x="138" y="254"/>
                  </a:lnTo>
                  <a:lnTo>
                    <a:pt x="127" y="254"/>
                  </a:lnTo>
                  <a:close/>
                </a:path>
              </a:pathLst>
            </a:custGeom>
            <a:grpFill/>
            <a:ln>
              <a:noFill/>
            </a:ln>
          </p:spPr>
          <p:txBody>
            <a:bodyPr vert="horz" wrap="square" lIns="114300" tIns="57150" rIns="114300" bIns="57150" numCol="1" anchor="t" anchorCtr="0" compatLnSpc="1">
              <a:prstTxWarp prst="textNoShape">
                <a:avLst/>
              </a:prstTxWarp>
            </a:bodyPr>
            <a:lstStyle/>
            <a:p>
              <a:pPr defTabSz="1143000">
                <a:buClrTx/>
              </a:pPr>
              <a:endParaRPr lang="en-US" sz="2250" kern="1200">
                <a:ea typeface="+mn-ea"/>
                <a:cs typeface="+mn-cs"/>
              </a:endParaRPr>
            </a:p>
          </p:txBody>
        </p:sp>
        <p:grpSp>
          <p:nvGrpSpPr>
            <p:cNvPr id="30" name="Group 243">
              <a:extLst>
                <a:ext uri="{FF2B5EF4-FFF2-40B4-BE49-F238E27FC236}">
                  <a16:creationId xmlns:a16="http://schemas.microsoft.com/office/drawing/2014/main" id="{B2F9011F-7C01-4C4E-B71A-187F4A96F9E6}"/>
                </a:ext>
              </a:extLst>
            </p:cNvPr>
            <p:cNvGrpSpPr>
              <a:grpSpLocks/>
            </p:cNvGrpSpPr>
            <p:nvPr/>
          </p:nvGrpSpPr>
          <p:grpSpPr bwMode="auto">
            <a:xfrm>
              <a:off x="5182647" y="1935086"/>
              <a:ext cx="459908" cy="428386"/>
              <a:chOff x="3942" y="1627"/>
              <a:chExt cx="503" cy="469"/>
            </a:xfrm>
            <a:grpFill/>
          </p:grpSpPr>
          <p:sp>
            <p:nvSpPr>
              <p:cNvPr id="31" name="AutoShape 244">
                <a:extLst>
                  <a:ext uri="{FF2B5EF4-FFF2-40B4-BE49-F238E27FC236}">
                    <a16:creationId xmlns:a16="http://schemas.microsoft.com/office/drawing/2014/main" id="{00FE698E-2904-4204-A105-CE80BE3EA2EB}"/>
                  </a:ext>
                </a:extLst>
              </p:cNvPr>
              <p:cNvSpPr>
                <a:spLocks noChangeArrowheads="1"/>
              </p:cNvSpPr>
              <p:nvPr/>
            </p:nvSpPr>
            <p:spPr bwMode="auto">
              <a:xfrm rot="16200000">
                <a:off x="3976" y="1627"/>
                <a:ext cx="469" cy="4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159 h 21600"/>
                </a:gdLst>
                <a:ahLst/>
                <a:cxnLst>
                  <a:cxn ang="T8">
                    <a:pos x="T0" y="T1"/>
                  </a:cxn>
                  <a:cxn ang="T9">
                    <a:pos x="T2" y="T3"/>
                  </a:cxn>
                  <a:cxn ang="T10">
                    <a:pos x="T4" y="T5"/>
                  </a:cxn>
                  <a:cxn ang="T11">
                    <a:pos x="T6" y="T7"/>
                  </a:cxn>
                </a:cxnLst>
                <a:rect l="T12" t="T13" r="T14" b="T15"/>
                <a:pathLst>
                  <a:path w="21600" h="21600">
                    <a:moveTo>
                      <a:pt x="3500" y="13723"/>
                    </a:moveTo>
                    <a:cubicBezTo>
                      <a:pt x="3128" y="12793"/>
                      <a:pt x="2937" y="11801"/>
                      <a:pt x="2937" y="10800"/>
                    </a:cubicBezTo>
                    <a:cubicBezTo>
                      <a:pt x="2937" y="6457"/>
                      <a:pt x="6457" y="2937"/>
                      <a:pt x="10800" y="2937"/>
                    </a:cubicBezTo>
                    <a:cubicBezTo>
                      <a:pt x="15142" y="2937"/>
                      <a:pt x="18663" y="6457"/>
                      <a:pt x="18663" y="10800"/>
                    </a:cubicBezTo>
                    <a:cubicBezTo>
                      <a:pt x="18663" y="11801"/>
                      <a:pt x="18471" y="12793"/>
                      <a:pt x="18099" y="13723"/>
                    </a:cubicBezTo>
                    <a:lnTo>
                      <a:pt x="20825" y="14815"/>
                    </a:lnTo>
                    <a:cubicBezTo>
                      <a:pt x="21337" y="13538"/>
                      <a:pt x="21600" y="12175"/>
                      <a:pt x="21600" y="10800"/>
                    </a:cubicBezTo>
                    <a:cubicBezTo>
                      <a:pt x="21600" y="4835"/>
                      <a:pt x="16764" y="0"/>
                      <a:pt x="10800" y="0"/>
                    </a:cubicBezTo>
                    <a:cubicBezTo>
                      <a:pt x="4835" y="0"/>
                      <a:pt x="0" y="4835"/>
                      <a:pt x="0" y="10800"/>
                    </a:cubicBezTo>
                    <a:cubicBezTo>
                      <a:pt x="-1" y="12175"/>
                      <a:pt x="262" y="13538"/>
                      <a:pt x="774" y="14815"/>
                    </a:cubicBezTo>
                    <a:close/>
                  </a:path>
                </a:pathLst>
              </a:custGeom>
              <a:grpFill/>
              <a:ln w="9525">
                <a:noFill/>
                <a:miter lim="800000"/>
                <a:headEnd/>
                <a:tailEnd/>
              </a:ln>
            </p:spPr>
            <p:txBody>
              <a:bodyPr wrap="none" anchor="ctr"/>
              <a:lstStyle/>
              <a:p>
                <a:endParaRPr lang="en-GB" dirty="0"/>
              </a:p>
            </p:txBody>
          </p:sp>
          <p:sp>
            <p:nvSpPr>
              <p:cNvPr id="32" name="Rectangle 245">
                <a:extLst>
                  <a:ext uri="{FF2B5EF4-FFF2-40B4-BE49-F238E27FC236}">
                    <a16:creationId xmlns:a16="http://schemas.microsoft.com/office/drawing/2014/main" id="{1A3BA996-C92F-4122-9759-695E63E6568A}"/>
                  </a:ext>
                </a:extLst>
              </p:cNvPr>
              <p:cNvSpPr>
                <a:spLocks noChangeArrowheads="1"/>
              </p:cNvSpPr>
              <p:nvPr/>
            </p:nvSpPr>
            <p:spPr bwMode="auto">
              <a:xfrm>
                <a:off x="3942" y="1889"/>
                <a:ext cx="292" cy="45"/>
              </a:xfrm>
              <a:prstGeom prst="rect">
                <a:avLst/>
              </a:prstGeom>
              <a:grpFill/>
              <a:ln w="9525">
                <a:noFill/>
                <a:miter lim="800000"/>
                <a:headEnd/>
                <a:tailEnd/>
              </a:ln>
            </p:spPr>
            <p:txBody>
              <a:bodyPr wrap="none" anchor="ctr"/>
              <a:lstStyle/>
              <a:p>
                <a:endParaRPr lang="en-US"/>
              </a:p>
            </p:txBody>
          </p:sp>
          <p:sp>
            <p:nvSpPr>
              <p:cNvPr id="33" name="Rectangle 246">
                <a:extLst>
                  <a:ext uri="{FF2B5EF4-FFF2-40B4-BE49-F238E27FC236}">
                    <a16:creationId xmlns:a16="http://schemas.microsoft.com/office/drawing/2014/main" id="{916E3B48-D8A9-4A4A-B84B-270161CF7BAC}"/>
                  </a:ext>
                </a:extLst>
              </p:cNvPr>
              <p:cNvSpPr>
                <a:spLocks noChangeArrowheads="1"/>
              </p:cNvSpPr>
              <p:nvPr/>
            </p:nvSpPr>
            <p:spPr bwMode="auto">
              <a:xfrm>
                <a:off x="3943" y="1806"/>
                <a:ext cx="292" cy="45"/>
              </a:xfrm>
              <a:prstGeom prst="rect">
                <a:avLst/>
              </a:prstGeom>
              <a:grpFill/>
              <a:ln w="9525">
                <a:noFill/>
                <a:miter lim="800000"/>
                <a:headEnd/>
                <a:tailEnd/>
              </a:ln>
            </p:spPr>
            <p:txBody>
              <a:bodyPr wrap="none" anchor="ctr"/>
              <a:lstStyle/>
              <a:p>
                <a:endParaRPr lang="en-US"/>
              </a:p>
            </p:txBody>
          </p:sp>
        </p:grpSp>
      </p:grpSp>
      <p:sp>
        <p:nvSpPr>
          <p:cNvPr id="34" name="Google Shape;1111;p22">
            <a:extLst>
              <a:ext uri="{FF2B5EF4-FFF2-40B4-BE49-F238E27FC236}">
                <a16:creationId xmlns:a16="http://schemas.microsoft.com/office/drawing/2014/main" id="{FB925BAF-71D7-4C37-A9B2-A8728C8657FB}"/>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4</a:t>
            </a:fld>
            <a:endParaRPr lang="el-GR" sz="1000">
              <a:solidFill>
                <a:schemeClr val="tx1"/>
              </a:solidFill>
              <a:latin typeface="Calibri "/>
            </a:endParaRPr>
          </a:p>
        </p:txBody>
      </p:sp>
    </p:spTree>
    <p:extLst>
      <p:ext uri="{BB962C8B-B14F-4D97-AF65-F5344CB8AC3E}">
        <p14:creationId xmlns:p14="http://schemas.microsoft.com/office/powerpoint/2010/main" val="1650397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8" name="Rectangle 7">
            <a:extLst>
              <a:ext uri="{FF2B5EF4-FFF2-40B4-BE49-F238E27FC236}">
                <a16:creationId xmlns:a16="http://schemas.microsoft.com/office/drawing/2014/main" id="{2E97CFD7-D77B-4DFB-9CC1-552343EB340A}"/>
              </a:ext>
            </a:extLst>
          </p:cNvPr>
          <p:cNvSpPr/>
          <p:nvPr/>
        </p:nvSpPr>
        <p:spPr>
          <a:xfrm>
            <a:off x="646444" y="5228728"/>
            <a:ext cx="2481084" cy="933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9" name="TextBox 8">
            <a:extLst>
              <a:ext uri="{FF2B5EF4-FFF2-40B4-BE49-F238E27FC236}">
                <a16:creationId xmlns:a16="http://schemas.microsoft.com/office/drawing/2014/main" id="{47578496-9CEB-4E95-A9DA-F51FB73F1679}"/>
              </a:ext>
            </a:extLst>
          </p:cNvPr>
          <p:cNvSpPr txBox="1"/>
          <p:nvPr/>
        </p:nvSpPr>
        <p:spPr>
          <a:xfrm>
            <a:off x="1053025" y="5364076"/>
            <a:ext cx="2097233" cy="743793"/>
          </a:xfrm>
          <a:prstGeom prst="rect">
            <a:avLst/>
          </a:prstGeom>
          <a:noFill/>
        </p:spPr>
        <p:txBody>
          <a:bodyPr wrap="square" rtlCol="0" anchor="ctr">
            <a:spAutoFit/>
          </a:bodyPr>
          <a:lstStyle/>
          <a:p>
            <a:pPr algn="ctr">
              <a:spcAft>
                <a:spcPts val="600"/>
              </a:spcAft>
            </a:pPr>
            <a:r>
              <a:rPr lang="el-GR" sz="2400" b="1" baseline="30000" dirty="0">
                <a:latin typeface="+mn-lt"/>
              </a:rPr>
              <a:t>    </a:t>
            </a:r>
            <a:r>
              <a:rPr lang="el-GR" sz="2800" b="1" baseline="30000" dirty="0">
                <a:latin typeface="+mn-lt"/>
              </a:rPr>
              <a:t>30%</a:t>
            </a:r>
            <a:r>
              <a:rPr lang="el-GR" sz="2400" b="1" baseline="30000" dirty="0">
                <a:latin typeface="+mn-lt"/>
              </a:rPr>
              <a:t> </a:t>
            </a:r>
            <a:r>
              <a:rPr lang="el-GR" sz="1600" baseline="30000" dirty="0">
                <a:latin typeface="+mn-lt"/>
              </a:rPr>
              <a:t>των πόρων του </a:t>
            </a:r>
            <a:r>
              <a:rPr lang="el-GR" sz="1600" baseline="30000" dirty="0" smtClean="0">
                <a:latin typeface="+mn-lt"/>
              </a:rPr>
              <a:t>ΕΤΠΑ</a:t>
            </a:r>
            <a:endParaRPr lang="el-GR" sz="1600" baseline="30000" dirty="0">
              <a:latin typeface="+mn-lt"/>
            </a:endParaRPr>
          </a:p>
          <a:p>
            <a:pPr algn="ctr">
              <a:spcAft>
                <a:spcPts val="600"/>
              </a:spcAft>
            </a:pPr>
            <a:r>
              <a:rPr lang="el-GR" sz="2800" b="1" baseline="30000" dirty="0">
                <a:latin typeface="+mn-lt"/>
              </a:rPr>
              <a:t>37%</a:t>
            </a:r>
            <a:r>
              <a:rPr lang="el-GR" sz="1600" baseline="30000" dirty="0">
                <a:latin typeface="+mn-lt"/>
              </a:rPr>
              <a:t> των πόρων του ΤΣ</a:t>
            </a:r>
          </a:p>
        </p:txBody>
      </p:sp>
      <p:sp>
        <p:nvSpPr>
          <p:cNvPr id="12" name="Rectangle 11">
            <a:extLst>
              <a:ext uri="{FF2B5EF4-FFF2-40B4-BE49-F238E27FC236}">
                <a16:creationId xmlns:a16="http://schemas.microsoft.com/office/drawing/2014/main" id="{03602E88-8120-4862-8AFB-1BB0394625D5}"/>
              </a:ext>
            </a:extLst>
          </p:cNvPr>
          <p:cNvSpPr/>
          <p:nvPr/>
        </p:nvSpPr>
        <p:spPr>
          <a:xfrm>
            <a:off x="3382360" y="5243393"/>
            <a:ext cx="2382087" cy="933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14" name="Rectangle 13">
            <a:extLst>
              <a:ext uri="{FF2B5EF4-FFF2-40B4-BE49-F238E27FC236}">
                <a16:creationId xmlns:a16="http://schemas.microsoft.com/office/drawing/2014/main" id="{F428BC1D-7C91-49E4-8366-00DF46C1328E}"/>
              </a:ext>
            </a:extLst>
          </p:cNvPr>
          <p:cNvSpPr/>
          <p:nvPr/>
        </p:nvSpPr>
        <p:spPr>
          <a:xfrm>
            <a:off x="6073025" y="5237942"/>
            <a:ext cx="2528385" cy="933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15" name="TextBox 14">
            <a:extLst>
              <a:ext uri="{FF2B5EF4-FFF2-40B4-BE49-F238E27FC236}">
                <a16:creationId xmlns:a16="http://schemas.microsoft.com/office/drawing/2014/main" id="{CB33F5BA-21D6-42B0-B068-7F9C8ABE2BA6}"/>
              </a:ext>
            </a:extLst>
          </p:cNvPr>
          <p:cNvSpPr txBox="1"/>
          <p:nvPr/>
        </p:nvSpPr>
        <p:spPr>
          <a:xfrm>
            <a:off x="3843740" y="5516006"/>
            <a:ext cx="2131497" cy="379591"/>
          </a:xfrm>
          <a:prstGeom prst="rect">
            <a:avLst/>
          </a:prstGeom>
          <a:noFill/>
        </p:spPr>
        <p:txBody>
          <a:bodyPr wrap="square" rtlCol="0" anchor="ctr">
            <a:spAutoFit/>
          </a:bodyPr>
          <a:lstStyle/>
          <a:p>
            <a:pPr algn="ctr">
              <a:spcAft>
                <a:spcPts val="600"/>
              </a:spcAft>
            </a:pPr>
            <a:r>
              <a:rPr lang="el-GR" sz="2800" b="1" baseline="30000" dirty="0">
                <a:latin typeface="+mn-lt"/>
              </a:rPr>
              <a:t>28%</a:t>
            </a:r>
            <a:r>
              <a:rPr lang="el-GR" sz="2400" b="1" baseline="30000" dirty="0">
                <a:latin typeface="+mn-lt"/>
              </a:rPr>
              <a:t> </a:t>
            </a:r>
            <a:r>
              <a:rPr lang="el-GR" sz="1600" baseline="30000" dirty="0">
                <a:latin typeface="+mn-lt"/>
              </a:rPr>
              <a:t>των πόρων του ΕΚΤ+</a:t>
            </a:r>
            <a:endParaRPr lang="el-GR" sz="2400" baseline="30000" dirty="0">
              <a:latin typeface="+mn-lt"/>
            </a:endParaRPr>
          </a:p>
        </p:txBody>
      </p:sp>
      <p:sp>
        <p:nvSpPr>
          <p:cNvPr id="16" name="TextBox 15">
            <a:extLst>
              <a:ext uri="{FF2B5EF4-FFF2-40B4-BE49-F238E27FC236}">
                <a16:creationId xmlns:a16="http://schemas.microsoft.com/office/drawing/2014/main" id="{1299EF3D-707C-48FF-A1D0-7120B9E15AC6}"/>
              </a:ext>
            </a:extLst>
          </p:cNvPr>
          <p:cNvSpPr txBox="1"/>
          <p:nvPr/>
        </p:nvSpPr>
        <p:spPr>
          <a:xfrm>
            <a:off x="6520818" y="5515219"/>
            <a:ext cx="2254397" cy="379591"/>
          </a:xfrm>
          <a:prstGeom prst="rect">
            <a:avLst/>
          </a:prstGeom>
          <a:noFill/>
        </p:spPr>
        <p:txBody>
          <a:bodyPr wrap="square" rtlCol="0" anchor="ctr">
            <a:spAutoFit/>
          </a:bodyPr>
          <a:lstStyle/>
          <a:p>
            <a:pPr algn="ctr">
              <a:spcAft>
                <a:spcPts val="600"/>
              </a:spcAft>
            </a:pPr>
            <a:r>
              <a:rPr lang="el-GR" sz="2800" b="1" baseline="30000" dirty="0">
                <a:latin typeface="+mn-lt"/>
              </a:rPr>
              <a:t>8% </a:t>
            </a:r>
            <a:r>
              <a:rPr lang="el-GR" sz="1600" baseline="30000" dirty="0">
                <a:latin typeface="+mn-lt"/>
              </a:rPr>
              <a:t>των πόρων του ταμείου</a:t>
            </a:r>
            <a:endParaRPr lang="el-GR" sz="2400" baseline="30000" dirty="0">
              <a:latin typeface="+mn-lt"/>
            </a:endParaRPr>
          </a:p>
        </p:txBody>
      </p:sp>
      <p:sp>
        <p:nvSpPr>
          <p:cNvPr id="18" name="Rectangle 17">
            <a:extLst>
              <a:ext uri="{FF2B5EF4-FFF2-40B4-BE49-F238E27FC236}">
                <a16:creationId xmlns:a16="http://schemas.microsoft.com/office/drawing/2014/main" id="{098B1815-BE4D-4A28-9D49-7B04207F3907}"/>
              </a:ext>
            </a:extLst>
          </p:cNvPr>
          <p:cNvSpPr/>
          <p:nvPr/>
        </p:nvSpPr>
        <p:spPr>
          <a:xfrm>
            <a:off x="8873003" y="5166672"/>
            <a:ext cx="2575420" cy="9951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19" name="TextBox 18">
            <a:extLst>
              <a:ext uri="{FF2B5EF4-FFF2-40B4-BE49-F238E27FC236}">
                <a16:creationId xmlns:a16="http://schemas.microsoft.com/office/drawing/2014/main" id="{05276032-D956-44B0-9ACB-9C23B05AC6E1}"/>
              </a:ext>
            </a:extLst>
          </p:cNvPr>
          <p:cNvSpPr txBox="1"/>
          <p:nvPr/>
        </p:nvSpPr>
        <p:spPr>
          <a:xfrm>
            <a:off x="9353850" y="5476844"/>
            <a:ext cx="2254397" cy="379591"/>
          </a:xfrm>
          <a:prstGeom prst="rect">
            <a:avLst/>
          </a:prstGeom>
          <a:noFill/>
        </p:spPr>
        <p:txBody>
          <a:bodyPr wrap="square" rtlCol="0" anchor="ctr">
            <a:spAutoFit/>
          </a:bodyPr>
          <a:lstStyle/>
          <a:p>
            <a:pPr lvl="0" algn="ctr">
              <a:spcAft>
                <a:spcPts val="600"/>
              </a:spcAft>
            </a:pPr>
            <a:r>
              <a:rPr lang="el-GR" sz="2800" b="1" baseline="30000" dirty="0">
                <a:solidFill>
                  <a:prstClr val="black"/>
                </a:solidFill>
                <a:latin typeface="+mn-lt"/>
              </a:rPr>
              <a:t>14%</a:t>
            </a:r>
            <a:r>
              <a:rPr lang="el-GR" sz="2400" b="1" baseline="30000" dirty="0">
                <a:solidFill>
                  <a:prstClr val="black"/>
                </a:solidFill>
                <a:latin typeface="+mn-lt"/>
              </a:rPr>
              <a:t> </a:t>
            </a:r>
            <a:r>
              <a:rPr lang="el-GR" sz="1600" baseline="30000" dirty="0">
                <a:solidFill>
                  <a:prstClr val="black"/>
                </a:solidFill>
                <a:latin typeface="+mn-lt"/>
              </a:rPr>
              <a:t>των πόρων του ταμείου</a:t>
            </a:r>
            <a:endParaRPr lang="el-GR" sz="2400" baseline="30000" dirty="0">
              <a:solidFill>
                <a:prstClr val="black"/>
              </a:solidFill>
              <a:latin typeface="+mn-lt"/>
            </a:endParaRPr>
          </a:p>
        </p:txBody>
      </p:sp>
      <p:grpSp>
        <p:nvGrpSpPr>
          <p:cNvPr id="20" name="Group 19">
            <a:extLst>
              <a:ext uri="{FF2B5EF4-FFF2-40B4-BE49-F238E27FC236}">
                <a16:creationId xmlns:a16="http://schemas.microsoft.com/office/drawing/2014/main" id="{4529EC50-2D48-4EBE-BEED-5C3EF7A70791}"/>
              </a:ext>
            </a:extLst>
          </p:cNvPr>
          <p:cNvGrpSpPr>
            <a:grpSpLocks noChangeAspect="1"/>
          </p:cNvGrpSpPr>
          <p:nvPr/>
        </p:nvGrpSpPr>
        <p:grpSpPr>
          <a:xfrm>
            <a:off x="3509053" y="5364354"/>
            <a:ext cx="522150" cy="522150"/>
            <a:chOff x="5794375" y="3784600"/>
            <a:chExt cx="420688" cy="420688"/>
          </a:xfrm>
          <a:solidFill>
            <a:schemeClr val="tx1"/>
          </a:solidFill>
        </p:grpSpPr>
        <p:sp>
          <p:nvSpPr>
            <p:cNvPr id="21" name="Freeform 105">
              <a:extLst>
                <a:ext uri="{FF2B5EF4-FFF2-40B4-BE49-F238E27FC236}">
                  <a16:creationId xmlns:a16="http://schemas.microsoft.com/office/drawing/2014/main" id="{01AC99B0-4407-4B5A-8027-A04376679A17}"/>
                </a:ext>
              </a:extLst>
            </p:cNvPr>
            <p:cNvSpPr>
              <a:spLocks noEditPoints="1"/>
            </p:cNvSpPr>
            <p:nvPr/>
          </p:nvSpPr>
          <p:spPr bwMode="auto">
            <a:xfrm>
              <a:off x="5794375" y="3784600"/>
              <a:ext cx="420688" cy="420688"/>
            </a:xfrm>
            <a:custGeom>
              <a:avLst/>
              <a:gdLst>
                <a:gd name="T0" fmla="*/ 0 w 192"/>
                <a:gd name="T1" fmla="*/ 192 h 192"/>
                <a:gd name="T2" fmla="*/ 192 w 192"/>
                <a:gd name="T3" fmla="*/ 0 h 192"/>
                <a:gd name="T4" fmla="*/ 153 w 192"/>
                <a:gd name="T5" fmla="*/ 133 h 192"/>
                <a:gd name="T6" fmla="*/ 166 w 192"/>
                <a:gd name="T7" fmla="*/ 82 h 192"/>
                <a:gd name="T8" fmla="*/ 126 w 192"/>
                <a:gd name="T9" fmla="*/ 65 h 192"/>
                <a:gd name="T10" fmla="*/ 113 w 192"/>
                <a:gd name="T11" fmla="*/ 71 h 192"/>
                <a:gd name="T12" fmla="*/ 119 w 192"/>
                <a:gd name="T13" fmla="*/ 76 h 192"/>
                <a:gd name="T14" fmla="*/ 149 w 192"/>
                <a:gd name="T15" fmla="*/ 73 h 192"/>
                <a:gd name="T16" fmla="*/ 158 w 192"/>
                <a:gd name="T17" fmla="*/ 125 h 192"/>
                <a:gd name="T18" fmla="*/ 146 w 192"/>
                <a:gd name="T19" fmla="*/ 184 h 192"/>
                <a:gd name="T20" fmla="*/ 129 w 192"/>
                <a:gd name="T21" fmla="*/ 125 h 192"/>
                <a:gd name="T22" fmla="*/ 89 w 192"/>
                <a:gd name="T23" fmla="*/ 114 h 192"/>
                <a:gd name="T24" fmla="*/ 62 w 192"/>
                <a:gd name="T25" fmla="*/ 129 h 192"/>
                <a:gd name="T26" fmla="*/ 89 w 192"/>
                <a:gd name="T27" fmla="*/ 144 h 192"/>
                <a:gd name="T28" fmla="*/ 121 w 192"/>
                <a:gd name="T29" fmla="*/ 133 h 192"/>
                <a:gd name="T30" fmla="*/ 71 w 192"/>
                <a:gd name="T31" fmla="*/ 184 h 192"/>
                <a:gd name="T32" fmla="*/ 63 w 192"/>
                <a:gd name="T33" fmla="*/ 139 h 192"/>
                <a:gd name="T34" fmla="*/ 47 w 192"/>
                <a:gd name="T35" fmla="*/ 184 h 192"/>
                <a:gd name="T36" fmla="*/ 34 w 192"/>
                <a:gd name="T37" fmla="*/ 125 h 192"/>
                <a:gd name="T38" fmla="*/ 43 w 192"/>
                <a:gd name="T39" fmla="*/ 73 h 192"/>
                <a:gd name="T40" fmla="*/ 76 w 192"/>
                <a:gd name="T41" fmla="*/ 82 h 192"/>
                <a:gd name="T42" fmla="*/ 114 w 192"/>
                <a:gd name="T43" fmla="*/ 99 h 192"/>
                <a:gd name="T44" fmla="*/ 109 w 192"/>
                <a:gd name="T45" fmla="*/ 115 h 192"/>
                <a:gd name="T46" fmla="*/ 109 w 192"/>
                <a:gd name="T47" fmla="*/ 75 h 192"/>
                <a:gd name="T48" fmla="*/ 114 w 192"/>
                <a:gd name="T49" fmla="*/ 91 h 192"/>
                <a:gd name="T50" fmla="*/ 83 w 192"/>
                <a:gd name="T51" fmla="*/ 82 h 192"/>
                <a:gd name="T52" fmla="*/ 43 w 192"/>
                <a:gd name="T53" fmla="*/ 65 h 192"/>
                <a:gd name="T54" fmla="*/ 26 w 192"/>
                <a:gd name="T55" fmla="*/ 133 h 192"/>
                <a:gd name="T56" fmla="*/ 39 w 192"/>
                <a:gd name="T57" fmla="*/ 184 h 192"/>
                <a:gd name="T58" fmla="*/ 8 w 192"/>
                <a:gd name="T59" fmla="*/ 8 h 192"/>
                <a:gd name="T60" fmla="*/ 184 w 192"/>
                <a:gd name="T61" fmla="*/ 184 h 192"/>
                <a:gd name="T62" fmla="*/ 153 w 192"/>
                <a:gd name="T63"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53" y="133"/>
                  </a:moveTo>
                  <a:cubicBezTo>
                    <a:pt x="166" y="133"/>
                    <a:pt x="166" y="133"/>
                    <a:pt x="166" y="133"/>
                  </a:cubicBezTo>
                  <a:cubicBezTo>
                    <a:pt x="166" y="82"/>
                    <a:pt x="166" y="82"/>
                    <a:pt x="166" y="82"/>
                  </a:cubicBezTo>
                  <a:cubicBezTo>
                    <a:pt x="166" y="73"/>
                    <a:pt x="158" y="65"/>
                    <a:pt x="149" y="65"/>
                  </a:cubicBezTo>
                  <a:cubicBezTo>
                    <a:pt x="126" y="65"/>
                    <a:pt x="126" y="65"/>
                    <a:pt x="126" y="65"/>
                  </a:cubicBezTo>
                  <a:cubicBezTo>
                    <a:pt x="121" y="65"/>
                    <a:pt x="116" y="67"/>
                    <a:pt x="113" y="71"/>
                  </a:cubicBezTo>
                  <a:cubicBezTo>
                    <a:pt x="113" y="71"/>
                    <a:pt x="113" y="71"/>
                    <a:pt x="113" y="71"/>
                  </a:cubicBezTo>
                  <a:cubicBezTo>
                    <a:pt x="119" y="76"/>
                    <a:pt x="119" y="76"/>
                    <a:pt x="119" y="76"/>
                  </a:cubicBezTo>
                  <a:cubicBezTo>
                    <a:pt x="119" y="76"/>
                    <a:pt x="119" y="76"/>
                    <a:pt x="119" y="76"/>
                  </a:cubicBezTo>
                  <a:cubicBezTo>
                    <a:pt x="121" y="74"/>
                    <a:pt x="123" y="73"/>
                    <a:pt x="126" y="73"/>
                  </a:cubicBezTo>
                  <a:cubicBezTo>
                    <a:pt x="149" y="73"/>
                    <a:pt x="149" y="73"/>
                    <a:pt x="149" y="73"/>
                  </a:cubicBezTo>
                  <a:cubicBezTo>
                    <a:pt x="154" y="73"/>
                    <a:pt x="158" y="77"/>
                    <a:pt x="158" y="82"/>
                  </a:cubicBezTo>
                  <a:cubicBezTo>
                    <a:pt x="158" y="125"/>
                    <a:pt x="158" y="125"/>
                    <a:pt x="158" y="125"/>
                  </a:cubicBezTo>
                  <a:cubicBezTo>
                    <a:pt x="146" y="125"/>
                    <a:pt x="146" y="125"/>
                    <a:pt x="146" y="125"/>
                  </a:cubicBezTo>
                  <a:cubicBezTo>
                    <a:pt x="146" y="184"/>
                    <a:pt x="146" y="184"/>
                    <a:pt x="146" y="184"/>
                  </a:cubicBezTo>
                  <a:cubicBezTo>
                    <a:pt x="129" y="184"/>
                    <a:pt x="129" y="184"/>
                    <a:pt x="129" y="184"/>
                  </a:cubicBezTo>
                  <a:cubicBezTo>
                    <a:pt x="129" y="125"/>
                    <a:pt x="129" y="125"/>
                    <a:pt x="129" y="125"/>
                  </a:cubicBezTo>
                  <a:cubicBezTo>
                    <a:pt x="78" y="125"/>
                    <a:pt x="78" y="125"/>
                    <a:pt x="78" y="125"/>
                  </a:cubicBezTo>
                  <a:cubicBezTo>
                    <a:pt x="89" y="114"/>
                    <a:pt x="89" y="114"/>
                    <a:pt x="89" y="114"/>
                  </a:cubicBezTo>
                  <a:cubicBezTo>
                    <a:pt x="83" y="108"/>
                    <a:pt x="83" y="108"/>
                    <a:pt x="83" y="108"/>
                  </a:cubicBezTo>
                  <a:cubicBezTo>
                    <a:pt x="62" y="129"/>
                    <a:pt x="62" y="129"/>
                    <a:pt x="62" y="129"/>
                  </a:cubicBezTo>
                  <a:cubicBezTo>
                    <a:pt x="83" y="149"/>
                    <a:pt x="83" y="149"/>
                    <a:pt x="83" y="149"/>
                  </a:cubicBezTo>
                  <a:cubicBezTo>
                    <a:pt x="89" y="144"/>
                    <a:pt x="89" y="144"/>
                    <a:pt x="89" y="144"/>
                  </a:cubicBezTo>
                  <a:cubicBezTo>
                    <a:pt x="78" y="133"/>
                    <a:pt x="78" y="133"/>
                    <a:pt x="78" y="133"/>
                  </a:cubicBezTo>
                  <a:cubicBezTo>
                    <a:pt x="121" y="133"/>
                    <a:pt x="121" y="133"/>
                    <a:pt x="121" y="133"/>
                  </a:cubicBezTo>
                  <a:cubicBezTo>
                    <a:pt x="121" y="184"/>
                    <a:pt x="121" y="184"/>
                    <a:pt x="121" y="184"/>
                  </a:cubicBezTo>
                  <a:cubicBezTo>
                    <a:pt x="71" y="184"/>
                    <a:pt x="71" y="184"/>
                    <a:pt x="71" y="184"/>
                  </a:cubicBezTo>
                  <a:cubicBezTo>
                    <a:pt x="71" y="146"/>
                    <a:pt x="71" y="146"/>
                    <a:pt x="71" y="146"/>
                  </a:cubicBezTo>
                  <a:cubicBezTo>
                    <a:pt x="63" y="139"/>
                    <a:pt x="63" y="139"/>
                    <a:pt x="63" y="139"/>
                  </a:cubicBezTo>
                  <a:cubicBezTo>
                    <a:pt x="63" y="184"/>
                    <a:pt x="63" y="184"/>
                    <a:pt x="63" y="184"/>
                  </a:cubicBezTo>
                  <a:cubicBezTo>
                    <a:pt x="47" y="184"/>
                    <a:pt x="47" y="184"/>
                    <a:pt x="47" y="184"/>
                  </a:cubicBezTo>
                  <a:cubicBezTo>
                    <a:pt x="47" y="125"/>
                    <a:pt x="47" y="125"/>
                    <a:pt x="47" y="125"/>
                  </a:cubicBezTo>
                  <a:cubicBezTo>
                    <a:pt x="34" y="125"/>
                    <a:pt x="34" y="125"/>
                    <a:pt x="34" y="125"/>
                  </a:cubicBezTo>
                  <a:cubicBezTo>
                    <a:pt x="34" y="82"/>
                    <a:pt x="34" y="82"/>
                    <a:pt x="34" y="82"/>
                  </a:cubicBezTo>
                  <a:cubicBezTo>
                    <a:pt x="34" y="77"/>
                    <a:pt x="38" y="73"/>
                    <a:pt x="43" y="73"/>
                  </a:cubicBezTo>
                  <a:cubicBezTo>
                    <a:pt x="66" y="73"/>
                    <a:pt x="66" y="73"/>
                    <a:pt x="66" y="73"/>
                  </a:cubicBezTo>
                  <a:cubicBezTo>
                    <a:pt x="71" y="73"/>
                    <a:pt x="76" y="77"/>
                    <a:pt x="76" y="82"/>
                  </a:cubicBezTo>
                  <a:cubicBezTo>
                    <a:pt x="76" y="99"/>
                    <a:pt x="76" y="99"/>
                    <a:pt x="76" y="99"/>
                  </a:cubicBezTo>
                  <a:cubicBezTo>
                    <a:pt x="114" y="99"/>
                    <a:pt x="114" y="99"/>
                    <a:pt x="114" y="99"/>
                  </a:cubicBezTo>
                  <a:cubicBezTo>
                    <a:pt x="104" y="110"/>
                    <a:pt x="104" y="110"/>
                    <a:pt x="104" y="110"/>
                  </a:cubicBezTo>
                  <a:cubicBezTo>
                    <a:pt x="109" y="115"/>
                    <a:pt x="109" y="115"/>
                    <a:pt x="109" y="115"/>
                  </a:cubicBezTo>
                  <a:cubicBezTo>
                    <a:pt x="129" y="95"/>
                    <a:pt x="129" y="95"/>
                    <a:pt x="129" y="95"/>
                  </a:cubicBezTo>
                  <a:cubicBezTo>
                    <a:pt x="109" y="75"/>
                    <a:pt x="109" y="75"/>
                    <a:pt x="109" y="75"/>
                  </a:cubicBezTo>
                  <a:cubicBezTo>
                    <a:pt x="104" y="80"/>
                    <a:pt x="104" y="80"/>
                    <a:pt x="104" y="80"/>
                  </a:cubicBezTo>
                  <a:cubicBezTo>
                    <a:pt x="114" y="91"/>
                    <a:pt x="114" y="91"/>
                    <a:pt x="114" y="91"/>
                  </a:cubicBezTo>
                  <a:cubicBezTo>
                    <a:pt x="83" y="91"/>
                    <a:pt x="83" y="91"/>
                    <a:pt x="83" y="91"/>
                  </a:cubicBezTo>
                  <a:cubicBezTo>
                    <a:pt x="83" y="82"/>
                    <a:pt x="83" y="82"/>
                    <a:pt x="83" y="82"/>
                  </a:cubicBezTo>
                  <a:cubicBezTo>
                    <a:pt x="83" y="73"/>
                    <a:pt x="76" y="65"/>
                    <a:pt x="66" y="65"/>
                  </a:cubicBezTo>
                  <a:cubicBezTo>
                    <a:pt x="43" y="65"/>
                    <a:pt x="43" y="65"/>
                    <a:pt x="43" y="65"/>
                  </a:cubicBezTo>
                  <a:cubicBezTo>
                    <a:pt x="34" y="65"/>
                    <a:pt x="26" y="73"/>
                    <a:pt x="26" y="82"/>
                  </a:cubicBezTo>
                  <a:cubicBezTo>
                    <a:pt x="26" y="133"/>
                    <a:pt x="26" y="133"/>
                    <a:pt x="26" y="133"/>
                  </a:cubicBezTo>
                  <a:cubicBezTo>
                    <a:pt x="39" y="133"/>
                    <a:pt x="39" y="133"/>
                    <a:pt x="39" y="133"/>
                  </a:cubicBezTo>
                  <a:cubicBezTo>
                    <a:pt x="39" y="184"/>
                    <a:pt x="39" y="184"/>
                    <a:pt x="39" y="184"/>
                  </a:cubicBezTo>
                  <a:cubicBezTo>
                    <a:pt x="8" y="184"/>
                    <a:pt x="8" y="184"/>
                    <a:pt x="8" y="184"/>
                  </a:cubicBezTo>
                  <a:cubicBezTo>
                    <a:pt x="8" y="8"/>
                    <a:pt x="8" y="8"/>
                    <a:pt x="8" y="8"/>
                  </a:cubicBezTo>
                  <a:cubicBezTo>
                    <a:pt x="184" y="8"/>
                    <a:pt x="184" y="8"/>
                    <a:pt x="184" y="8"/>
                  </a:cubicBezTo>
                  <a:cubicBezTo>
                    <a:pt x="184" y="184"/>
                    <a:pt x="184" y="184"/>
                    <a:pt x="184" y="184"/>
                  </a:cubicBezTo>
                  <a:cubicBezTo>
                    <a:pt x="153" y="184"/>
                    <a:pt x="153" y="184"/>
                    <a:pt x="153" y="184"/>
                  </a:cubicBezTo>
                  <a:lnTo>
                    <a:pt x="15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sp>
          <p:nvSpPr>
            <p:cNvPr id="22" name="Freeform 106">
              <a:extLst>
                <a:ext uri="{FF2B5EF4-FFF2-40B4-BE49-F238E27FC236}">
                  <a16:creationId xmlns:a16="http://schemas.microsoft.com/office/drawing/2014/main" id="{00F81481-9B20-4CD6-96C2-5DAC19C71182}"/>
                </a:ext>
              </a:extLst>
            </p:cNvPr>
            <p:cNvSpPr>
              <a:spLocks noEditPoints="1"/>
            </p:cNvSpPr>
            <p:nvPr/>
          </p:nvSpPr>
          <p:spPr bwMode="auto">
            <a:xfrm>
              <a:off x="5880100" y="3838575"/>
              <a:ext cx="69850" cy="73025"/>
            </a:xfrm>
            <a:custGeom>
              <a:avLst/>
              <a:gdLst>
                <a:gd name="T0" fmla="*/ 16 w 32"/>
                <a:gd name="T1" fmla="*/ 0 h 33"/>
                <a:gd name="T2" fmla="*/ 0 w 32"/>
                <a:gd name="T3" fmla="*/ 16 h 33"/>
                <a:gd name="T4" fmla="*/ 16 w 32"/>
                <a:gd name="T5" fmla="*/ 33 h 33"/>
                <a:gd name="T6" fmla="*/ 32 w 32"/>
                <a:gd name="T7" fmla="*/ 16 h 33"/>
                <a:gd name="T8" fmla="*/ 16 w 32"/>
                <a:gd name="T9" fmla="*/ 0 h 33"/>
                <a:gd name="T10" fmla="*/ 16 w 32"/>
                <a:gd name="T11" fmla="*/ 25 h 33"/>
                <a:gd name="T12" fmla="*/ 8 w 32"/>
                <a:gd name="T13" fmla="*/ 16 h 33"/>
                <a:gd name="T14" fmla="*/ 16 w 32"/>
                <a:gd name="T15" fmla="*/ 8 h 33"/>
                <a:gd name="T16" fmla="*/ 24 w 32"/>
                <a:gd name="T17" fmla="*/ 16 h 33"/>
                <a:gd name="T18" fmla="*/ 16 w 32"/>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0"/>
                  </a:moveTo>
                  <a:cubicBezTo>
                    <a:pt x="7" y="0"/>
                    <a:pt x="0" y="7"/>
                    <a:pt x="0" y="16"/>
                  </a:cubicBezTo>
                  <a:cubicBezTo>
                    <a:pt x="0" y="25"/>
                    <a:pt x="7" y="33"/>
                    <a:pt x="16" y="33"/>
                  </a:cubicBezTo>
                  <a:cubicBezTo>
                    <a:pt x="24" y="33"/>
                    <a:pt x="32" y="25"/>
                    <a:pt x="32" y="16"/>
                  </a:cubicBezTo>
                  <a:cubicBezTo>
                    <a:pt x="32" y="7"/>
                    <a:pt x="24" y="0"/>
                    <a:pt x="16" y="0"/>
                  </a:cubicBezTo>
                  <a:close/>
                  <a:moveTo>
                    <a:pt x="16" y="25"/>
                  </a:moveTo>
                  <a:cubicBezTo>
                    <a:pt x="11" y="25"/>
                    <a:pt x="8" y="21"/>
                    <a:pt x="8" y="16"/>
                  </a:cubicBezTo>
                  <a:cubicBezTo>
                    <a:pt x="8" y="12"/>
                    <a:pt x="11" y="8"/>
                    <a:pt x="16" y="8"/>
                  </a:cubicBezTo>
                  <a:cubicBezTo>
                    <a:pt x="20" y="8"/>
                    <a:pt x="24" y="12"/>
                    <a:pt x="24" y="16"/>
                  </a:cubicBezTo>
                  <a:cubicBezTo>
                    <a:pt x="24" y="21"/>
                    <a:pt x="20" y="25"/>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sp>
          <p:nvSpPr>
            <p:cNvPr id="23" name="Freeform 107">
              <a:extLst>
                <a:ext uri="{FF2B5EF4-FFF2-40B4-BE49-F238E27FC236}">
                  <a16:creationId xmlns:a16="http://schemas.microsoft.com/office/drawing/2014/main" id="{6752A2F5-E77A-4CB5-BC30-7A4028F52E3E}"/>
                </a:ext>
              </a:extLst>
            </p:cNvPr>
            <p:cNvSpPr>
              <a:spLocks noEditPoints="1"/>
            </p:cNvSpPr>
            <p:nvPr/>
          </p:nvSpPr>
          <p:spPr bwMode="auto">
            <a:xfrm>
              <a:off x="6059488" y="3838575"/>
              <a:ext cx="69850" cy="73025"/>
            </a:xfrm>
            <a:custGeom>
              <a:avLst/>
              <a:gdLst>
                <a:gd name="T0" fmla="*/ 17 w 32"/>
                <a:gd name="T1" fmla="*/ 0 h 33"/>
                <a:gd name="T2" fmla="*/ 0 w 32"/>
                <a:gd name="T3" fmla="*/ 16 h 33"/>
                <a:gd name="T4" fmla="*/ 17 w 32"/>
                <a:gd name="T5" fmla="*/ 33 h 33"/>
                <a:gd name="T6" fmla="*/ 32 w 32"/>
                <a:gd name="T7" fmla="*/ 16 h 33"/>
                <a:gd name="T8" fmla="*/ 17 w 32"/>
                <a:gd name="T9" fmla="*/ 0 h 33"/>
                <a:gd name="T10" fmla="*/ 25 w 32"/>
                <a:gd name="T11" fmla="*/ 16 h 33"/>
                <a:gd name="T12" fmla="*/ 17 w 32"/>
                <a:gd name="T13" fmla="*/ 25 h 33"/>
                <a:gd name="T14" fmla="*/ 8 w 32"/>
                <a:gd name="T15" fmla="*/ 16 h 33"/>
                <a:gd name="T16" fmla="*/ 17 w 32"/>
                <a:gd name="T17" fmla="*/ 8 h 33"/>
                <a:gd name="T18" fmla="*/ 25 w 32"/>
                <a:gd name="T1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7" y="0"/>
                  </a:moveTo>
                  <a:cubicBezTo>
                    <a:pt x="8" y="0"/>
                    <a:pt x="0" y="7"/>
                    <a:pt x="0" y="16"/>
                  </a:cubicBezTo>
                  <a:cubicBezTo>
                    <a:pt x="0" y="25"/>
                    <a:pt x="8" y="33"/>
                    <a:pt x="17" y="33"/>
                  </a:cubicBezTo>
                  <a:cubicBezTo>
                    <a:pt x="25" y="33"/>
                    <a:pt x="32" y="25"/>
                    <a:pt x="32" y="16"/>
                  </a:cubicBezTo>
                  <a:cubicBezTo>
                    <a:pt x="32" y="7"/>
                    <a:pt x="25" y="0"/>
                    <a:pt x="17" y="0"/>
                  </a:cubicBezTo>
                  <a:close/>
                  <a:moveTo>
                    <a:pt x="25" y="16"/>
                  </a:moveTo>
                  <a:cubicBezTo>
                    <a:pt x="25" y="21"/>
                    <a:pt x="21" y="25"/>
                    <a:pt x="17" y="25"/>
                  </a:cubicBezTo>
                  <a:cubicBezTo>
                    <a:pt x="12" y="25"/>
                    <a:pt x="8" y="21"/>
                    <a:pt x="8" y="16"/>
                  </a:cubicBezTo>
                  <a:cubicBezTo>
                    <a:pt x="8" y="12"/>
                    <a:pt x="12" y="8"/>
                    <a:pt x="17" y="8"/>
                  </a:cubicBezTo>
                  <a:cubicBezTo>
                    <a:pt x="21" y="8"/>
                    <a:pt x="25" y="12"/>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grpSp>
      <p:sp>
        <p:nvSpPr>
          <p:cNvPr id="24" name="Freeform 24">
            <a:extLst>
              <a:ext uri="{FF2B5EF4-FFF2-40B4-BE49-F238E27FC236}">
                <a16:creationId xmlns:a16="http://schemas.microsoft.com/office/drawing/2014/main" id="{0CE48AB0-5BE6-44E9-812C-3E11EAF82893}"/>
              </a:ext>
            </a:extLst>
          </p:cNvPr>
          <p:cNvSpPr>
            <a:spLocks noChangeAspect="1" noEditPoints="1"/>
          </p:cNvSpPr>
          <p:nvPr/>
        </p:nvSpPr>
        <p:spPr bwMode="auto">
          <a:xfrm>
            <a:off x="8929676" y="5346909"/>
            <a:ext cx="525029" cy="525029"/>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mn-lt"/>
              <a:ea typeface="+mn-ea"/>
              <a:cs typeface="+mn-cs"/>
            </a:endParaRPr>
          </a:p>
        </p:txBody>
      </p:sp>
      <p:sp>
        <p:nvSpPr>
          <p:cNvPr id="25" name="Freeform 268">
            <a:extLst>
              <a:ext uri="{FF2B5EF4-FFF2-40B4-BE49-F238E27FC236}">
                <a16:creationId xmlns:a16="http://schemas.microsoft.com/office/drawing/2014/main" id="{D45110F8-C3F7-432F-B94D-A57CFB89C5B7}"/>
              </a:ext>
            </a:extLst>
          </p:cNvPr>
          <p:cNvSpPr>
            <a:spLocks noChangeAspect="1" noEditPoints="1"/>
          </p:cNvSpPr>
          <p:nvPr/>
        </p:nvSpPr>
        <p:spPr bwMode="auto">
          <a:xfrm>
            <a:off x="743577" y="5377406"/>
            <a:ext cx="539551"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sp>
        <p:nvSpPr>
          <p:cNvPr id="32" name="Freeform 47">
            <a:extLst>
              <a:ext uri="{FF2B5EF4-FFF2-40B4-BE49-F238E27FC236}">
                <a16:creationId xmlns:a16="http://schemas.microsoft.com/office/drawing/2014/main" id="{E96CB3D4-CA08-44F2-BE74-6CCFD56C7AB3}"/>
              </a:ext>
            </a:extLst>
          </p:cNvPr>
          <p:cNvSpPr>
            <a:spLocks noChangeAspect="1" noEditPoints="1"/>
          </p:cNvSpPr>
          <p:nvPr/>
        </p:nvSpPr>
        <p:spPr bwMode="auto">
          <a:xfrm>
            <a:off x="6149453" y="5369781"/>
            <a:ext cx="420537" cy="482314"/>
          </a:xfrm>
          <a:custGeom>
            <a:avLst/>
            <a:gdLst>
              <a:gd name="T0" fmla="*/ 0 w 61"/>
              <a:gd name="T1" fmla="*/ 0 h 61"/>
              <a:gd name="T2" fmla="*/ 0 w 61"/>
              <a:gd name="T3" fmla="*/ 61 h 61"/>
              <a:gd name="T4" fmla="*/ 8 w 61"/>
              <a:gd name="T5" fmla="*/ 61 h 61"/>
              <a:gd name="T6" fmla="*/ 8 w 61"/>
              <a:gd name="T7" fmla="*/ 27 h 61"/>
              <a:gd name="T8" fmla="*/ 18 w 61"/>
              <a:gd name="T9" fmla="*/ 27 h 61"/>
              <a:gd name="T10" fmla="*/ 18 w 61"/>
              <a:gd name="T11" fmla="*/ 61 h 61"/>
              <a:gd name="T12" fmla="*/ 26 w 61"/>
              <a:gd name="T13" fmla="*/ 61 h 61"/>
              <a:gd name="T14" fmla="*/ 26 w 61"/>
              <a:gd name="T15" fmla="*/ 41 h 61"/>
              <a:gd name="T16" fmla="*/ 35 w 61"/>
              <a:gd name="T17" fmla="*/ 41 h 61"/>
              <a:gd name="T18" fmla="*/ 35 w 61"/>
              <a:gd name="T19" fmla="*/ 61 h 61"/>
              <a:gd name="T20" fmla="*/ 43 w 61"/>
              <a:gd name="T21" fmla="*/ 61 h 61"/>
              <a:gd name="T22" fmla="*/ 43 w 61"/>
              <a:gd name="T23" fmla="*/ 52 h 61"/>
              <a:gd name="T24" fmla="*/ 52 w 61"/>
              <a:gd name="T25" fmla="*/ 52 h 61"/>
              <a:gd name="T26" fmla="*/ 52 w 61"/>
              <a:gd name="T27" fmla="*/ 61 h 61"/>
              <a:gd name="T28" fmla="*/ 61 w 61"/>
              <a:gd name="T29" fmla="*/ 61 h 61"/>
              <a:gd name="T30" fmla="*/ 61 w 61"/>
              <a:gd name="T31" fmla="*/ 0 h 61"/>
              <a:gd name="T32" fmla="*/ 0 w 61"/>
              <a:gd name="T33" fmla="*/ 0 h 61"/>
              <a:gd name="T34" fmla="*/ 58 w 61"/>
              <a:gd name="T35" fmla="*/ 58 h 61"/>
              <a:gd name="T36" fmla="*/ 55 w 61"/>
              <a:gd name="T37" fmla="*/ 58 h 61"/>
              <a:gd name="T38" fmla="*/ 55 w 61"/>
              <a:gd name="T39" fmla="*/ 50 h 61"/>
              <a:gd name="T40" fmla="*/ 40 w 61"/>
              <a:gd name="T41" fmla="*/ 50 h 61"/>
              <a:gd name="T42" fmla="*/ 40 w 61"/>
              <a:gd name="T43" fmla="*/ 58 h 61"/>
              <a:gd name="T44" fmla="*/ 38 w 61"/>
              <a:gd name="T45" fmla="*/ 58 h 61"/>
              <a:gd name="T46" fmla="*/ 38 w 61"/>
              <a:gd name="T47" fmla="*/ 39 h 61"/>
              <a:gd name="T48" fmla="*/ 23 w 61"/>
              <a:gd name="T49" fmla="*/ 39 h 61"/>
              <a:gd name="T50" fmla="*/ 23 w 61"/>
              <a:gd name="T51" fmla="*/ 58 h 61"/>
              <a:gd name="T52" fmla="*/ 20 w 61"/>
              <a:gd name="T53" fmla="*/ 58 h 61"/>
              <a:gd name="T54" fmla="*/ 20 w 61"/>
              <a:gd name="T55" fmla="*/ 24 h 61"/>
              <a:gd name="T56" fmla="*/ 6 w 61"/>
              <a:gd name="T57" fmla="*/ 24 h 61"/>
              <a:gd name="T58" fmla="*/ 6 w 61"/>
              <a:gd name="T59" fmla="*/ 58 h 61"/>
              <a:gd name="T60" fmla="*/ 3 w 61"/>
              <a:gd name="T61" fmla="*/ 58 h 61"/>
              <a:gd name="T62" fmla="*/ 3 w 61"/>
              <a:gd name="T63" fmla="*/ 3 h 61"/>
              <a:gd name="T64" fmla="*/ 13 w 61"/>
              <a:gd name="T65" fmla="*/ 3 h 61"/>
              <a:gd name="T66" fmla="*/ 33 w 61"/>
              <a:gd name="T67" fmla="*/ 22 h 61"/>
              <a:gd name="T68" fmla="*/ 30 w 61"/>
              <a:gd name="T69" fmla="*/ 25 h 61"/>
              <a:gd name="T70" fmla="*/ 48 w 61"/>
              <a:gd name="T71" fmla="*/ 43 h 61"/>
              <a:gd name="T72" fmla="*/ 42 w 61"/>
              <a:gd name="T73" fmla="*/ 43 h 61"/>
              <a:gd name="T74" fmla="*/ 42 w 61"/>
              <a:gd name="T75" fmla="*/ 46 h 61"/>
              <a:gd name="T76" fmla="*/ 52 w 61"/>
              <a:gd name="T77" fmla="*/ 46 h 61"/>
              <a:gd name="T78" fmla="*/ 52 w 61"/>
              <a:gd name="T79" fmla="*/ 35 h 61"/>
              <a:gd name="T80" fmla="*/ 50 w 61"/>
              <a:gd name="T81" fmla="*/ 35 h 61"/>
              <a:gd name="T82" fmla="*/ 50 w 61"/>
              <a:gd name="T83" fmla="*/ 41 h 61"/>
              <a:gd name="T84" fmla="*/ 34 w 61"/>
              <a:gd name="T85" fmla="*/ 25 h 61"/>
              <a:gd name="T86" fmla="*/ 37 w 61"/>
              <a:gd name="T87" fmla="*/ 22 h 61"/>
              <a:gd name="T88" fmla="*/ 17 w 61"/>
              <a:gd name="T89" fmla="*/ 3 h 61"/>
              <a:gd name="T90" fmla="*/ 58 w 61"/>
              <a:gd name="T91" fmla="*/ 3 h 61"/>
              <a:gd name="T92" fmla="*/ 58 w 61"/>
              <a:gd name="T93"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 h="61">
                <a:moveTo>
                  <a:pt x="0" y="0"/>
                </a:moveTo>
                <a:lnTo>
                  <a:pt x="0" y="61"/>
                </a:lnTo>
                <a:lnTo>
                  <a:pt x="8" y="61"/>
                </a:lnTo>
                <a:lnTo>
                  <a:pt x="8" y="27"/>
                </a:lnTo>
                <a:lnTo>
                  <a:pt x="18" y="27"/>
                </a:lnTo>
                <a:lnTo>
                  <a:pt x="18" y="61"/>
                </a:lnTo>
                <a:lnTo>
                  <a:pt x="26" y="61"/>
                </a:lnTo>
                <a:lnTo>
                  <a:pt x="26" y="41"/>
                </a:lnTo>
                <a:lnTo>
                  <a:pt x="35" y="41"/>
                </a:lnTo>
                <a:lnTo>
                  <a:pt x="35" y="61"/>
                </a:lnTo>
                <a:lnTo>
                  <a:pt x="43" y="61"/>
                </a:lnTo>
                <a:lnTo>
                  <a:pt x="43" y="52"/>
                </a:lnTo>
                <a:lnTo>
                  <a:pt x="52" y="52"/>
                </a:lnTo>
                <a:lnTo>
                  <a:pt x="52" y="61"/>
                </a:lnTo>
                <a:lnTo>
                  <a:pt x="61" y="61"/>
                </a:lnTo>
                <a:lnTo>
                  <a:pt x="61" y="0"/>
                </a:lnTo>
                <a:lnTo>
                  <a:pt x="0" y="0"/>
                </a:lnTo>
                <a:close/>
                <a:moveTo>
                  <a:pt x="58" y="58"/>
                </a:moveTo>
                <a:lnTo>
                  <a:pt x="55" y="58"/>
                </a:lnTo>
                <a:lnTo>
                  <a:pt x="55" y="50"/>
                </a:lnTo>
                <a:lnTo>
                  <a:pt x="40" y="50"/>
                </a:lnTo>
                <a:lnTo>
                  <a:pt x="40" y="58"/>
                </a:lnTo>
                <a:lnTo>
                  <a:pt x="38" y="58"/>
                </a:lnTo>
                <a:lnTo>
                  <a:pt x="38" y="39"/>
                </a:lnTo>
                <a:lnTo>
                  <a:pt x="23" y="39"/>
                </a:lnTo>
                <a:lnTo>
                  <a:pt x="23" y="58"/>
                </a:lnTo>
                <a:lnTo>
                  <a:pt x="20" y="58"/>
                </a:lnTo>
                <a:lnTo>
                  <a:pt x="20" y="24"/>
                </a:lnTo>
                <a:lnTo>
                  <a:pt x="6" y="24"/>
                </a:lnTo>
                <a:lnTo>
                  <a:pt x="6" y="58"/>
                </a:lnTo>
                <a:lnTo>
                  <a:pt x="3" y="58"/>
                </a:lnTo>
                <a:lnTo>
                  <a:pt x="3" y="3"/>
                </a:lnTo>
                <a:lnTo>
                  <a:pt x="13" y="3"/>
                </a:lnTo>
                <a:lnTo>
                  <a:pt x="33" y="22"/>
                </a:lnTo>
                <a:lnTo>
                  <a:pt x="30" y="25"/>
                </a:lnTo>
                <a:lnTo>
                  <a:pt x="48" y="43"/>
                </a:lnTo>
                <a:lnTo>
                  <a:pt x="42" y="43"/>
                </a:lnTo>
                <a:lnTo>
                  <a:pt x="42" y="46"/>
                </a:lnTo>
                <a:lnTo>
                  <a:pt x="52" y="46"/>
                </a:lnTo>
                <a:lnTo>
                  <a:pt x="52" y="35"/>
                </a:lnTo>
                <a:lnTo>
                  <a:pt x="50" y="35"/>
                </a:lnTo>
                <a:lnTo>
                  <a:pt x="50" y="41"/>
                </a:lnTo>
                <a:lnTo>
                  <a:pt x="34" y="25"/>
                </a:lnTo>
                <a:lnTo>
                  <a:pt x="37" y="22"/>
                </a:lnTo>
                <a:lnTo>
                  <a:pt x="17" y="3"/>
                </a:lnTo>
                <a:lnTo>
                  <a:pt x="58" y="3"/>
                </a:lnTo>
                <a:lnTo>
                  <a:pt x="58" y="58"/>
                </a:lnTo>
                <a:close/>
              </a:path>
            </a:pathLst>
          </a:custGeom>
          <a:solidFill>
            <a:schemeClr val="tx1"/>
          </a:solidFill>
          <a:ln>
            <a:solidFill>
              <a:schemeClr val="tx1"/>
            </a:solidFill>
          </a:ln>
        </p:spPr>
        <p:txBody>
          <a:bodyPr vert="horz" wrap="square" lIns="72866" tIns="36433" rIns="72866" bIns="36433" numCol="1" anchor="t" anchorCtr="0" compatLnSpc="1">
            <a:prstTxWarp prst="textNoShape">
              <a:avLst/>
            </a:prstTxWarp>
          </a:bodyPr>
          <a:lstStyle/>
          <a:p>
            <a:pPr defTabSz="728663">
              <a:buClrTx/>
            </a:pPr>
            <a:endParaRPr lang="en-US" sz="3188" kern="1200">
              <a:latin typeface="+mn-lt"/>
              <a:ea typeface="+mn-ea"/>
              <a:cs typeface="+mn-cs"/>
            </a:endParaRPr>
          </a:p>
        </p:txBody>
      </p:sp>
      <p:graphicFrame>
        <p:nvGraphicFramePr>
          <p:cNvPr id="4" name="Object 3" hidden="1">
            <a:extLst>
              <a:ext uri="{FF2B5EF4-FFF2-40B4-BE49-F238E27FC236}">
                <a16:creationId xmlns:a16="http://schemas.microsoft.com/office/drawing/2014/main" id="{A0F981BA-FB95-4324-8A7D-C5467BF0C38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50"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A0F981BA-FB95-4324-8A7D-C5467BF0C38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mn-lt"/>
                <a:ea typeface="Tahoma" panose="020B0604030504040204" pitchFamily="34" charset="0"/>
                <a:cs typeface="Tahoma" panose="020B0604030504040204" pitchFamily="34" charset="0"/>
                <a:sym typeface="Arial"/>
              </a:rPr>
              <a:t>     ΕΣΠΑ 2021-2027 – Βασικά Χαρακτηριστικά</a:t>
            </a:r>
            <a:r>
              <a:rPr lang="en-US" sz="2400" b="1" dirty="0">
                <a:solidFill>
                  <a:schemeClr val="bg1"/>
                </a:solidFill>
                <a:latin typeface="+mn-lt"/>
                <a:ea typeface="Tahoma" panose="020B0604030504040204" pitchFamily="34" charset="0"/>
                <a:cs typeface="Tahoma" panose="020B0604030504040204" pitchFamily="34" charset="0"/>
                <a:sym typeface="Arial"/>
              </a:rPr>
              <a:t> (2/2)</a:t>
            </a:r>
            <a:endParaRPr sz="2400" b="1" dirty="0">
              <a:solidFill>
                <a:schemeClr val="bg1"/>
              </a:solidFill>
              <a:latin typeface="+mn-lt"/>
              <a:ea typeface="Tahoma" panose="020B0604030504040204" pitchFamily="34" charset="0"/>
              <a:cs typeface="Tahoma" panose="020B0604030504040204" pitchFamily="34" charset="0"/>
              <a:sym typeface="Arial"/>
            </a:endParaRPr>
          </a:p>
        </p:txBody>
      </p:sp>
      <p:sp>
        <p:nvSpPr>
          <p:cNvPr id="3" name="Rectangle 2"/>
          <p:cNvSpPr/>
          <p:nvPr/>
        </p:nvSpPr>
        <p:spPr>
          <a:xfrm>
            <a:off x="451767" y="782170"/>
            <a:ext cx="10774737" cy="326371"/>
          </a:xfrm>
          <a:prstGeom prst="rect">
            <a:avLst/>
          </a:prstGeom>
        </p:spPr>
        <p:txBody>
          <a:bodyPr wrap="square">
            <a:spAutoFit/>
          </a:bodyPr>
          <a:lstStyle/>
          <a:p>
            <a:pPr algn="just">
              <a:lnSpc>
                <a:spcPts val="1800"/>
              </a:lnSpc>
            </a:pPr>
            <a:r>
              <a:rPr lang="el-GR" sz="1800" b="1" dirty="0">
                <a:solidFill>
                  <a:srgbClr val="000066"/>
                </a:solidFill>
                <a:latin typeface="+mn-lt"/>
              </a:rPr>
              <a:t>Βασικά χαρακτηριστικά του νέου ΕΣΠΑ</a:t>
            </a:r>
            <a:endParaRPr lang="en-GB" sz="1800" dirty="0">
              <a:latin typeface="+mn-lt"/>
            </a:endParaRPr>
          </a:p>
        </p:txBody>
      </p:sp>
      <p:sp>
        <p:nvSpPr>
          <p:cNvPr id="10" name="Rectangle: Diagonal Corners Snipped 9">
            <a:extLst>
              <a:ext uri="{FF2B5EF4-FFF2-40B4-BE49-F238E27FC236}">
                <a16:creationId xmlns:a16="http://schemas.microsoft.com/office/drawing/2014/main" id="{4F1DC7BF-C6FE-476B-B6B2-BCA33AF7ADC2}"/>
              </a:ext>
            </a:extLst>
          </p:cNvPr>
          <p:cNvSpPr/>
          <p:nvPr/>
        </p:nvSpPr>
        <p:spPr>
          <a:xfrm>
            <a:off x="657640" y="4944413"/>
            <a:ext cx="2481084" cy="295483"/>
          </a:xfrm>
          <a:prstGeom prst="snip2DiagRect">
            <a:avLst/>
          </a:prstGeom>
          <a:solidFill>
            <a:schemeClr val="accent3">
              <a:lumMod val="50000"/>
            </a:schemeClr>
          </a:solidFill>
          <a:ln>
            <a:noFill/>
          </a:ln>
        </p:spPr>
        <p:txBody>
          <a:bodyPr spcFirstLastPara="1" wrap="square" lIns="62335" tIns="31159" rIns="62335" bIns="31159" anchor="ctr" anchorCtr="0">
            <a:spAutoFit/>
          </a:bodyPr>
          <a:lstStyle/>
          <a:p>
            <a:pPr lvl="0">
              <a:defRPr/>
            </a:pPr>
            <a:r>
              <a:rPr lang="el-GR" sz="1200" b="1" dirty="0">
                <a:solidFill>
                  <a:prstClr val="white"/>
                </a:solidFill>
                <a:latin typeface="+mn-lt"/>
                <a:cs typeface="Arial"/>
                <a:sym typeface="Georgia"/>
              </a:rPr>
              <a:t>Κλιματική Αλλαγή</a:t>
            </a:r>
          </a:p>
        </p:txBody>
      </p:sp>
      <p:sp>
        <p:nvSpPr>
          <p:cNvPr id="11" name="Rectangle: Diagonal Corners Snipped 10">
            <a:extLst>
              <a:ext uri="{FF2B5EF4-FFF2-40B4-BE49-F238E27FC236}">
                <a16:creationId xmlns:a16="http://schemas.microsoft.com/office/drawing/2014/main" id="{5EEBE370-4120-4813-B5BE-C2AE9E038B37}"/>
              </a:ext>
            </a:extLst>
          </p:cNvPr>
          <p:cNvSpPr/>
          <p:nvPr/>
        </p:nvSpPr>
        <p:spPr>
          <a:xfrm>
            <a:off x="3382359" y="4944413"/>
            <a:ext cx="2382087" cy="291489"/>
          </a:xfrm>
          <a:prstGeom prst="snip2DiagRect">
            <a:avLst/>
          </a:prstGeom>
          <a:solidFill>
            <a:schemeClr val="accent3">
              <a:lumMod val="50000"/>
            </a:schemeClr>
          </a:solidFill>
          <a:ln>
            <a:noFill/>
          </a:ln>
        </p:spPr>
        <p:txBody>
          <a:bodyPr spcFirstLastPara="1" wrap="square" lIns="62335" tIns="31159" rIns="62335" bIns="31159" anchor="ctr" anchorCtr="0">
            <a:noAutofit/>
          </a:bodyPr>
          <a:lstStyle/>
          <a:p>
            <a:pPr lvl="0">
              <a:defRPr/>
            </a:pPr>
            <a:r>
              <a:rPr lang="el-GR" sz="1200" b="1" dirty="0">
                <a:solidFill>
                  <a:prstClr val="white"/>
                </a:solidFill>
                <a:latin typeface="+mn-lt"/>
                <a:cs typeface="Arial"/>
                <a:sym typeface="Georgia"/>
              </a:rPr>
              <a:t>Κοινωνική Ένταξη</a:t>
            </a:r>
          </a:p>
        </p:txBody>
      </p:sp>
      <p:sp>
        <p:nvSpPr>
          <p:cNvPr id="13" name="Rectangle: Diagonal Corners Snipped 12">
            <a:extLst>
              <a:ext uri="{FF2B5EF4-FFF2-40B4-BE49-F238E27FC236}">
                <a16:creationId xmlns:a16="http://schemas.microsoft.com/office/drawing/2014/main" id="{3E46458F-B70C-42A8-B8F7-5553E9BC7721}"/>
              </a:ext>
            </a:extLst>
          </p:cNvPr>
          <p:cNvSpPr/>
          <p:nvPr/>
        </p:nvSpPr>
        <p:spPr>
          <a:xfrm>
            <a:off x="6073025" y="4944413"/>
            <a:ext cx="2528385" cy="308412"/>
          </a:xfrm>
          <a:prstGeom prst="snip2DiagRect">
            <a:avLst/>
          </a:prstGeom>
          <a:solidFill>
            <a:schemeClr val="accent3">
              <a:lumMod val="50000"/>
            </a:schemeClr>
          </a:solidFill>
          <a:ln>
            <a:noFill/>
          </a:ln>
        </p:spPr>
        <p:txBody>
          <a:bodyPr spcFirstLastPara="1" wrap="square" lIns="62335" tIns="31159" rIns="62335" bIns="31159" anchor="ctr" anchorCtr="0">
            <a:noAutofit/>
          </a:bodyPr>
          <a:lstStyle/>
          <a:p>
            <a:pPr lvl="0">
              <a:defRPr/>
            </a:pPr>
            <a:r>
              <a:rPr lang="el-GR" sz="1200" b="1" dirty="0">
                <a:solidFill>
                  <a:prstClr val="white"/>
                </a:solidFill>
                <a:latin typeface="+mn-lt"/>
                <a:cs typeface="Arial"/>
                <a:sym typeface="Georgia"/>
              </a:rPr>
              <a:t>Καταπολέμηση παιδικής φτώχειας </a:t>
            </a:r>
          </a:p>
        </p:txBody>
      </p:sp>
      <p:sp>
        <p:nvSpPr>
          <p:cNvPr id="17" name="Rectangle: Diagonal Corners Snipped 16">
            <a:extLst>
              <a:ext uri="{FF2B5EF4-FFF2-40B4-BE49-F238E27FC236}">
                <a16:creationId xmlns:a16="http://schemas.microsoft.com/office/drawing/2014/main" id="{BAAC3D64-C8C2-4CDC-A9E3-A9FC5EE73D67}"/>
              </a:ext>
            </a:extLst>
          </p:cNvPr>
          <p:cNvSpPr/>
          <p:nvPr/>
        </p:nvSpPr>
        <p:spPr>
          <a:xfrm>
            <a:off x="8861933" y="4944412"/>
            <a:ext cx="2572091" cy="298981"/>
          </a:xfrm>
          <a:prstGeom prst="snip2DiagRect">
            <a:avLst/>
          </a:prstGeom>
          <a:solidFill>
            <a:schemeClr val="accent3">
              <a:lumMod val="50000"/>
            </a:schemeClr>
          </a:solidFill>
          <a:ln>
            <a:noFill/>
          </a:ln>
        </p:spPr>
        <p:txBody>
          <a:bodyPr spcFirstLastPara="1" wrap="square" lIns="62335" tIns="31159" rIns="62335" bIns="31159" anchor="ctr" anchorCtr="0">
            <a:noAutofit/>
          </a:bodyPr>
          <a:lstStyle/>
          <a:p>
            <a:pPr lvl="0">
              <a:defRPr/>
            </a:pPr>
            <a:r>
              <a:rPr lang="el-GR" sz="1200" b="1" dirty="0">
                <a:solidFill>
                  <a:prstClr val="white"/>
                </a:solidFill>
                <a:latin typeface="+mn-lt"/>
                <a:cs typeface="Arial"/>
                <a:sym typeface="Georgia"/>
              </a:rPr>
              <a:t>Απασχόληση νέων</a:t>
            </a:r>
          </a:p>
        </p:txBody>
      </p:sp>
      <p:sp>
        <p:nvSpPr>
          <p:cNvPr id="27" name="TextBox 26">
            <a:extLst>
              <a:ext uri="{FF2B5EF4-FFF2-40B4-BE49-F238E27FC236}">
                <a16:creationId xmlns:a16="http://schemas.microsoft.com/office/drawing/2014/main" id="{B44E8644-0857-465A-B535-D732B22FF5D0}"/>
              </a:ext>
            </a:extLst>
          </p:cNvPr>
          <p:cNvSpPr txBox="1"/>
          <p:nvPr/>
        </p:nvSpPr>
        <p:spPr>
          <a:xfrm>
            <a:off x="736542" y="1330459"/>
            <a:ext cx="10689541" cy="553998"/>
          </a:xfrm>
          <a:prstGeom prst="rect">
            <a:avLst/>
          </a:prstGeom>
          <a:solidFill>
            <a:schemeClr val="accent4">
              <a:lumMod val="75000"/>
            </a:schemeClr>
          </a:solidFill>
        </p:spPr>
        <p:txBody>
          <a:bodyPr wrap="square" lIns="252000" rtlCol="0" anchor="ctr">
            <a:noAutofit/>
          </a:bodyPr>
          <a:lstStyle/>
          <a:p>
            <a:pPr>
              <a:lnSpc>
                <a:spcPts val="1800"/>
              </a:lnSpc>
              <a:spcAft>
                <a:spcPts val="600"/>
              </a:spcAft>
            </a:pPr>
            <a:r>
              <a:rPr lang="el-GR" b="1" dirty="0">
                <a:solidFill>
                  <a:schemeClr val="bg1"/>
                </a:solidFill>
                <a:latin typeface="+mn-lt"/>
              </a:rPr>
              <a:t>Διασυνδέεται με το Ευρωπαϊκό εξάμηνο και τις συστάσεις της Επιτροπής για συγχρηματοδοτούμενα προγράμματα</a:t>
            </a:r>
            <a:endParaRPr lang="en-US" b="1" dirty="0">
              <a:solidFill>
                <a:schemeClr val="bg1"/>
              </a:solidFill>
              <a:latin typeface="+mn-lt"/>
            </a:endParaRPr>
          </a:p>
        </p:txBody>
      </p:sp>
      <p:sp>
        <p:nvSpPr>
          <p:cNvPr id="28" name="TextBox 27">
            <a:extLst>
              <a:ext uri="{FF2B5EF4-FFF2-40B4-BE49-F238E27FC236}">
                <a16:creationId xmlns:a16="http://schemas.microsoft.com/office/drawing/2014/main" id="{F0BEF56A-8443-4D0F-80D8-F7F42090D783}"/>
              </a:ext>
            </a:extLst>
          </p:cNvPr>
          <p:cNvSpPr txBox="1"/>
          <p:nvPr/>
        </p:nvSpPr>
        <p:spPr>
          <a:xfrm>
            <a:off x="729626" y="3269797"/>
            <a:ext cx="10689541" cy="538889"/>
          </a:xfrm>
          <a:prstGeom prst="rect">
            <a:avLst/>
          </a:prstGeom>
          <a:solidFill>
            <a:schemeClr val="accent4">
              <a:lumMod val="75000"/>
            </a:schemeClr>
          </a:solidFill>
        </p:spPr>
        <p:txBody>
          <a:bodyPr wrap="square" lIns="252000" rtlCol="0" anchor="ctr">
            <a:noAutofit/>
          </a:bodyPr>
          <a:lstStyle/>
          <a:p>
            <a:pPr lvl="0">
              <a:lnSpc>
                <a:spcPts val="1800"/>
              </a:lnSpc>
              <a:spcAft>
                <a:spcPts val="600"/>
              </a:spcAft>
            </a:pPr>
            <a:r>
              <a:rPr lang="el-GR" b="1" dirty="0">
                <a:solidFill>
                  <a:schemeClr val="bg1"/>
                </a:solidFill>
                <a:latin typeface="+mn-lt"/>
              </a:rPr>
              <a:t>Ακολουθεί το Εθνικό Πρόγραμμα Μεταρρυθμίσεων και Σχέδιο Ανάπτυξης για την Ελληνική Οικονομία (Έκθεση Επιτροπής </a:t>
            </a:r>
            <a:r>
              <a:rPr lang="el-GR" b="1" dirty="0" err="1">
                <a:solidFill>
                  <a:schemeClr val="bg1"/>
                </a:solidFill>
                <a:latin typeface="+mn-lt"/>
              </a:rPr>
              <a:t>Πισσαρίδη</a:t>
            </a:r>
            <a:r>
              <a:rPr lang="el-GR" b="1" dirty="0">
                <a:solidFill>
                  <a:schemeClr val="bg1"/>
                </a:solidFill>
                <a:latin typeface="+mn-lt"/>
              </a:rPr>
              <a:t>)</a:t>
            </a:r>
          </a:p>
        </p:txBody>
      </p:sp>
      <p:sp>
        <p:nvSpPr>
          <p:cNvPr id="29" name="TextBox 28">
            <a:extLst>
              <a:ext uri="{FF2B5EF4-FFF2-40B4-BE49-F238E27FC236}">
                <a16:creationId xmlns:a16="http://schemas.microsoft.com/office/drawing/2014/main" id="{0CFAC8B9-EBE9-437B-86C0-8331F0D26204}"/>
              </a:ext>
            </a:extLst>
          </p:cNvPr>
          <p:cNvSpPr txBox="1"/>
          <p:nvPr/>
        </p:nvSpPr>
        <p:spPr>
          <a:xfrm>
            <a:off x="736541" y="1973944"/>
            <a:ext cx="10689541" cy="549156"/>
          </a:xfrm>
          <a:prstGeom prst="rect">
            <a:avLst/>
          </a:prstGeom>
          <a:solidFill>
            <a:schemeClr val="accent4">
              <a:lumMod val="75000"/>
            </a:schemeClr>
          </a:solidFill>
        </p:spPr>
        <p:txBody>
          <a:bodyPr wrap="square" lIns="252000" rtlCol="0" anchor="ctr">
            <a:noAutofit/>
          </a:bodyPr>
          <a:lstStyle/>
          <a:p>
            <a:pPr lvl="0">
              <a:lnSpc>
                <a:spcPts val="1800"/>
              </a:lnSpc>
              <a:spcAft>
                <a:spcPts val="600"/>
              </a:spcAft>
            </a:pPr>
            <a:r>
              <a:rPr lang="el-GR" b="1" dirty="0">
                <a:solidFill>
                  <a:schemeClr val="bg1"/>
                </a:solidFill>
                <a:latin typeface="+mn-lt"/>
              </a:rPr>
              <a:t>Υποστηρίζει τις λοιπές Εθνικές Στρατηγικές  και τα Εθνικά Σχέδια Δράσης (</a:t>
            </a:r>
            <a:r>
              <a:rPr lang="en-US" b="1" dirty="0">
                <a:solidFill>
                  <a:schemeClr val="bg1"/>
                </a:solidFill>
                <a:latin typeface="+mn-lt"/>
              </a:rPr>
              <a:t>Enabling Conditions</a:t>
            </a:r>
            <a:r>
              <a:rPr lang="el-GR" b="1" dirty="0">
                <a:solidFill>
                  <a:schemeClr val="bg1"/>
                </a:solidFill>
                <a:latin typeface="+mn-lt"/>
              </a:rPr>
              <a:t>)</a:t>
            </a:r>
          </a:p>
        </p:txBody>
      </p:sp>
      <p:sp>
        <p:nvSpPr>
          <p:cNvPr id="30" name="TextBox 29">
            <a:extLst>
              <a:ext uri="{FF2B5EF4-FFF2-40B4-BE49-F238E27FC236}">
                <a16:creationId xmlns:a16="http://schemas.microsoft.com/office/drawing/2014/main" id="{4B3658A3-0951-4D3C-AC68-B59AC37865A0}"/>
              </a:ext>
            </a:extLst>
          </p:cNvPr>
          <p:cNvSpPr txBox="1"/>
          <p:nvPr/>
        </p:nvSpPr>
        <p:spPr>
          <a:xfrm>
            <a:off x="722712" y="2617015"/>
            <a:ext cx="10689541" cy="549156"/>
          </a:xfrm>
          <a:prstGeom prst="rect">
            <a:avLst/>
          </a:prstGeom>
          <a:solidFill>
            <a:schemeClr val="accent4">
              <a:lumMod val="75000"/>
            </a:schemeClr>
          </a:solidFill>
        </p:spPr>
        <p:txBody>
          <a:bodyPr wrap="square" lIns="252000" rtlCol="0" anchor="ctr">
            <a:noAutofit/>
          </a:bodyPr>
          <a:lstStyle/>
          <a:p>
            <a:pPr lvl="0">
              <a:lnSpc>
                <a:spcPts val="1800"/>
              </a:lnSpc>
              <a:spcAft>
                <a:spcPts val="600"/>
              </a:spcAft>
            </a:pPr>
            <a:r>
              <a:rPr lang="el-GR" b="1" dirty="0">
                <a:solidFill>
                  <a:schemeClr val="bg1"/>
                </a:solidFill>
                <a:latin typeface="+mn-lt"/>
              </a:rPr>
              <a:t>Υποστηρίζει το νέο Ταμείο για την Δίκαιη Μετάβαση (</a:t>
            </a:r>
            <a:r>
              <a:rPr lang="el-GR" b="1" dirty="0" err="1">
                <a:solidFill>
                  <a:schemeClr val="bg1"/>
                </a:solidFill>
                <a:latin typeface="+mn-lt"/>
              </a:rPr>
              <a:t>λιγνιτικές</a:t>
            </a:r>
            <a:r>
              <a:rPr lang="el-GR" b="1" dirty="0">
                <a:solidFill>
                  <a:schemeClr val="bg1"/>
                </a:solidFill>
                <a:latin typeface="+mn-lt"/>
              </a:rPr>
              <a:t> περιοχές και νησιά)</a:t>
            </a:r>
          </a:p>
        </p:txBody>
      </p:sp>
      <p:sp>
        <p:nvSpPr>
          <p:cNvPr id="31" name="TextBox 30">
            <a:extLst>
              <a:ext uri="{FF2B5EF4-FFF2-40B4-BE49-F238E27FC236}">
                <a16:creationId xmlns:a16="http://schemas.microsoft.com/office/drawing/2014/main" id="{83BA1678-2D66-4E31-83D5-803FC218E92C}"/>
              </a:ext>
            </a:extLst>
          </p:cNvPr>
          <p:cNvSpPr txBox="1"/>
          <p:nvPr/>
        </p:nvSpPr>
        <p:spPr>
          <a:xfrm>
            <a:off x="736247" y="3918502"/>
            <a:ext cx="10703689" cy="534952"/>
          </a:xfrm>
          <a:prstGeom prst="rect">
            <a:avLst/>
          </a:prstGeom>
          <a:solidFill>
            <a:schemeClr val="accent4">
              <a:lumMod val="75000"/>
            </a:schemeClr>
          </a:solidFill>
        </p:spPr>
        <p:txBody>
          <a:bodyPr wrap="square" lIns="252000" rtlCol="0" anchor="ctr">
            <a:noAutofit/>
          </a:bodyPr>
          <a:lstStyle/>
          <a:p>
            <a:pPr>
              <a:lnSpc>
                <a:spcPts val="1800"/>
              </a:lnSpc>
              <a:spcAft>
                <a:spcPts val="600"/>
              </a:spcAft>
            </a:pPr>
            <a:r>
              <a:rPr lang="el-GR" b="1" dirty="0">
                <a:solidFill>
                  <a:schemeClr val="bg1"/>
                </a:solidFill>
                <a:latin typeface="+mn-lt"/>
              </a:rPr>
              <a:t>Ακολουθεί</a:t>
            </a:r>
            <a:r>
              <a:rPr lang="en-US" b="1" dirty="0">
                <a:solidFill>
                  <a:schemeClr val="bg1"/>
                </a:solidFill>
                <a:latin typeface="+mn-lt"/>
              </a:rPr>
              <a:t> </a:t>
            </a:r>
            <a:r>
              <a:rPr lang="el-GR" b="1" dirty="0">
                <a:solidFill>
                  <a:schemeClr val="bg1"/>
                </a:solidFill>
                <a:latin typeface="+mn-lt"/>
              </a:rPr>
              <a:t>τους περιορισμούς των Ευρωπαϊκών Κανονισμών για τις θεματικές συγκεντρώσεις</a:t>
            </a:r>
            <a:r>
              <a:rPr lang="en-US" b="1" dirty="0">
                <a:solidFill>
                  <a:schemeClr val="bg1"/>
                </a:solidFill>
                <a:latin typeface="+mn-lt"/>
              </a:rPr>
              <a:t> </a:t>
            </a:r>
            <a:r>
              <a:rPr lang="el-GR" b="1" dirty="0">
                <a:solidFill>
                  <a:schemeClr val="bg1"/>
                </a:solidFill>
                <a:latin typeface="+mn-lt"/>
              </a:rPr>
              <a:t>και ξεπερνά τα κατώτατα ποσοστά</a:t>
            </a:r>
            <a:endParaRPr lang="en-GB" sz="1600" b="1" dirty="0">
              <a:solidFill>
                <a:schemeClr val="bg1"/>
              </a:solidFill>
              <a:latin typeface="+mn-lt"/>
            </a:endParaRPr>
          </a:p>
        </p:txBody>
      </p:sp>
      <p:sp>
        <p:nvSpPr>
          <p:cNvPr id="5" name="Rectangle: Diagonal Corners Rounded 4">
            <a:extLst>
              <a:ext uri="{FF2B5EF4-FFF2-40B4-BE49-F238E27FC236}">
                <a16:creationId xmlns:a16="http://schemas.microsoft.com/office/drawing/2014/main" id="{BC90FE43-3F85-43D2-880C-41F2F5A13ED6}"/>
              </a:ext>
            </a:extLst>
          </p:cNvPr>
          <p:cNvSpPr/>
          <p:nvPr/>
        </p:nvSpPr>
        <p:spPr>
          <a:xfrm>
            <a:off x="494421" y="1270334"/>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l-GR" dirty="0"/>
          </a:p>
        </p:txBody>
      </p:sp>
      <p:sp>
        <p:nvSpPr>
          <p:cNvPr id="33" name="Rectangle: Diagonal Corners Rounded 32">
            <a:extLst>
              <a:ext uri="{FF2B5EF4-FFF2-40B4-BE49-F238E27FC236}">
                <a16:creationId xmlns:a16="http://schemas.microsoft.com/office/drawing/2014/main" id="{32E068B9-9279-4584-B50D-684D64962B78}"/>
              </a:ext>
            </a:extLst>
          </p:cNvPr>
          <p:cNvSpPr/>
          <p:nvPr/>
        </p:nvSpPr>
        <p:spPr>
          <a:xfrm>
            <a:off x="483225" y="1893435"/>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l-GR" dirty="0"/>
          </a:p>
        </p:txBody>
      </p:sp>
      <p:sp>
        <p:nvSpPr>
          <p:cNvPr id="34" name="Rectangle: Diagonal Corners Rounded 33">
            <a:extLst>
              <a:ext uri="{FF2B5EF4-FFF2-40B4-BE49-F238E27FC236}">
                <a16:creationId xmlns:a16="http://schemas.microsoft.com/office/drawing/2014/main" id="{F6532587-F000-4A9B-AE44-0C81D2B83457}"/>
              </a:ext>
            </a:extLst>
          </p:cNvPr>
          <p:cNvSpPr/>
          <p:nvPr/>
        </p:nvSpPr>
        <p:spPr>
          <a:xfrm>
            <a:off x="494421" y="2562819"/>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l-GR" dirty="0"/>
          </a:p>
        </p:txBody>
      </p:sp>
      <p:sp>
        <p:nvSpPr>
          <p:cNvPr id="35" name="Rectangle: Diagonal Corners Rounded 34">
            <a:extLst>
              <a:ext uri="{FF2B5EF4-FFF2-40B4-BE49-F238E27FC236}">
                <a16:creationId xmlns:a16="http://schemas.microsoft.com/office/drawing/2014/main" id="{8B15A975-3E40-42D7-8CF4-03F33825997F}"/>
              </a:ext>
            </a:extLst>
          </p:cNvPr>
          <p:cNvSpPr/>
          <p:nvPr/>
        </p:nvSpPr>
        <p:spPr>
          <a:xfrm>
            <a:off x="483225" y="3190568"/>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l-GR" dirty="0"/>
          </a:p>
        </p:txBody>
      </p:sp>
      <p:sp>
        <p:nvSpPr>
          <p:cNvPr id="36" name="Rectangle: Diagonal Corners Rounded 35">
            <a:extLst>
              <a:ext uri="{FF2B5EF4-FFF2-40B4-BE49-F238E27FC236}">
                <a16:creationId xmlns:a16="http://schemas.microsoft.com/office/drawing/2014/main" id="{0542951F-7236-4D33-BDEE-CFD329CB0A58}"/>
              </a:ext>
            </a:extLst>
          </p:cNvPr>
          <p:cNvSpPr/>
          <p:nvPr/>
        </p:nvSpPr>
        <p:spPr>
          <a:xfrm>
            <a:off x="494421" y="3795356"/>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endParaRPr lang="el-GR" dirty="0"/>
          </a:p>
        </p:txBody>
      </p:sp>
      <p:sp>
        <p:nvSpPr>
          <p:cNvPr id="7" name="Rectangle 6">
            <a:extLst>
              <a:ext uri="{FF2B5EF4-FFF2-40B4-BE49-F238E27FC236}">
                <a16:creationId xmlns:a16="http://schemas.microsoft.com/office/drawing/2014/main" id="{F24836D4-B5CA-4979-9664-4BBCC499FFB7}"/>
              </a:ext>
            </a:extLst>
          </p:cNvPr>
          <p:cNvSpPr/>
          <p:nvPr/>
        </p:nvSpPr>
        <p:spPr>
          <a:xfrm>
            <a:off x="646444" y="4588983"/>
            <a:ext cx="1037463" cy="307777"/>
          </a:xfrm>
          <a:prstGeom prst="rect">
            <a:avLst/>
          </a:prstGeom>
        </p:spPr>
        <p:txBody>
          <a:bodyPr wrap="none">
            <a:spAutoFit/>
          </a:bodyPr>
          <a:lstStyle/>
          <a:p>
            <a:r>
              <a:rPr lang="el-GR" b="1" dirty="0">
                <a:solidFill>
                  <a:schemeClr val="tx2"/>
                </a:solidFill>
                <a:latin typeface="+mn-lt"/>
              </a:rPr>
              <a:t>Ενδεικτικά</a:t>
            </a:r>
            <a:r>
              <a:rPr lang="en-US" b="1" dirty="0">
                <a:solidFill>
                  <a:schemeClr val="tx2"/>
                </a:solidFill>
                <a:latin typeface="+mn-lt"/>
              </a:rPr>
              <a:t>:</a:t>
            </a:r>
            <a:endParaRPr lang="el-GR" b="1" dirty="0">
              <a:solidFill>
                <a:schemeClr val="tx2"/>
              </a:solidFill>
              <a:latin typeface="+mn-lt"/>
            </a:endParaRPr>
          </a:p>
        </p:txBody>
      </p:sp>
      <p:sp>
        <p:nvSpPr>
          <p:cNvPr id="38" name="Google Shape;1111;p22">
            <a:extLst>
              <a:ext uri="{FF2B5EF4-FFF2-40B4-BE49-F238E27FC236}">
                <a16:creationId xmlns:a16="http://schemas.microsoft.com/office/drawing/2014/main" id="{D99D54BB-9850-409F-9DD4-8E443CAE3186}"/>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5</a:t>
            </a:fld>
            <a:endParaRPr lang="el-GR" sz="1000">
              <a:solidFill>
                <a:schemeClr val="tx1"/>
              </a:solidFill>
              <a:latin typeface="Calibri "/>
            </a:endParaRPr>
          </a:p>
        </p:txBody>
      </p:sp>
    </p:spTree>
    <p:extLst>
      <p:ext uri="{BB962C8B-B14F-4D97-AF65-F5344CB8AC3E}">
        <p14:creationId xmlns:p14="http://schemas.microsoft.com/office/powerpoint/2010/main" val="1178576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0A873E9-4A8C-42B3-8B90-1F5A63CF77E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74"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30A873E9-4A8C-42B3-8B90-1F5A63CF77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84138"/>
            <a:ext cx="12192000" cy="701676"/>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Κύριες αλλαγές ως προς το προηγούμενο ΕΣΠΑ 2014-2020</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7" name="Google Shape;1808;p278">
            <a:extLst>
              <a:ext uri="{FF2B5EF4-FFF2-40B4-BE49-F238E27FC236}">
                <a16:creationId xmlns:a16="http://schemas.microsoft.com/office/drawing/2014/main" id="{F70BFF33-6F25-48BD-BA89-910A24CCB128}"/>
              </a:ext>
            </a:extLst>
          </p:cNvPr>
          <p:cNvSpPr txBox="1"/>
          <p:nvPr/>
        </p:nvSpPr>
        <p:spPr>
          <a:xfrm>
            <a:off x="1171852" y="3216609"/>
            <a:ext cx="10162425" cy="622581"/>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Διακριτό Πρόγραμμα για την Δίκαιη Μετάβαση και νέα Διαχειριστική Αρχή</a:t>
            </a:r>
          </a:p>
        </p:txBody>
      </p:sp>
      <p:sp>
        <p:nvSpPr>
          <p:cNvPr id="9" name="Google Shape;1808;p278">
            <a:extLst>
              <a:ext uri="{FF2B5EF4-FFF2-40B4-BE49-F238E27FC236}">
                <a16:creationId xmlns:a16="http://schemas.microsoft.com/office/drawing/2014/main" id="{F6654B0F-ADE2-4360-AB04-33EF08C1AF0B}"/>
              </a:ext>
            </a:extLst>
          </p:cNvPr>
          <p:cNvSpPr txBox="1"/>
          <p:nvPr/>
        </p:nvSpPr>
        <p:spPr>
          <a:xfrm>
            <a:off x="1171855" y="1741271"/>
            <a:ext cx="10162425" cy="622582"/>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Διακριτό Πρόγραμμα για τον Ψηφιακό Μετασχηματισμό με ενισχυμένους πόρους και νέα Διαχειριστική Αρχή</a:t>
            </a:r>
            <a:endParaRPr lang="en-US" sz="1600" b="1" dirty="0">
              <a:solidFill>
                <a:schemeClr val="tx2"/>
              </a:solidFill>
              <a:latin typeface="Calibri "/>
              <a:ea typeface="Helvetica Neue"/>
              <a:cs typeface="Helvetica Neue"/>
              <a:sym typeface="Helvetica Neue"/>
            </a:endParaRPr>
          </a:p>
        </p:txBody>
      </p:sp>
      <p:sp>
        <p:nvSpPr>
          <p:cNvPr id="10" name="Google Shape;1808;p278">
            <a:extLst>
              <a:ext uri="{FF2B5EF4-FFF2-40B4-BE49-F238E27FC236}">
                <a16:creationId xmlns:a16="http://schemas.microsoft.com/office/drawing/2014/main" id="{43868FEC-C7E7-4E89-A7D1-604F9017E1F6}"/>
              </a:ext>
            </a:extLst>
          </p:cNvPr>
          <p:cNvSpPr txBox="1"/>
          <p:nvPr/>
        </p:nvSpPr>
        <p:spPr>
          <a:xfrm>
            <a:off x="1171857" y="1011172"/>
            <a:ext cx="10208028" cy="622582"/>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Αύξηση 2,2 δισ. </a:t>
            </a:r>
            <a:r>
              <a:rPr lang="el-GR" sz="1600" b="1" dirty="0">
                <a:solidFill>
                  <a:schemeClr val="bg1"/>
                </a:solidFill>
                <a:latin typeface="Calibri Light" panose="020F0302020204030204" pitchFamily="34" charset="0"/>
                <a:ea typeface="Helvetica Neue"/>
                <a:cs typeface="Calibri Light" panose="020F0302020204030204" pitchFamily="34" charset="0"/>
                <a:sym typeface="Helvetica Neue"/>
              </a:rPr>
              <a:t>€</a:t>
            </a:r>
            <a:r>
              <a:rPr lang="el-GR" sz="1600" b="1" dirty="0">
                <a:solidFill>
                  <a:schemeClr val="bg1"/>
                </a:solidFill>
                <a:latin typeface="Calibri "/>
                <a:ea typeface="Helvetica Neue"/>
                <a:cs typeface="Helvetica Neue"/>
                <a:sym typeface="Helvetica Neue"/>
              </a:rPr>
              <a:t> για τα 13 ΠΕΠ από το ΕΣΠΑ 2014-2020 (από 5,9 δισ. </a:t>
            </a:r>
            <a:r>
              <a:rPr lang="el-GR" sz="1600" b="1" dirty="0">
                <a:solidFill>
                  <a:schemeClr val="bg1"/>
                </a:solidFill>
                <a:latin typeface="Calibri Light" panose="020F0302020204030204" pitchFamily="34" charset="0"/>
                <a:ea typeface="Helvetica Neue"/>
                <a:cs typeface="Calibri Light" panose="020F0302020204030204" pitchFamily="34" charset="0"/>
                <a:sym typeface="Helvetica Neue"/>
              </a:rPr>
              <a:t>€</a:t>
            </a:r>
            <a:r>
              <a:rPr lang="en-US" sz="1600" b="1" dirty="0">
                <a:solidFill>
                  <a:schemeClr val="bg1"/>
                </a:solidFill>
                <a:latin typeface="Calibri Light" panose="020F0302020204030204" pitchFamily="34" charset="0"/>
                <a:ea typeface="Helvetica Neue"/>
                <a:cs typeface="Calibri Light" panose="020F0302020204030204" pitchFamily="34" charset="0"/>
                <a:sym typeface="Helvetica Neue"/>
              </a:rPr>
              <a:t> </a:t>
            </a:r>
            <a:r>
              <a:rPr lang="el-GR" sz="1600" b="1" dirty="0">
                <a:solidFill>
                  <a:schemeClr val="bg1"/>
                </a:solidFill>
                <a:latin typeface="Calibri "/>
                <a:ea typeface="Helvetica Neue"/>
                <a:cs typeface="Helvetica Neue"/>
                <a:sym typeface="Helvetica Neue"/>
              </a:rPr>
              <a:t>σε 8,1 δισ. </a:t>
            </a:r>
            <a:r>
              <a:rPr lang="el-GR" sz="1600" b="1" dirty="0">
                <a:solidFill>
                  <a:schemeClr val="bg1"/>
                </a:solidFill>
                <a:latin typeface="Calibri Light" panose="020F0302020204030204" pitchFamily="34" charset="0"/>
                <a:ea typeface="Helvetica Neue"/>
                <a:cs typeface="Calibri Light" panose="020F0302020204030204" pitchFamily="34" charset="0"/>
                <a:sym typeface="Helvetica Neue"/>
              </a:rPr>
              <a:t>€)</a:t>
            </a:r>
            <a:endParaRPr lang="en-US" sz="1600" b="1" dirty="0">
              <a:solidFill>
                <a:schemeClr val="bg1"/>
              </a:solidFill>
              <a:latin typeface="Calibri "/>
              <a:ea typeface="Helvetica Neue"/>
              <a:cs typeface="Helvetica Neue"/>
              <a:sym typeface="Helvetica Neue"/>
            </a:endParaRPr>
          </a:p>
        </p:txBody>
      </p:sp>
      <p:sp>
        <p:nvSpPr>
          <p:cNvPr id="11" name="Google Shape;1808;p278">
            <a:extLst>
              <a:ext uri="{FF2B5EF4-FFF2-40B4-BE49-F238E27FC236}">
                <a16:creationId xmlns:a16="http://schemas.microsoft.com/office/drawing/2014/main" id="{6C092DE6-B00D-49CF-BEF7-5A326EDDAFD6}"/>
              </a:ext>
            </a:extLst>
          </p:cNvPr>
          <p:cNvSpPr txBox="1"/>
          <p:nvPr/>
        </p:nvSpPr>
        <p:spPr>
          <a:xfrm>
            <a:off x="1171852" y="5340999"/>
            <a:ext cx="10162425" cy="555599"/>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Ενίσχυση και αναβάθμιση του Προγράμματος Τεχνικής Υποστήριξης για την θεσμική και </a:t>
            </a:r>
            <a:r>
              <a:rPr lang="el-GR" sz="1600" b="1" dirty="0" smtClean="0">
                <a:solidFill>
                  <a:schemeClr val="bg1"/>
                </a:solidFill>
                <a:latin typeface="Calibri "/>
                <a:ea typeface="Helvetica Neue"/>
                <a:cs typeface="Helvetica Neue"/>
                <a:sym typeface="Helvetica Neue"/>
              </a:rPr>
              <a:t>διαχειριστική </a:t>
            </a:r>
            <a:r>
              <a:rPr lang="el-GR" sz="1600" b="1" dirty="0">
                <a:solidFill>
                  <a:schemeClr val="bg1"/>
                </a:solidFill>
                <a:latin typeface="Calibri "/>
                <a:ea typeface="Helvetica Neue"/>
                <a:cs typeface="Helvetica Neue"/>
                <a:sym typeface="Helvetica Neue"/>
              </a:rPr>
              <a:t>ικανότητα των δικαιούχων και των φορέων υλοποίησης (</a:t>
            </a:r>
            <a:r>
              <a:rPr lang="en-US" sz="1600" b="1" dirty="0">
                <a:solidFill>
                  <a:schemeClr val="bg1"/>
                </a:solidFill>
                <a:latin typeface="Calibri "/>
                <a:ea typeface="Helvetica Neue"/>
                <a:cs typeface="Helvetica Neue"/>
                <a:sym typeface="Helvetica Neue"/>
              </a:rPr>
              <a:t>Capacity Building</a:t>
            </a:r>
            <a:r>
              <a:rPr lang="el-GR" sz="1600" b="1" dirty="0">
                <a:solidFill>
                  <a:schemeClr val="bg1"/>
                </a:solidFill>
                <a:latin typeface="Calibri "/>
                <a:ea typeface="Helvetica Neue"/>
                <a:cs typeface="Helvetica Neue"/>
                <a:sym typeface="Helvetica Neue"/>
              </a:rPr>
              <a:t>)</a:t>
            </a:r>
          </a:p>
        </p:txBody>
      </p:sp>
      <p:sp>
        <p:nvSpPr>
          <p:cNvPr id="12" name="Google Shape;1808;p278">
            <a:extLst>
              <a:ext uri="{FF2B5EF4-FFF2-40B4-BE49-F238E27FC236}">
                <a16:creationId xmlns:a16="http://schemas.microsoft.com/office/drawing/2014/main" id="{D3848E1B-AD2D-4261-9A6A-1AC385965F7C}"/>
              </a:ext>
            </a:extLst>
          </p:cNvPr>
          <p:cNvSpPr txBox="1"/>
          <p:nvPr/>
        </p:nvSpPr>
        <p:spPr>
          <a:xfrm>
            <a:off x="1171853" y="4686663"/>
            <a:ext cx="10162425" cy="510558"/>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Νέο Πρόγραμμα για την Ανταγωνιστικότητα με δράσεις ενίσχυσης των επιχειρήσεων</a:t>
            </a:r>
            <a:endParaRPr lang="en-US" sz="1600" b="1" dirty="0">
              <a:solidFill>
                <a:schemeClr val="tx2"/>
              </a:solidFill>
              <a:latin typeface="Calibri "/>
              <a:ea typeface="Helvetica Neue"/>
              <a:cs typeface="Helvetica Neue"/>
              <a:sym typeface="Helvetica Neue"/>
            </a:endParaRPr>
          </a:p>
        </p:txBody>
      </p:sp>
      <p:sp>
        <p:nvSpPr>
          <p:cNvPr id="13" name="Google Shape;1808;p278">
            <a:extLst>
              <a:ext uri="{FF2B5EF4-FFF2-40B4-BE49-F238E27FC236}">
                <a16:creationId xmlns:a16="http://schemas.microsoft.com/office/drawing/2014/main" id="{13DFB080-F3B8-4AEE-9C69-C8F75B6FD3F7}"/>
              </a:ext>
            </a:extLst>
          </p:cNvPr>
          <p:cNvSpPr txBox="1"/>
          <p:nvPr/>
        </p:nvSpPr>
        <p:spPr>
          <a:xfrm>
            <a:off x="1171855" y="2470500"/>
            <a:ext cx="10162425" cy="622582"/>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Διακριτό Πρόγραμμα για την Πολιτική Προστασία και νέα Διαχειριστική Αρχή</a:t>
            </a:r>
          </a:p>
        </p:txBody>
      </p:sp>
      <p:sp>
        <p:nvSpPr>
          <p:cNvPr id="14" name="Google Shape;1808;p278">
            <a:extLst>
              <a:ext uri="{FF2B5EF4-FFF2-40B4-BE49-F238E27FC236}">
                <a16:creationId xmlns:a16="http://schemas.microsoft.com/office/drawing/2014/main" id="{3BFA27D8-E8FA-47A3-99E0-4257D8C54C57}"/>
              </a:ext>
            </a:extLst>
          </p:cNvPr>
          <p:cNvSpPr txBox="1"/>
          <p:nvPr/>
        </p:nvSpPr>
        <p:spPr>
          <a:xfrm>
            <a:off x="1171852" y="4006425"/>
            <a:ext cx="10162425" cy="510558"/>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Διακριτό Πρόγραμμα για </a:t>
            </a:r>
            <a:r>
              <a:rPr lang="el-GR" sz="1600" b="1" dirty="0" smtClean="0">
                <a:solidFill>
                  <a:schemeClr val="bg1"/>
                </a:solidFill>
                <a:latin typeface="Calibri "/>
                <a:ea typeface="Helvetica Neue"/>
                <a:cs typeface="Helvetica Neue"/>
                <a:sym typeface="Helvetica Neue"/>
              </a:rPr>
              <a:t>το Περιβάλλον</a:t>
            </a:r>
            <a:r>
              <a:rPr lang="el-GR" sz="1600" b="1" dirty="0">
                <a:solidFill>
                  <a:schemeClr val="bg1"/>
                </a:solidFill>
                <a:latin typeface="Calibri "/>
                <a:ea typeface="Helvetica Neue"/>
                <a:cs typeface="Helvetica Neue"/>
                <a:sym typeface="Helvetica Neue"/>
              </a:rPr>
              <a:t>, Κλιματική Αλλαγή και Ενέργεια</a:t>
            </a:r>
            <a:endParaRPr lang="en-US" sz="1600" b="1" dirty="0">
              <a:solidFill>
                <a:schemeClr val="bg1"/>
              </a:solidFill>
              <a:latin typeface="Calibri "/>
              <a:ea typeface="Helvetica Neue"/>
              <a:cs typeface="Helvetica Neue"/>
              <a:sym typeface="Helvetica Neue"/>
            </a:endParaRPr>
          </a:p>
        </p:txBody>
      </p:sp>
      <p:sp>
        <p:nvSpPr>
          <p:cNvPr id="15" name="Google Shape;1808;p278">
            <a:extLst>
              <a:ext uri="{FF2B5EF4-FFF2-40B4-BE49-F238E27FC236}">
                <a16:creationId xmlns:a16="http://schemas.microsoft.com/office/drawing/2014/main" id="{714C386D-EC2B-4788-BA3D-DB892B2A92FC}"/>
              </a:ext>
            </a:extLst>
          </p:cNvPr>
          <p:cNvSpPr txBox="1"/>
          <p:nvPr/>
        </p:nvSpPr>
        <p:spPr>
          <a:xfrm>
            <a:off x="1171854" y="5984459"/>
            <a:ext cx="10162425" cy="510558"/>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Βελτιστοποίηση πλαισίου διαχείρισης και συντονισμού για τα συγχρηματοδοτούμενα Προγράμματα</a:t>
            </a:r>
          </a:p>
        </p:txBody>
      </p:sp>
      <p:sp>
        <p:nvSpPr>
          <p:cNvPr id="17" name="Freeform 212">
            <a:extLst>
              <a:ext uri="{FF2B5EF4-FFF2-40B4-BE49-F238E27FC236}">
                <a16:creationId xmlns:a16="http://schemas.microsoft.com/office/drawing/2014/main" id="{440A1DC7-0B23-4283-98FB-A04FB55A10FF}"/>
              </a:ext>
            </a:extLst>
          </p:cNvPr>
          <p:cNvSpPr>
            <a:spLocks noChangeAspect="1" noEditPoints="1"/>
          </p:cNvSpPr>
          <p:nvPr/>
        </p:nvSpPr>
        <p:spPr bwMode="auto">
          <a:xfrm>
            <a:off x="425200" y="1011172"/>
            <a:ext cx="571500" cy="571500"/>
          </a:xfrm>
          <a:custGeom>
            <a:avLst/>
            <a:gdLst>
              <a:gd name="T0" fmla="*/ 0 w 77"/>
              <a:gd name="T1" fmla="*/ 0 h 78"/>
              <a:gd name="T2" fmla="*/ 0 w 77"/>
              <a:gd name="T3" fmla="*/ 78 h 78"/>
              <a:gd name="T4" fmla="*/ 10 w 77"/>
              <a:gd name="T5" fmla="*/ 78 h 78"/>
              <a:gd name="T6" fmla="*/ 10 w 77"/>
              <a:gd name="T7" fmla="*/ 67 h 78"/>
              <a:gd name="T8" fmla="*/ 23 w 77"/>
              <a:gd name="T9" fmla="*/ 67 h 78"/>
              <a:gd name="T10" fmla="*/ 23 w 77"/>
              <a:gd name="T11" fmla="*/ 78 h 78"/>
              <a:gd name="T12" fmla="*/ 32 w 77"/>
              <a:gd name="T13" fmla="*/ 78 h 78"/>
              <a:gd name="T14" fmla="*/ 32 w 77"/>
              <a:gd name="T15" fmla="*/ 53 h 78"/>
              <a:gd name="T16" fmla="*/ 45 w 77"/>
              <a:gd name="T17" fmla="*/ 53 h 78"/>
              <a:gd name="T18" fmla="*/ 45 w 77"/>
              <a:gd name="T19" fmla="*/ 78 h 78"/>
              <a:gd name="T20" fmla="*/ 54 w 77"/>
              <a:gd name="T21" fmla="*/ 78 h 78"/>
              <a:gd name="T22" fmla="*/ 54 w 77"/>
              <a:gd name="T23" fmla="*/ 34 h 78"/>
              <a:gd name="T24" fmla="*/ 66 w 77"/>
              <a:gd name="T25" fmla="*/ 34 h 78"/>
              <a:gd name="T26" fmla="*/ 66 w 77"/>
              <a:gd name="T27" fmla="*/ 78 h 78"/>
              <a:gd name="T28" fmla="*/ 77 w 77"/>
              <a:gd name="T29" fmla="*/ 78 h 78"/>
              <a:gd name="T30" fmla="*/ 77 w 77"/>
              <a:gd name="T31" fmla="*/ 0 h 78"/>
              <a:gd name="T32" fmla="*/ 0 w 77"/>
              <a:gd name="T33" fmla="*/ 0 h 78"/>
              <a:gd name="T34" fmla="*/ 74 w 77"/>
              <a:gd name="T35" fmla="*/ 74 h 78"/>
              <a:gd name="T36" fmla="*/ 70 w 77"/>
              <a:gd name="T37" fmla="*/ 74 h 78"/>
              <a:gd name="T38" fmla="*/ 70 w 77"/>
              <a:gd name="T39" fmla="*/ 31 h 78"/>
              <a:gd name="T40" fmla="*/ 51 w 77"/>
              <a:gd name="T41" fmla="*/ 31 h 78"/>
              <a:gd name="T42" fmla="*/ 51 w 77"/>
              <a:gd name="T43" fmla="*/ 74 h 78"/>
              <a:gd name="T44" fmla="*/ 48 w 77"/>
              <a:gd name="T45" fmla="*/ 74 h 78"/>
              <a:gd name="T46" fmla="*/ 48 w 77"/>
              <a:gd name="T47" fmla="*/ 50 h 78"/>
              <a:gd name="T48" fmla="*/ 29 w 77"/>
              <a:gd name="T49" fmla="*/ 50 h 78"/>
              <a:gd name="T50" fmla="*/ 29 w 77"/>
              <a:gd name="T51" fmla="*/ 74 h 78"/>
              <a:gd name="T52" fmla="*/ 26 w 77"/>
              <a:gd name="T53" fmla="*/ 74 h 78"/>
              <a:gd name="T54" fmla="*/ 26 w 77"/>
              <a:gd name="T55" fmla="*/ 63 h 78"/>
              <a:gd name="T56" fmla="*/ 7 w 77"/>
              <a:gd name="T57" fmla="*/ 63 h 78"/>
              <a:gd name="T58" fmla="*/ 7 w 77"/>
              <a:gd name="T59" fmla="*/ 74 h 78"/>
              <a:gd name="T60" fmla="*/ 3 w 77"/>
              <a:gd name="T61" fmla="*/ 74 h 78"/>
              <a:gd name="T62" fmla="*/ 3 w 77"/>
              <a:gd name="T63" fmla="*/ 62 h 78"/>
              <a:gd name="T64" fmla="*/ 28 w 77"/>
              <a:gd name="T65" fmla="*/ 38 h 78"/>
              <a:gd name="T66" fmla="*/ 33 w 77"/>
              <a:gd name="T67" fmla="*/ 42 h 78"/>
              <a:gd name="T68" fmla="*/ 59 w 77"/>
              <a:gd name="T69" fmla="*/ 16 h 78"/>
              <a:gd name="T70" fmla="*/ 59 w 77"/>
              <a:gd name="T71" fmla="*/ 23 h 78"/>
              <a:gd name="T72" fmla="*/ 62 w 77"/>
              <a:gd name="T73" fmla="*/ 23 h 78"/>
              <a:gd name="T74" fmla="*/ 62 w 77"/>
              <a:gd name="T75" fmla="*/ 10 h 78"/>
              <a:gd name="T76" fmla="*/ 49 w 77"/>
              <a:gd name="T77" fmla="*/ 10 h 78"/>
              <a:gd name="T78" fmla="*/ 49 w 77"/>
              <a:gd name="T79" fmla="*/ 13 h 78"/>
              <a:gd name="T80" fmla="*/ 57 w 77"/>
              <a:gd name="T81" fmla="*/ 13 h 78"/>
              <a:gd name="T82" fmla="*/ 33 w 77"/>
              <a:gd name="T83" fmla="*/ 37 h 78"/>
              <a:gd name="T84" fmla="*/ 28 w 77"/>
              <a:gd name="T85" fmla="*/ 33 h 78"/>
              <a:gd name="T86" fmla="*/ 3 w 77"/>
              <a:gd name="T87" fmla="*/ 58 h 78"/>
              <a:gd name="T88" fmla="*/ 3 w 77"/>
              <a:gd name="T89" fmla="*/ 3 h 78"/>
              <a:gd name="T90" fmla="*/ 74 w 77"/>
              <a:gd name="T91" fmla="*/ 3 h 78"/>
              <a:gd name="T92" fmla="*/ 74 w 77"/>
              <a:gd name="T93"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8">
                <a:moveTo>
                  <a:pt x="0" y="0"/>
                </a:moveTo>
                <a:lnTo>
                  <a:pt x="0" y="78"/>
                </a:lnTo>
                <a:lnTo>
                  <a:pt x="10" y="78"/>
                </a:lnTo>
                <a:lnTo>
                  <a:pt x="10" y="67"/>
                </a:lnTo>
                <a:lnTo>
                  <a:pt x="23" y="67"/>
                </a:lnTo>
                <a:lnTo>
                  <a:pt x="23" y="78"/>
                </a:lnTo>
                <a:lnTo>
                  <a:pt x="32" y="78"/>
                </a:lnTo>
                <a:lnTo>
                  <a:pt x="32" y="53"/>
                </a:lnTo>
                <a:lnTo>
                  <a:pt x="45" y="53"/>
                </a:lnTo>
                <a:lnTo>
                  <a:pt x="45" y="78"/>
                </a:lnTo>
                <a:lnTo>
                  <a:pt x="54" y="78"/>
                </a:lnTo>
                <a:lnTo>
                  <a:pt x="54" y="34"/>
                </a:lnTo>
                <a:lnTo>
                  <a:pt x="66" y="34"/>
                </a:lnTo>
                <a:lnTo>
                  <a:pt x="66" y="78"/>
                </a:lnTo>
                <a:lnTo>
                  <a:pt x="77" y="78"/>
                </a:lnTo>
                <a:lnTo>
                  <a:pt x="77" y="0"/>
                </a:lnTo>
                <a:lnTo>
                  <a:pt x="0" y="0"/>
                </a:lnTo>
                <a:close/>
                <a:moveTo>
                  <a:pt x="74" y="74"/>
                </a:moveTo>
                <a:lnTo>
                  <a:pt x="70" y="74"/>
                </a:lnTo>
                <a:lnTo>
                  <a:pt x="70" y="31"/>
                </a:lnTo>
                <a:lnTo>
                  <a:pt x="51" y="31"/>
                </a:lnTo>
                <a:lnTo>
                  <a:pt x="51" y="74"/>
                </a:lnTo>
                <a:lnTo>
                  <a:pt x="48" y="74"/>
                </a:lnTo>
                <a:lnTo>
                  <a:pt x="48" y="50"/>
                </a:lnTo>
                <a:lnTo>
                  <a:pt x="29" y="50"/>
                </a:lnTo>
                <a:lnTo>
                  <a:pt x="29" y="74"/>
                </a:lnTo>
                <a:lnTo>
                  <a:pt x="26" y="74"/>
                </a:lnTo>
                <a:lnTo>
                  <a:pt x="26" y="63"/>
                </a:lnTo>
                <a:lnTo>
                  <a:pt x="7" y="63"/>
                </a:lnTo>
                <a:lnTo>
                  <a:pt x="7" y="74"/>
                </a:lnTo>
                <a:lnTo>
                  <a:pt x="3" y="74"/>
                </a:lnTo>
                <a:lnTo>
                  <a:pt x="3" y="62"/>
                </a:lnTo>
                <a:lnTo>
                  <a:pt x="28" y="38"/>
                </a:lnTo>
                <a:lnTo>
                  <a:pt x="33" y="42"/>
                </a:lnTo>
                <a:lnTo>
                  <a:pt x="59" y="16"/>
                </a:lnTo>
                <a:lnTo>
                  <a:pt x="59" y="23"/>
                </a:lnTo>
                <a:lnTo>
                  <a:pt x="62" y="23"/>
                </a:lnTo>
                <a:lnTo>
                  <a:pt x="62" y="10"/>
                </a:lnTo>
                <a:lnTo>
                  <a:pt x="49" y="10"/>
                </a:lnTo>
                <a:lnTo>
                  <a:pt x="49" y="13"/>
                </a:lnTo>
                <a:lnTo>
                  <a:pt x="57" y="13"/>
                </a:lnTo>
                <a:lnTo>
                  <a:pt x="33" y="37"/>
                </a:lnTo>
                <a:lnTo>
                  <a:pt x="28" y="33"/>
                </a:lnTo>
                <a:lnTo>
                  <a:pt x="3" y="58"/>
                </a:lnTo>
                <a:lnTo>
                  <a:pt x="3" y="3"/>
                </a:lnTo>
                <a:lnTo>
                  <a:pt x="74" y="3"/>
                </a:lnTo>
                <a:lnTo>
                  <a:pt x="74" y="7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
              <a:ea typeface="+mn-ea"/>
              <a:cs typeface="+mn-cs"/>
            </a:endParaRPr>
          </a:p>
        </p:txBody>
      </p:sp>
      <p:sp>
        <p:nvSpPr>
          <p:cNvPr id="19" name="Freeform 19">
            <a:extLst>
              <a:ext uri="{FF2B5EF4-FFF2-40B4-BE49-F238E27FC236}">
                <a16:creationId xmlns:a16="http://schemas.microsoft.com/office/drawing/2014/main" id="{8C536529-06FE-4D05-ACEA-F7BCD80C70AE}"/>
              </a:ext>
            </a:extLst>
          </p:cNvPr>
          <p:cNvSpPr>
            <a:spLocks noChangeAspect="1" noEditPoints="1"/>
          </p:cNvSpPr>
          <p:nvPr/>
        </p:nvSpPr>
        <p:spPr bwMode="auto">
          <a:xfrm>
            <a:off x="425200" y="1724317"/>
            <a:ext cx="571500" cy="5715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1 w 346"/>
              <a:gd name="T11" fmla="*/ 331 h 346"/>
              <a:gd name="T12" fmla="*/ 14 w 346"/>
              <a:gd name="T13" fmla="*/ 331 h 346"/>
              <a:gd name="T14" fmla="*/ 14 w 346"/>
              <a:gd name="T15" fmla="*/ 15 h 346"/>
              <a:gd name="T16" fmla="*/ 331 w 346"/>
              <a:gd name="T17" fmla="*/ 15 h 346"/>
              <a:gd name="T18" fmla="*/ 331 w 346"/>
              <a:gd name="T19" fmla="*/ 331 h 346"/>
              <a:gd name="T20" fmla="*/ 26 w 346"/>
              <a:gd name="T21" fmla="*/ 207 h 346"/>
              <a:gd name="T22" fmla="*/ 82 w 346"/>
              <a:gd name="T23" fmla="*/ 150 h 346"/>
              <a:gd name="T24" fmla="*/ 159 w 346"/>
              <a:gd name="T25" fmla="*/ 99 h 346"/>
              <a:gd name="T26" fmla="*/ 229 w 346"/>
              <a:gd name="T27" fmla="*/ 138 h 346"/>
              <a:gd name="T28" fmla="*/ 249 w 346"/>
              <a:gd name="T29" fmla="*/ 131 h 346"/>
              <a:gd name="T30" fmla="*/ 285 w 346"/>
              <a:gd name="T31" fmla="*/ 167 h 346"/>
              <a:gd name="T32" fmla="*/ 284 w 346"/>
              <a:gd name="T33" fmla="*/ 173 h 346"/>
              <a:gd name="T34" fmla="*/ 319 w 346"/>
              <a:gd name="T35" fmla="*/ 217 h 346"/>
              <a:gd name="T36" fmla="*/ 273 w 346"/>
              <a:gd name="T37" fmla="*/ 264 h 346"/>
              <a:gd name="T38" fmla="*/ 222 w 346"/>
              <a:gd name="T39" fmla="*/ 264 h 346"/>
              <a:gd name="T40" fmla="*/ 222 w 346"/>
              <a:gd name="T41" fmla="*/ 249 h 346"/>
              <a:gd name="T42" fmla="*/ 273 w 346"/>
              <a:gd name="T43" fmla="*/ 249 h 346"/>
              <a:gd name="T44" fmla="*/ 304 w 346"/>
              <a:gd name="T45" fmla="*/ 217 h 346"/>
              <a:gd name="T46" fmla="*/ 275 w 346"/>
              <a:gd name="T47" fmla="*/ 186 h 346"/>
              <a:gd name="T48" fmla="*/ 264 w 346"/>
              <a:gd name="T49" fmla="*/ 185 h 346"/>
              <a:gd name="T50" fmla="*/ 268 w 346"/>
              <a:gd name="T51" fmla="*/ 176 h 346"/>
              <a:gd name="T52" fmla="*/ 270 w 346"/>
              <a:gd name="T53" fmla="*/ 167 h 346"/>
              <a:gd name="T54" fmla="*/ 249 w 346"/>
              <a:gd name="T55" fmla="*/ 146 h 346"/>
              <a:gd name="T56" fmla="*/ 233 w 346"/>
              <a:gd name="T57" fmla="*/ 154 h 346"/>
              <a:gd name="T58" fmla="*/ 225 w 346"/>
              <a:gd name="T59" fmla="*/ 163 h 346"/>
              <a:gd name="T60" fmla="*/ 220 w 346"/>
              <a:gd name="T61" fmla="*/ 153 h 346"/>
              <a:gd name="T62" fmla="*/ 159 w 346"/>
              <a:gd name="T63" fmla="*/ 113 h 346"/>
              <a:gd name="T64" fmla="*/ 94 w 346"/>
              <a:gd name="T65" fmla="*/ 160 h 346"/>
              <a:gd name="T66" fmla="*/ 93 w 346"/>
              <a:gd name="T67" fmla="*/ 165 h 346"/>
              <a:gd name="T68" fmla="*/ 87 w 346"/>
              <a:gd name="T69" fmla="*/ 165 h 346"/>
              <a:gd name="T70" fmla="*/ 83 w 346"/>
              <a:gd name="T71" fmla="*/ 164 h 346"/>
              <a:gd name="T72" fmla="*/ 41 w 346"/>
              <a:gd name="T73" fmla="*/ 207 h 346"/>
              <a:gd name="T74" fmla="*/ 83 w 346"/>
              <a:gd name="T75" fmla="*/ 249 h 346"/>
              <a:gd name="T76" fmla="*/ 129 w 346"/>
              <a:gd name="T77" fmla="*/ 249 h 346"/>
              <a:gd name="T78" fmla="*/ 129 w 346"/>
              <a:gd name="T79" fmla="*/ 264 h 346"/>
              <a:gd name="T80" fmla="*/ 83 w 346"/>
              <a:gd name="T81" fmla="*/ 264 h 346"/>
              <a:gd name="T82" fmla="*/ 26 w 346"/>
              <a:gd name="T83" fmla="*/ 207 h 346"/>
              <a:gd name="T84" fmla="*/ 173 w 346"/>
              <a:gd name="T85" fmla="*/ 184 h 346"/>
              <a:gd name="T86" fmla="*/ 216 w 346"/>
              <a:gd name="T87" fmla="*/ 227 h 346"/>
              <a:gd name="T88" fmla="*/ 206 w 346"/>
              <a:gd name="T89" fmla="*/ 238 h 346"/>
              <a:gd name="T90" fmla="*/ 180 w 346"/>
              <a:gd name="T91" fmla="*/ 212 h 346"/>
              <a:gd name="T92" fmla="*/ 180 w 346"/>
              <a:gd name="T93" fmla="*/ 296 h 346"/>
              <a:gd name="T94" fmla="*/ 165 w 346"/>
              <a:gd name="T95" fmla="*/ 296 h 346"/>
              <a:gd name="T96" fmla="*/ 165 w 346"/>
              <a:gd name="T97" fmla="*/ 212 h 346"/>
              <a:gd name="T98" fmla="*/ 139 w 346"/>
              <a:gd name="T99" fmla="*/ 238 h 346"/>
              <a:gd name="T100" fmla="*/ 129 w 346"/>
              <a:gd name="T101" fmla="*/ 227 h 346"/>
              <a:gd name="T102" fmla="*/ 173 w 346"/>
              <a:gd name="T103" fmla="*/ 18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1" y="331"/>
                </a:moveTo>
                <a:cubicBezTo>
                  <a:pt x="14" y="331"/>
                  <a:pt x="14" y="331"/>
                  <a:pt x="14" y="331"/>
                </a:cubicBezTo>
                <a:cubicBezTo>
                  <a:pt x="14" y="15"/>
                  <a:pt x="14" y="15"/>
                  <a:pt x="14" y="15"/>
                </a:cubicBezTo>
                <a:cubicBezTo>
                  <a:pt x="331" y="15"/>
                  <a:pt x="331" y="15"/>
                  <a:pt x="331" y="15"/>
                </a:cubicBezTo>
                <a:lnTo>
                  <a:pt x="331" y="331"/>
                </a:lnTo>
                <a:close/>
                <a:moveTo>
                  <a:pt x="26" y="207"/>
                </a:moveTo>
                <a:cubicBezTo>
                  <a:pt x="26" y="176"/>
                  <a:pt x="51" y="150"/>
                  <a:pt x="82" y="150"/>
                </a:cubicBezTo>
                <a:cubicBezTo>
                  <a:pt x="95" y="119"/>
                  <a:pt x="125" y="99"/>
                  <a:pt x="159" y="99"/>
                </a:cubicBezTo>
                <a:cubicBezTo>
                  <a:pt x="187" y="99"/>
                  <a:pt x="214" y="114"/>
                  <a:pt x="229" y="138"/>
                </a:cubicBezTo>
                <a:cubicBezTo>
                  <a:pt x="235" y="134"/>
                  <a:pt x="242" y="131"/>
                  <a:pt x="249" y="131"/>
                </a:cubicBezTo>
                <a:cubicBezTo>
                  <a:pt x="269" y="131"/>
                  <a:pt x="285" y="147"/>
                  <a:pt x="285" y="167"/>
                </a:cubicBezTo>
                <a:cubicBezTo>
                  <a:pt x="285" y="169"/>
                  <a:pt x="285" y="171"/>
                  <a:pt x="284" y="173"/>
                </a:cubicBezTo>
                <a:cubicBezTo>
                  <a:pt x="304" y="178"/>
                  <a:pt x="319" y="196"/>
                  <a:pt x="319" y="217"/>
                </a:cubicBezTo>
                <a:cubicBezTo>
                  <a:pt x="319" y="243"/>
                  <a:pt x="298" y="264"/>
                  <a:pt x="273" y="264"/>
                </a:cubicBezTo>
                <a:cubicBezTo>
                  <a:pt x="222" y="264"/>
                  <a:pt x="222" y="264"/>
                  <a:pt x="222" y="264"/>
                </a:cubicBezTo>
                <a:cubicBezTo>
                  <a:pt x="222" y="249"/>
                  <a:pt x="222" y="249"/>
                  <a:pt x="222" y="249"/>
                </a:cubicBezTo>
                <a:cubicBezTo>
                  <a:pt x="273" y="249"/>
                  <a:pt x="273" y="249"/>
                  <a:pt x="273" y="249"/>
                </a:cubicBezTo>
                <a:cubicBezTo>
                  <a:pt x="290" y="249"/>
                  <a:pt x="304" y="235"/>
                  <a:pt x="304" y="217"/>
                </a:cubicBezTo>
                <a:cubicBezTo>
                  <a:pt x="304" y="201"/>
                  <a:pt x="291" y="187"/>
                  <a:pt x="275" y="186"/>
                </a:cubicBezTo>
                <a:cubicBezTo>
                  <a:pt x="264" y="185"/>
                  <a:pt x="264" y="185"/>
                  <a:pt x="264" y="185"/>
                </a:cubicBezTo>
                <a:cubicBezTo>
                  <a:pt x="268" y="176"/>
                  <a:pt x="268" y="176"/>
                  <a:pt x="268" y="176"/>
                </a:cubicBezTo>
                <a:cubicBezTo>
                  <a:pt x="270" y="173"/>
                  <a:pt x="270" y="170"/>
                  <a:pt x="270" y="167"/>
                </a:cubicBezTo>
                <a:cubicBezTo>
                  <a:pt x="270" y="156"/>
                  <a:pt x="261" y="146"/>
                  <a:pt x="249" y="146"/>
                </a:cubicBezTo>
                <a:cubicBezTo>
                  <a:pt x="243" y="146"/>
                  <a:pt x="237" y="149"/>
                  <a:pt x="233" y="154"/>
                </a:cubicBezTo>
                <a:cubicBezTo>
                  <a:pt x="225" y="163"/>
                  <a:pt x="225" y="163"/>
                  <a:pt x="225" y="163"/>
                </a:cubicBezTo>
                <a:cubicBezTo>
                  <a:pt x="220" y="153"/>
                  <a:pt x="220" y="153"/>
                  <a:pt x="220" y="153"/>
                </a:cubicBezTo>
                <a:cubicBezTo>
                  <a:pt x="209" y="129"/>
                  <a:pt x="185" y="113"/>
                  <a:pt x="159" y="113"/>
                </a:cubicBezTo>
                <a:cubicBezTo>
                  <a:pt x="129" y="113"/>
                  <a:pt x="104" y="132"/>
                  <a:pt x="94" y="160"/>
                </a:cubicBezTo>
                <a:cubicBezTo>
                  <a:pt x="93" y="165"/>
                  <a:pt x="93" y="165"/>
                  <a:pt x="93" y="165"/>
                </a:cubicBezTo>
                <a:cubicBezTo>
                  <a:pt x="87" y="165"/>
                  <a:pt x="87" y="165"/>
                  <a:pt x="87" y="165"/>
                </a:cubicBezTo>
                <a:cubicBezTo>
                  <a:pt x="86" y="165"/>
                  <a:pt x="84" y="164"/>
                  <a:pt x="83" y="164"/>
                </a:cubicBezTo>
                <a:cubicBezTo>
                  <a:pt x="60" y="164"/>
                  <a:pt x="41" y="183"/>
                  <a:pt x="41" y="207"/>
                </a:cubicBezTo>
                <a:cubicBezTo>
                  <a:pt x="41" y="230"/>
                  <a:pt x="60" y="249"/>
                  <a:pt x="83" y="249"/>
                </a:cubicBezTo>
                <a:cubicBezTo>
                  <a:pt x="129" y="249"/>
                  <a:pt x="129" y="249"/>
                  <a:pt x="129" y="249"/>
                </a:cubicBezTo>
                <a:cubicBezTo>
                  <a:pt x="129" y="264"/>
                  <a:pt x="129" y="264"/>
                  <a:pt x="129" y="264"/>
                </a:cubicBezTo>
                <a:cubicBezTo>
                  <a:pt x="83" y="264"/>
                  <a:pt x="83" y="264"/>
                  <a:pt x="83" y="264"/>
                </a:cubicBezTo>
                <a:cubicBezTo>
                  <a:pt x="52" y="264"/>
                  <a:pt x="26" y="238"/>
                  <a:pt x="26" y="207"/>
                </a:cubicBezTo>
                <a:close/>
                <a:moveTo>
                  <a:pt x="173" y="184"/>
                </a:moveTo>
                <a:cubicBezTo>
                  <a:pt x="216" y="227"/>
                  <a:pt x="216" y="227"/>
                  <a:pt x="216" y="227"/>
                </a:cubicBezTo>
                <a:cubicBezTo>
                  <a:pt x="206" y="238"/>
                  <a:pt x="206" y="238"/>
                  <a:pt x="206" y="238"/>
                </a:cubicBezTo>
                <a:cubicBezTo>
                  <a:pt x="180" y="212"/>
                  <a:pt x="180" y="212"/>
                  <a:pt x="180" y="212"/>
                </a:cubicBezTo>
                <a:cubicBezTo>
                  <a:pt x="180" y="296"/>
                  <a:pt x="180" y="296"/>
                  <a:pt x="180" y="296"/>
                </a:cubicBezTo>
                <a:cubicBezTo>
                  <a:pt x="165" y="296"/>
                  <a:pt x="165" y="296"/>
                  <a:pt x="165" y="296"/>
                </a:cubicBezTo>
                <a:cubicBezTo>
                  <a:pt x="165" y="212"/>
                  <a:pt x="165" y="212"/>
                  <a:pt x="165" y="212"/>
                </a:cubicBezTo>
                <a:cubicBezTo>
                  <a:pt x="139" y="238"/>
                  <a:pt x="139" y="238"/>
                  <a:pt x="139" y="238"/>
                </a:cubicBezTo>
                <a:cubicBezTo>
                  <a:pt x="129" y="227"/>
                  <a:pt x="129" y="227"/>
                  <a:pt x="129" y="227"/>
                </a:cubicBezTo>
                <a:lnTo>
                  <a:pt x="173" y="184"/>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
              <a:ea typeface="+mn-ea"/>
              <a:cs typeface="+mn-cs"/>
            </a:endParaRPr>
          </a:p>
        </p:txBody>
      </p:sp>
      <p:sp>
        <p:nvSpPr>
          <p:cNvPr id="20" name="Freeform 13">
            <a:extLst>
              <a:ext uri="{FF2B5EF4-FFF2-40B4-BE49-F238E27FC236}">
                <a16:creationId xmlns:a16="http://schemas.microsoft.com/office/drawing/2014/main" id="{6264BEC2-589E-4EAA-A6BC-2A42494B86F5}"/>
              </a:ext>
            </a:extLst>
          </p:cNvPr>
          <p:cNvSpPr>
            <a:spLocks noChangeAspect="1" noEditPoints="1"/>
          </p:cNvSpPr>
          <p:nvPr/>
        </p:nvSpPr>
        <p:spPr bwMode="auto">
          <a:xfrm>
            <a:off x="409158" y="3998619"/>
            <a:ext cx="571500" cy="5715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115 w 346"/>
              <a:gd name="T11" fmla="*/ 113 h 346"/>
              <a:gd name="T12" fmla="*/ 147 w 346"/>
              <a:gd name="T13" fmla="*/ 85 h 346"/>
              <a:gd name="T14" fmla="*/ 147 w 346"/>
              <a:gd name="T15" fmla="*/ 187 h 346"/>
              <a:gd name="T16" fmla="*/ 94 w 346"/>
              <a:gd name="T17" fmla="*/ 240 h 346"/>
              <a:gd name="T18" fmla="*/ 94 w 346"/>
              <a:gd name="T19" fmla="*/ 136 h 346"/>
              <a:gd name="T20" fmla="*/ 115 w 346"/>
              <a:gd name="T21" fmla="*/ 113 h 346"/>
              <a:gd name="T22" fmla="*/ 318 w 346"/>
              <a:gd name="T23" fmla="*/ 16 h 346"/>
              <a:gd name="T24" fmla="*/ 230 w 346"/>
              <a:gd name="T25" fmla="*/ 104 h 346"/>
              <a:gd name="T26" fmla="*/ 230 w 346"/>
              <a:gd name="T27" fmla="*/ 39 h 346"/>
              <a:gd name="T28" fmla="*/ 318 w 346"/>
              <a:gd name="T29" fmla="*/ 16 h 346"/>
              <a:gd name="T30" fmla="*/ 216 w 346"/>
              <a:gd name="T31" fmla="*/ 119 h 346"/>
              <a:gd name="T32" fmla="*/ 162 w 346"/>
              <a:gd name="T33" fmla="*/ 172 h 346"/>
              <a:gd name="T34" fmla="*/ 162 w 346"/>
              <a:gd name="T35" fmla="*/ 74 h 346"/>
              <a:gd name="T36" fmla="*/ 216 w 346"/>
              <a:gd name="T37" fmla="*/ 45 h 346"/>
              <a:gd name="T38" fmla="*/ 216 w 346"/>
              <a:gd name="T39" fmla="*/ 119 h 346"/>
              <a:gd name="T40" fmla="*/ 79 w 346"/>
              <a:gd name="T41" fmla="*/ 255 h 346"/>
              <a:gd name="T42" fmla="*/ 17 w 346"/>
              <a:gd name="T43" fmla="*/ 318 h 346"/>
              <a:gd name="T44" fmla="*/ 79 w 346"/>
              <a:gd name="T45" fmla="*/ 156 h 346"/>
              <a:gd name="T46" fmla="*/ 79 w 346"/>
              <a:gd name="T47" fmla="*/ 255 h 346"/>
              <a:gd name="T48" fmla="*/ 90 w 346"/>
              <a:gd name="T49" fmla="*/ 266 h 346"/>
              <a:gd name="T50" fmla="*/ 191 w 346"/>
              <a:gd name="T51" fmla="*/ 266 h 346"/>
              <a:gd name="T52" fmla="*/ 26 w 346"/>
              <a:gd name="T53" fmla="*/ 329 h 346"/>
              <a:gd name="T54" fmla="*/ 90 w 346"/>
              <a:gd name="T55" fmla="*/ 266 h 346"/>
              <a:gd name="T56" fmla="*/ 210 w 346"/>
              <a:gd name="T57" fmla="*/ 251 h 346"/>
              <a:gd name="T58" fmla="*/ 105 w 346"/>
              <a:gd name="T59" fmla="*/ 251 h 346"/>
              <a:gd name="T60" fmla="*/ 158 w 346"/>
              <a:gd name="T61" fmla="*/ 198 h 346"/>
              <a:gd name="T62" fmla="*/ 261 w 346"/>
              <a:gd name="T63" fmla="*/ 198 h 346"/>
              <a:gd name="T64" fmla="*/ 231 w 346"/>
              <a:gd name="T65" fmla="*/ 232 h 346"/>
              <a:gd name="T66" fmla="*/ 210 w 346"/>
              <a:gd name="T67" fmla="*/ 251 h 346"/>
              <a:gd name="T68" fmla="*/ 271 w 346"/>
              <a:gd name="T69" fmla="*/ 183 h 346"/>
              <a:gd name="T70" fmla="*/ 173 w 346"/>
              <a:gd name="T71" fmla="*/ 183 h 346"/>
              <a:gd name="T72" fmla="*/ 226 w 346"/>
              <a:gd name="T73" fmla="*/ 130 h 346"/>
              <a:gd name="T74" fmla="*/ 300 w 346"/>
              <a:gd name="T75" fmla="*/ 130 h 346"/>
              <a:gd name="T76" fmla="*/ 271 w 346"/>
              <a:gd name="T77" fmla="*/ 183 h 346"/>
              <a:gd name="T78" fmla="*/ 306 w 346"/>
              <a:gd name="T79" fmla="*/ 115 h 346"/>
              <a:gd name="T80" fmla="*/ 241 w 346"/>
              <a:gd name="T81" fmla="*/ 115 h 346"/>
              <a:gd name="T82" fmla="*/ 330 w 346"/>
              <a:gd name="T83" fmla="*/ 26 h 346"/>
              <a:gd name="T84" fmla="*/ 306 w 346"/>
              <a:gd name="T85" fmla="*/ 115 h 346"/>
              <a:gd name="T86" fmla="*/ 256 w 346"/>
              <a:gd name="T87" fmla="*/ 14 h 346"/>
              <a:gd name="T88" fmla="*/ 105 w 346"/>
              <a:gd name="T89" fmla="*/ 103 h 346"/>
              <a:gd name="T90" fmla="*/ 80 w 346"/>
              <a:gd name="T91" fmla="*/ 130 h 346"/>
              <a:gd name="T92" fmla="*/ 79 w 346"/>
              <a:gd name="T93" fmla="*/ 130 h 346"/>
              <a:gd name="T94" fmla="*/ 79 w 346"/>
              <a:gd name="T95" fmla="*/ 131 h 346"/>
              <a:gd name="T96" fmla="*/ 15 w 346"/>
              <a:gd name="T97" fmla="*/ 257 h 346"/>
              <a:gd name="T98" fmla="*/ 15 w 346"/>
              <a:gd name="T99" fmla="*/ 14 h 346"/>
              <a:gd name="T100" fmla="*/ 256 w 346"/>
              <a:gd name="T101" fmla="*/ 14 h 346"/>
              <a:gd name="T102" fmla="*/ 90 w 346"/>
              <a:gd name="T103" fmla="*/ 331 h 346"/>
              <a:gd name="T104" fmla="*/ 242 w 346"/>
              <a:gd name="T105" fmla="*/ 242 h 346"/>
              <a:gd name="T106" fmla="*/ 331 w 346"/>
              <a:gd name="T107" fmla="*/ 88 h 346"/>
              <a:gd name="T108" fmla="*/ 331 w 346"/>
              <a:gd name="T109" fmla="*/ 331 h 346"/>
              <a:gd name="T110" fmla="*/ 90 w 346"/>
              <a:gd name="T111" fmla="*/ 33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115" y="113"/>
                </a:moveTo>
                <a:cubicBezTo>
                  <a:pt x="126" y="103"/>
                  <a:pt x="136" y="93"/>
                  <a:pt x="147" y="85"/>
                </a:cubicBezTo>
                <a:cubicBezTo>
                  <a:pt x="147" y="187"/>
                  <a:pt x="147" y="187"/>
                  <a:pt x="147" y="187"/>
                </a:cubicBezTo>
                <a:cubicBezTo>
                  <a:pt x="94" y="240"/>
                  <a:pt x="94" y="240"/>
                  <a:pt x="94" y="240"/>
                </a:cubicBezTo>
                <a:cubicBezTo>
                  <a:pt x="94" y="136"/>
                  <a:pt x="94" y="136"/>
                  <a:pt x="94" y="136"/>
                </a:cubicBezTo>
                <a:cubicBezTo>
                  <a:pt x="101" y="129"/>
                  <a:pt x="108" y="121"/>
                  <a:pt x="115" y="113"/>
                </a:cubicBezTo>
                <a:close/>
                <a:moveTo>
                  <a:pt x="318" y="16"/>
                </a:moveTo>
                <a:cubicBezTo>
                  <a:pt x="230" y="104"/>
                  <a:pt x="230" y="104"/>
                  <a:pt x="230" y="104"/>
                </a:cubicBezTo>
                <a:cubicBezTo>
                  <a:pt x="230" y="39"/>
                  <a:pt x="230" y="39"/>
                  <a:pt x="230" y="39"/>
                </a:cubicBezTo>
                <a:cubicBezTo>
                  <a:pt x="267" y="25"/>
                  <a:pt x="299" y="19"/>
                  <a:pt x="318" y="16"/>
                </a:cubicBezTo>
                <a:close/>
                <a:moveTo>
                  <a:pt x="216" y="119"/>
                </a:moveTo>
                <a:cubicBezTo>
                  <a:pt x="162" y="172"/>
                  <a:pt x="162" y="172"/>
                  <a:pt x="162" y="172"/>
                </a:cubicBezTo>
                <a:cubicBezTo>
                  <a:pt x="162" y="74"/>
                  <a:pt x="162" y="74"/>
                  <a:pt x="162" y="74"/>
                </a:cubicBezTo>
                <a:cubicBezTo>
                  <a:pt x="180" y="62"/>
                  <a:pt x="198" y="53"/>
                  <a:pt x="216" y="45"/>
                </a:cubicBezTo>
                <a:lnTo>
                  <a:pt x="216" y="119"/>
                </a:lnTo>
                <a:close/>
                <a:moveTo>
                  <a:pt x="79" y="255"/>
                </a:moveTo>
                <a:cubicBezTo>
                  <a:pt x="17" y="318"/>
                  <a:pt x="17" y="318"/>
                  <a:pt x="17" y="318"/>
                </a:cubicBezTo>
                <a:cubicBezTo>
                  <a:pt x="21" y="285"/>
                  <a:pt x="36" y="218"/>
                  <a:pt x="79" y="156"/>
                </a:cubicBezTo>
                <a:lnTo>
                  <a:pt x="79" y="255"/>
                </a:lnTo>
                <a:close/>
                <a:moveTo>
                  <a:pt x="90" y="266"/>
                </a:moveTo>
                <a:cubicBezTo>
                  <a:pt x="191" y="266"/>
                  <a:pt x="191" y="266"/>
                  <a:pt x="191" y="266"/>
                </a:cubicBezTo>
                <a:cubicBezTo>
                  <a:pt x="127" y="311"/>
                  <a:pt x="59" y="325"/>
                  <a:pt x="26" y="329"/>
                </a:cubicBezTo>
                <a:lnTo>
                  <a:pt x="90" y="266"/>
                </a:lnTo>
                <a:close/>
                <a:moveTo>
                  <a:pt x="210" y="251"/>
                </a:moveTo>
                <a:cubicBezTo>
                  <a:pt x="105" y="251"/>
                  <a:pt x="105" y="251"/>
                  <a:pt x="105" y="251"/>
                </a:cubicBezTo>
                <a:cubicBezTo>
                  <a:pt x="158" y="198"/>
                  <a:pt x="158" y="198"/>
                  <a:pt x="158" y="198"/>
                </a:cubicBezTo>
                <a:cubicBezTo>
                  <a:pt x="261" y="198"/>
                  <a:pt x="261" y="198"/>
                  <a:pt x="261" y="198"/>
                </a:cubicBezTo>
                <a:cubicBezTo>
                  <a:pt x="252" y="209"/>
                  <a:pt x="242" y="221"/>
                  <a:pt x="231" y="232"/>
                </a:cubicBezTo>
                <a:cubicBezTo>
                  <a:pt x="224" y="239"/>
                  <a:pt x="217" y="245"/>
                  <a:pt x="210" y="251"/>
                </a:cubicBezTo>
                <a:close/>
                <a:moveTo>
                  <a:pt x="271" y="183"/>
                </a:moveTo>
                <a:cubicBezTo>
                  <a:pt x="173" y="183"/>
                  <a:pt x="173" y="183"/>
                  <a:pt x="173" y="183"/>
                </a:cubicBezTo>
                <a:cubicBezTo>
                  <a:pt x="226" y="130"/>
                  <a:pt x="226" y="130"/>
                  <a:pt x="226" y="130"/>
                </a:cubicBezTo>
                <a:cubicBezTo>
                  <a:pt x="300" y="130"/>
                  <a:pt x="300" y="130"/>
                  <a:pt x="300" y="130"/>
                </a:cubicBezTo>
                <a:cubicBezTo>
                  <a:pt x="293" y="147"/>
                  <a:pt x="283" y="165"/>
                  <a:pt x="271" y="183"/>
                </a:cubicBezTo>
                <a:close/>
                <a:moveTo>
                  <a:pt x="306" y="115"/>
                </a:moveTo>
                <a:cubicBezTo>
                  <a:pt x="241" y="115"/>
                  <a:pt x="241" y="115"/>
                  <a:pt x="241" y="115"/>
                </a:cubicBezTo>
                <a:cubicBezTo>
                  <a:pt x="330" y="26"/>
                  <a:pt x="330" y="26"/>
                  <a:pt x="330" y="26"/>
                </a:cubicBezTo>
                <a:cubicBezTo>
                  <a:pt x="327" y="45"/>
                  <a:pt x="321" y="78"/>
                  <a:pt x="306" y="115"/>
                </a:cubicBezTo>
                <a:close/>
                <a:moveTo>
                  <a:pt x="256" y="14"/>
                </a:moveTo>
                <a:cubicBezTo>
                  <a:pt x="211" y="28"/>
                  <a:pt x="154" y="53"/>
                  <a:pt x="105" y="103"/>
                </a:cubicBezTo>
                <a:cubicBezTo>
                  <a:pt x="96" y="112"/>
                  <a:pt x="88" y="121"/>
                  <a:pt x="80" y="130"/>
                </a:cubicBezTo>
                <a:cubicBezTo>
                  <a:pt x="79" y="130"/>
                  <a:pt x="79" y="130"/>
                  <a:pt x="79" y="130"/>
                </a:cubicBezTo>
                <a:cubicBezTo>
                  <a:pt x="79" y="131"/>
                  <a:pt x="79" y="131"/>
                  <a:pt x="79" y="131"/>
                </a:cubicBezTo>
                <a:cubicBezTo>
                  <a:pt x="45" y="174"/>
                  <a:pt x="26" y="219"/>
                  <a:pt x="15" y="257"/>
                </a:cubicBezTo>
                <a:cubicBezTo>
                  <a:pt x="15" y="14"/>
                  <a:pt x="15" y="14"/>
                  <a:pt x="15" y="14"/>
                </a:cubicBezTo>
                <a:lnTo>
                  <a:pt x="256" y="14"/>
                </a:lnTo>
                <a:close/>
                <a:moveTo>
                  <a:pt x="90" y="331"/>
                </a:moveTo>
                <a:cubicBezTo>
                  <a:pt x="136" y="317"/>
                  <a:pt x="192" y="292"/>
                  <a:pt x="242" y="242"/>
                </a:cubicBezTo>
                <a:cubicBezTo>
                  <a:pt x="292" y="192"/>
                  <a:pt x="318" y="134"/>
                  <a:pt x="331" y="88"/>
                </a:cubicBezTo>
                <a:cubicBezTo>
                  <a:pt x="331" y="331"/>
                  <a:pt x="331" y="331"/>
                  <a:pt x="331" y="331"/>
                </a:cubicBezTo>
                <a:lnTo>
                  <a:pt x="90" y="331"/>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D04A02"/>
              </a:solidFill>
              <a:effectLst/>
              <a:uLnTx/>
              <a:uFillTx/>
              <a:latin typeface="Calibri "/>
              <a:ea typeface="+mn-ea"/>
              <a:cs typeface="+mn-cs"/>
            </a:endParaRPr>
          </a:p>
        </p:txBody>
      </p:sp>
      <p:sp>
        <p:nvSpPr>
          <p:cNvPr id="22" name="Freeform 7">
            <a:extLst>
              <a:ext uri="{FF2B5EF4-FFF2-40B4-BE49-F238E27FC236}">
                <a16:creationId xmlns:a16="http://schemas.microsoft.com/office/drawing/2014/main" id="{DE9F2428-6B91-45F0-A805-0E0CB05D9E51}"/>
              </a:ext>
            </a:extLst>
          </p:cNvPr>
          <p:cNvSpPr>
            <a:spLocks noChangeAspect="1" noEditPoints="1"/>
          </p:cNvSpPr>
          <p:nvPr/>
        </p:nvSpPr>
        <p:spPr bwMode="auto">
          <a:xfrm>
            <a:off x="430180" y="3224604"/>
            <a:ext cx="592851" cy="592851"/>
          </a:xfrm>
          <a:custGeom>
            <a:avLst/>
            <a:gdLst>
              <a:gd name="T0" fmla="*/ 0 w 396"/>
              <a:gd name="T1" fmla="*/ 396 h 396"/>
              <a:gd name="T2" fmla="*/ 396 w 396"/>
              <a:gd name="T3" fmla="*/ 0 h 396"/>
              <a:gd name="T4" fmla="*/ 379 w 396"/>
              <a:gd name="T5" fmla="*/ 284 h 396"/>
              <a:gd name="T6" fmla="*/ 251 w 396"/>
              <a:gd name="T7" fmla="*/ 206 h 396"/>
              <a:gd name="T8" fmla="*/ 317 w 396"/>
              <a:gd name="T9" fmla="*/ 190 h 396"/>
              <a:gd name="T10" fmla="*/ 334 w 396"/>
              <a:gd name="T11" fmla="*/ 206 h 396"/>
              <a:gd name="T12" fmla="*/ 318 w 396"/>
              <a:gd name="T13" fmla="*/ 189 h 396"/>
              <a:gd name="T14" fmla="*/ 379 w 396"/>
              <a:gd name="T15" fmla="*/ 284 h 396"/>
              <a:gd name="T16" fmla="*/ 83 w 396"/>
              <a:gd name="T17" fmla="*/ 301 h 396"/>
              <a:gd name="T18" fmla="*/ 18 w 396"/>
              <a:gd name="T19" fmla="*/ 301 h 396"/>
              <a:gd name="T20" fmla="*/ 18 w 396"/>
              <a:gd name="T21" fmla="*/ 206 h 396"/>
              <a:gd name="T22" fmla="*/ 27 w 396"/>
              <a:gd name="T23" fmla="*/ 189 h 396"/>
              <a:gd name="T24" fmla="*/ 18 w 396"/>
              <a:gd name="T25" fmla="*/ 111 h 396"/>
              <a:gd name="T26" fmla="*/ 294 w 396"/>
              <a:gd name="T27" fmla="*/ 189 h 396"/>
              <a:gd name="T28" fmla="*/ 233 w 396"/>
              <a:gd name="T29" fmla="*/ 201 h 396"/>
              <a:gd name="T30" fmla="*/ 215 w 396"/>
              <a:gd name="T31" fmla="*/ 189 h 396"/>
              <a:gd name="T32" fmla="*/ 227 w 396"/>
              <a:gd name="T33" fmla="*/ 206 h 396"/>
              <a:gd name="T34" fmla="*/ 18 w 396"/>
              <a:gd name="T35" fmla="*/ 284 h 396"/>
              <a:gd name="T36" fmla="*/ 379 w 396"/>
              <a:gd name="T37" fmla="*/ 95 h 396"/>
              <a:gd name="T38" fmla="*/ 18 w 396"/>
              <a:gd name="T39" fmla="*/ 16 h 396"/>
              <a:gd name="T40" fmla="*/ 29 w 396"/>
              <a:gd name="T41" fmla="*/ 379 h 396"/>
              <a:gd name="T42" fmla="*/ 379 w 396"/>
              <a:gd name="T43" fmla="*/ 301 h 396"/>
              <a:gd name="T44" fmla="*/ 29 w 396"/>
              <a:gd name="T45" fmla="*/ 379 h 396"/>
              <a:gd name="T46" fmla="*/ 351 w 396"/>
              <a:gd name="T47" fmla="*/ 206 h 396"/>
              <a:gd name="T48" fmla="*/ 369 w 396"/>
              <a:gd name="T49" fmla="*/ 189 h 396"/>
              <a:gd name="T50" fmla="*/ 198 w 396"/>
              <a:gd name="T51" fmla="*/ 206 h 396"/>
              <a:gd name="T52" fmla="*/ 181 w 396"/>
              <a:gd name="T53" fmla="*/ 189 h 396"/>
              <a:gd name="T54" fmla="*/ 198 w 396"/>
              <a:gd name="T55" fmla="*/ 206 h 396"/>
              <a:gd name="T56" fmla="*/ 147 w 396"/>
              <a:gd name="T57" fmla="*/ 206 h 396"/>
              <a:gd name="T58" fmla="*/ 164 w 396"/>
              <a:gd name="T59" fmla="*/ 189 h 396"/>
              <a:gd name="T60" fmla="*/ 112 w 396"/>
              <a:gd name="T61" fmla="*/ 189 h 396"/>
              <a:gd name="T62" fmla="*/ 130 w 396"/>
              <a:gd name="T63" fmla="*/ 206 h 396"/>
              <a:gd name="T64" fmla="*/ 112 w 396"/>
              <a:gd name="T65" fmla="*/ 189 h 396"/>
              <a:gd name="T66" fmla="*/ 61 w 396"/>
              <a:gd name="T67" fmla="*/ 189 h 396"/>
              <a:gd name="T68" fmla="*/ 44 w 396"/>
              <a:gd name="T69" fmla="*/ 206 h 396"/>
              <a:gd name="T70" fmla="*/ 78 w 396"/>
              <a:gd name="T71" fmla="*/ 189 h 396"/>
              <a:gd name="T72" fmla="*/ 95 w 396"/>
              <a:gd name="T73" fmla="*/ 206 h 396"/>
              <a:gd name="T74" fmla="*/ 78 w 396"/>
              <a:gd name="T75" fmla="*/ 18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 h="396">
                <a:moveTo>
                  <a:pt x="0" y="0"/>
                </a:moveTo>
                <a:lnTo>
                  <a:pt x="0" y="396"/>
                </a:lnTo>
                <a:lnTo>
                  <a:pt x="396" y="396"/>
                </a:lnTo>
                <a:lnTo>
                  <a:pt x="396" y="0"/>
                </a:lnTo>
                <a:lnTo>
                  <a:pt x="0" y="0"/>
                </a:lnTo>
                <a:close/>
                <a:moveTo>
                  <a:pt x="379" y="284"/>
                </a:moveTo>
                <a:lnTo>
                  <a:pt x="172" y="284"/>
                </a:lnTo>
                <a:lnTo>
                  <a:pt x="251" y="206"/>
                </a:lnTo>
                <a:lnTo>
                  <a:pt x="301" y="206"/>
                </a:lnTo>
                <a:lnTo>
                  <a:pt x="317" y="190"/>
                </a:lnTo>
                <a:lnTo>
                  <a:pt x="317" y="206"/>
                </a:lnTo>
                <a:lnTo>
                  <a:pt x="334" y="206"/>
                </a:lnTo>
                <a:lnTo>
                  <a:pt x="334" y="189"/>
                </a:lnTo>
                <a:lnTo>
                  <a:pt x="318" y="189"/>
                </a:lnTo>
                <a:lnTo>
                  <a:pt x="379" y="127"/>
                </a:lnTo>
                <a:lnTo>
                  <a:pt x="379" y="284"/>
                </a:lnTo>
                <a:close/>
                <a:moveTo>
                  <a:pt x="18" y="301"/>
                </a:moveTo>
                <a:lnTo>
                  <a:pt x="83" y="301"/>
                </a:lnTo>
                <a:lnTo>
                  <a:pt x="18" y="368"/>
                </a:lnTo>
                <a:lnTo>
                  <a:pt x="18" y="301"/>
                </a:lnTo>
                <a:close/>
                <a:moveTo>
                  <a:pt x="18" y="284"/>
                </a:moveTo>
                <a:lnTo>
                  <a:pt x="18" y="206"/>
                </a:lnTo>
                <a:lnTo>
                  <a:pt x="27" y="206"/>
                </a:lnTo>
                <a:lnTo>
                  <a:pt x="27" y="189"/>
                </a:lnTo>
                <a:lnTo>
                  <a:pt x="18" y="189"/>
                </a:lnTo>
                <a:lnTo>
                  <a:pt x="18" y="111"/>
                </a:lnTo>
                <a:lnTo>
                  <a:pt x="371" y="111"/>
                </a:lnTo>
                <a:lnTo>
                  <a:pt x="294" y="189"/>
                </a:lnTo>
                <a:lnTo>
                  <a:pt x="244" y="189"/>
                </a:lnTo>
                <a:lnTo>
                  <a:pt x="233" y="201"/>
                </a:lnTo>
                <a:lnTo>
                  <a:pt x="233" y="189"/>
                </a:lnTo>
                <a:lnTo>
                  <a:pt x="215" y="189"/>
                </a:lnTo>
                <a:lnTo>
                  <a:pt x="215" y="206"/>
                </a:lnTo>
                <a:lnTo>
                  <a:pt x="227" y="206"/>
                </a:lnTo>
                <a:lnTo>
                  <a:pt x="149" y="284"/>
                </a:lnTo>
                <a:lnTo>
                  <a:pt x="18" y="284"/>
                </a:lnTo>
                <a:close/>
                <a:moveTo>
                  <a:pt x="379" y="16"/>
                </a:moveTo>
                <a:lnTo>
                  <a:pt x="379" y="95"/>
                </a:lnTo>
                <a:lnTo>
                  <a:pt x="18" y="95"/>
                </a:lnTo>
                <a:lnTo>
                  <a:pt x="18" y="16"/>
                </a:lnTo>
                <a:lnTo>
                  <a:pt x="379" y="16"/>
                </a:lnTo>
                <a:close/>
                <a:moveTo>
                  <a:pt x="29" y="379"/>
                </a:moveTo>
                <a:lnTo>
                  <a:pt x="107" y="301"/>
                </a:lnTo>
                <a:lnTo>
                  <a:pt x="379" y="301"/>
                </a:lnTo>
                <a:lnTo>
                  <a:pt x="379" y="379"/>
                </a:lnTo>
                <a:lnTo>
                  <a:pt x="29" y="379"/>
                </a:lnTo>
                <a:close/>
                <a:moveTo>
                  <a:pt x="369" y="206"/>
                </a:moveTo>
                <a:lnTo>
                  <a:pt x="351" y="206"/>
                </a:lnTo>
                <a:lnTo>
                  <a:pt x="351" y="189"/>
                </a:lnTo>
                <a:lnTo>
                  <a:pt x="369" y="189"/>
                </a:lnTo>
                <a:lnTo>
                  <a:pt x="369" y="206"/>
                </a:lnTo>
                <a:close/>
                <a:moveTo>
                  <a:pt x="198" y="206"/>
                </a:moveTo>
                <a:lnTo>
                  <a:pt x="181" y="206"/>
                </a:lnTo>
                <a:lnTo>
                  <a:pt x="181" y="189"/>
                </a:lnTo>
                <a:lnTo>
                  <a:pt x="198" y="189"/>
                </a:lnTo>
                <a:lnTo>
                  <a:pt x="198" y="206"/>
                </a:lnTo>
                <a:close/>
                <a:moveTo>
                  <a:pt x="164" y="206"/>
                </a:moveTo>
                <a:lnTo>
                  <a:pt x="147" y="206"/>
                </a:lnTo>
                <a:lnTo>
                  <a:pt x="147" y="189"/>
                </a:lnTo>
                <a:lnTo>
                  <a:pt x="164" y="189"/>
                </a:lnTo>
                <a:lnTo>
                  <a:pt x="164" y="206"/>
                </a:lnTo>
                <a:close/>
                <a:moveTo>
                  <a:pt x="112" y="189"/>
                </a:moveTo>
                <a:lnTo>
                  <a:pt x="130" y="189"/>
                </a:lnTo>
                <a:lnTo>
                  <a:pt x="130" y="206"/>
                </a:lnTo>
                <a:lnTo>
                  <a:pt x="112" y="206"/>
                </a:lnTo>
                <a:lnTo>
                  <a:pt x="112" y="189"/>
                </a:lnTo>
                <a:close/>
                <a:moveTo>
                  <a:pt x="44" y="189"/>
                </a:moveTo>
                <a:lnTo>
                  <a:pt x="61" y="189"/>
                </a:lnTo>
                <a:lnTo>
                  <a:pt x="61" y="206"/>
                </a:lnTo>
                <a:lnTo>
                  <a:pt x="44" y="206"/>
                </a:lnTo>
                <a:lnTo>
                  <a:pt x="44" y="189"/>
                </a:lnTo>
                <a:close/>
                <a:moveTo>
                  <a:pt x="78" y="189"/>
                </a:moveTo>
                <a:lnTo>
                  <a:pt x="95" y="189"/>
                </a:lnTo>
                <a:lnTo>
                  <a:pt x="95" y="206"/>
                </a:lnTo>
                <a:lnTo>
                  <a:pt x="78" y="206"/>
                </a:lnTo>
                <a:lnTo>
                  <a:pt x="78" y="189"/>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
              <a:ea typeface="+mn-ea"/>
              <a:cs typeface="+mn-cs"/>
            </a:endParaRPr>
          </a:p>
        </p:txBody>
      </p:sp>
      <p:sp>
        <p:nvSpPr>
          <p:cNvPr id="23" name="Freeform 30">
            <a:extLst>
              <a:ext uri="{FF2B5EF4-FFF2-40B4-BE49-F238E27FC236}">
                <a16:creationId xmlns:a16="http://schemas.microsoft.com/office/drawing/2014/main" id="{C125BB93-45CE-41CE-A330-886EC8A6F2D5}"/>
              </a:ext>
            </a:extLst>
          </p:cNvPr>
          <p:cNvSpPr>
            <a:spLocks noChangeAspect="1" noEditPoints="1"/>
          </p:cNvSpPr>
          <p:nvPr/>
        </p:nvSpPr>
        <p:spPr bwMode="auto">
          <a:xfrm>
            <a:off x="408999" y="2525780"/>
            <a:ext cx="568035" cy="568035"/>
          </a:xfrm>
          <a:custGeom>
            <a:avLst/>
            <a:gdLst>
              <a:gd name="T0" fmla="*/ 0 w 395"/>
              <a:gd name="T1" fmla="*/ 396 h 396"/>
              <a:gd name="T2" fmla="*/ 395 w 395"/>
              <a:gd name="T3" fmla="*/ 0 h 396"/>
              <a:gd name="T4" fmla="*/ 378 w 395"/>
              <a:gd name="T5" fmla="*/ 379 h 396"/>
              <a:gd name="T6" fmla="*/ 17 w 395"/>
              <a:gd name="T7" fmla="*/ 16 h 396"/>
              <a:gd name="T8" fmla="*/ 378 w 395"/>
              <a:gd name="T9" fmla="*/ 379 h 396"/>
              <a:gd name="T10" fmla="*/ 50 w 395"/>
              <a:gd name="T11" fmla="*/ 346 h 396"/>
              <a:gd name="T12" fmla="*/ 343 w 395"/>
              <a:gd name="T13" fmla="*/ 329 h 396"/>
              <a:gd name="T14" fmla="*/ 343 w 395"/>
              <a:gd name="T15" fmla="*/ 140 h 396"/>
              <a:gd name="T16" fmla="*/ 207 w 395"/>
              <a:gd name="T17" fmla="*/ 115 h 396"/>
              <a:gd name="T18" fmla="*/ 237 w 395"/>
              <a:gd name="T19" fmla="*/ 130 h 396"/>
              <a:gd name="T20" fmla="*/ 289 w 395"/>
              <a:gd name="T21" fmla="*/ 75 h 396"/>
              <a:gd name="T22" fmla="*/ 255 w 395"/>
              <a:gd name="T23" fmla="*/ 54 h 396"/>
              <a:gd name="T24" fmla="*/ 190 w 395"/>
              <a:gd name="T25" fmla="*/ 140 h 396"/>
              <a:gd name="T26" fmla="*/ 50 w 395"/>
              <a:gd name="T27" fmla="*/ 157 h 396"/>
              <a:gd name="T28" fmla="*/ 343 w 395"/>
              <a:gd name="T29" fmla="*/ 140 h 396"/>
              <a:gd name="T30" fmla="*/ 273 w 395"/>
              <a:gd name="T31" fmla="*/ 114 h 396"/>
              <a:gd name="T32" fmla="*/ 255 w 395"/>
              <a:gd name="T33" fmla="*/ 92 h 396"/>
              <a:gd name="T34" fmla="*/ 207 w 395"/>
              <a:gd name="T35" fmla="*/ 71 h 396"/>
              <a:gd name="T36" fmla="*/ 237 w 395"/>
              <a:gd name="T37" fmla="*/ 75 h 396"/>
              <a:gd name="T38" fmla="*/ 207 w 395"/>
              <a:gd name="T39" fmla="*/ 98 h 396"/>
              <a:gd name="T40" fmla="*/ 123 w 395"/>
              <a:gd name="T41" fmla="*/ 320 h 396"/>
              <a:gd name="T42" fmla="*/ 73 w 395"/>
              <a:gd name="T43" fmla="*/ 167 h 396"/>
              <a:gd name="T44" fmla="*/ 123 w 395"/>
              <a:gd name="T45" fmla="*/ 320 h 396"/>
              <a:gd name="T46" fmla="*/ 106 w 395"/>
              <a:gd name="T47" fmla="*/ 185 h 396"/>
              <a:gd name="T48" fmla="*/ 90 w 395"/>
              <a:gd name="T49" fmla="*/ 302 h 396"/>
              <a:gd name="T50" fmla="*/ 189 w 395"/>
              <a:gd name="T51" fmla="*/ 320 h 396"/>
              <a:gd name="T52" fmla="*/ 138 w 395"/>
              <a:gd name="T53" fmla="*/ 167 h 396"/>
              <a:gd name="T54" fmla="*/ 189 w 395"/>
              <a:gd name="T55" fmla="*/ 320 h 396"/>
              <a:gd name="T56" fmla="*/ 172 w 395"/>
              <a:gd name="T57" fmla="*/ 185 h 396"/>
              <a:gd name="T58" fmla="*/ 155 w 395"/>
              <a:gd name="T59" fmla="*/ 302 h 396"/>
              <a:gd name="T60" fmla="*/ 255 w 395"/>
              <a:gd name="T61" fmla="*/ 320 h 396"/>
              <a:gd name="T62" fmla="*/ 204 w 395"/>
              <a:gd name="T63" fmla="*/ 167 h 396"/>
              <a:gd name="T64" fmla="*/ 255 w 395"/>
              <a:gd name="T65" fmla="*/ 320 h 396"/>
              <a:gd name="T66" fmla="*/ 237 w 395"/>
              <a:gd name="T67" fmla="*/ 185 h 396"/>
              <a:gd name="T68" fmla="*/ 220 w 395"/>
              <a:gd name="T69" fmla="*/ 302 h 396"/>
              <a:gd name="T70" fmla="*/ 320 w 395"/>
              <a:gd name="T71" fmla="*/ 320 h 396"/>
              <a:gd name="T72" fmla="*/ 269 w 395"/>
              <a:gd name="T73" fmla="*/ 167 h 396"/>
              <a:gd name="T74" fmla="*/ 320 w 395"/>
              <a:gd name="T75" fmla="*/ 320 h 396"/>
              <a:gd name="T76" fmla="*/ 304 w 395"/>
              <a:gd name="T77" fmla="*/ 185 h 396"/>
              <a:gd name="T78" fmla="*/ 287 w 395"/>
              <a:gd name="T79" fmla="*/ 30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 h="396">
                <a:moveTo>
                  <a:pt x="0" y="0"/>
                </a:moveTo>
                <a:lnTo>
                  <a:pt x="0" y="396"/>
                </a:lnTo>
                <a:lnTo>
                  <a:pt x="395" y="396"/>
                </a:lnTo>
                <a:lnTo>
                  <a:pt x="395" y="0"/>
                </a:lnTo>
                <a:lnTo>
                  <a:pt x="0" y="0"/>
                </a:lnTo>
                <a:close/>
                <a:moveTo>
                  <a:pt x="378" y="379"/>
                </a:moveTo>
                <a:lnTo>
                  <a:pt x="17" y="379"/>
                </a:lnTo>
                <a:lnTo>
                  <a:pt x="17" y="16"/>
                </a:lnTo>
                <a:lnTo>
                  <a:pt x="378" y="16"/>
                </a:lnTo>
                <a:lnTo>
                  <a:pt x="378" y="379"/>
                </a:lnTo>
                <a:close/>
                <a:moveTo>
                  <a:pt x="343" y="346"/>
                </a:moveTo>
                <a:lnTo>
                  <a:pt x="50" y="346"/>
                </a:lnTo>
                <a:lnTo>
                  <a:pt x="50" y="329"/>
                </a:lnTo>
                <a:lnTo>
                  <a:pt x="343" y="329"/>
                </a:lnTo>
                <a:lnTo>
                  <a:pt x="343" y="346"/>
                </a:lnTo>
                <a:close/>
                <a:moveTo>
                  <a:pt x="343" y="140"/>
                </a:moveTo>
                <a:lnTo>
                  <a:pt x="207" y="140"/>
                </a:lnTo>
                <a:lnTo>
                  <a:pt x="207" y="115"/>
                </a:lnTo>
                <a:lnTo>
                  <a:pt x="237" y="115"/>
                </a:lnTo>
                <a:lnTo>
                  <a:pt x="237" y="130"/>
                </a:lnTo>
                <a:lnTo>
                  <a:pt x="289" y="130"/>
                </a:lnTo>
                <a:lnTo>
                  <a:pt x="289" y="75"/>
                </a:lnTo>
                <a:lnTo>
                  <a:pt x="255" y="75"/>
                </a:lnTo>
                <a:lnTo>
                  <a:pt x="255" y="54"/>
                </a:lnTo>
                <a:lnTo>
                  <a:pt x="190" y="54"/>
                </a:lnTo>
                <a:lnTo>
                  <a:pt x="190" y="140"/>
                </a:lnTo>
                <a:lnTo>
                  <a:pt x="50" y="140"/>
                </a:lnTo>
                <a:lnTo>
                  <a:pt x="50" y="157"/>
                </a:lnTo>
                <a:lnTo>
                  <a:pt x="343" y="157"/>
                </a:lnTo>
                <a:lnTo>
                  <a:pt x="343" y="140"/>
                </a:lnTo>
                <a:close/>
                <a:moveTo>
                  <a:pt x="273" y="92"/>
                </a:moveTo>
                <a:lnTo>
                  <a:pt x="273" y="114"/>
                </a:lnTo>
                <a:lnTo>
                  <a:pt x="255" y="114"/>
                </a:lnTo>
                <a:lnTo>
                  <a:pt x="255" y="92"/>
                </a:lnTo>
                <a:lnTo>
                  <a:pt x="273" y="92"/>
                </a:lnTo>
                <a:close/>
                <a:moveTo>
                  <a:pt x="207" y="71"/>
                </a:moveTo>
                <a:lnTo>
                  <a:pt x="237" y="71"/>
                </a:lnTo>
                <a:lnTo>
                  <a:pt x="237" y="75"/>
                </a:lnTo>
                <a:lnTo>
                  <a:pt x="237" y="98"/>
                </a:lnTo>
                <a:lnTo>
                  <a:pt x="207" y="98"/>
                </a:lnTo>
                <a:lnTo>
                  <a:pt x="207" y="71"/>
                </a:lnTo>
                <a:close/>
                <a:moveTo>
                  <a:pt x="123" y="320"/>
                </a:moveTo>
                <a:lnTo>
                  <a:pt x="123" y="167"/>
                </a:lnTo>
                <a:lnTo>
                  <a:pt x="73" y="167"/>
                </a:lnTo>
                <a:lnTo>
                  <a:pt x="73" y="320"/>
                </a:lnTo>
                <a:lnTo>
                  <a:pt x="123" y="320"/>
                </a:lnTo>
                <a:close/>
                <a:moveTo>
                  <a:pt x="90" y="185"/>
                </a:moveTo>
                <a:lnTo>
                  <a:pt x="106" y="185"/>
                </a:lnTo>
                <a:lnTo>
                  <a:pt x="106" y="302"/>
                </a:lnTo>
                <a:lnTo>
                  <a:pt x="90" y="302"/>
                </a:lnTo>
                <a:lnTo>
                  <a:pt x="90" y="185"/>
                </a:lnTo>
                <a:close/>
                <a:moveTo>
                  <a:pt x="189" y="320"/>
                </a:moveTo>
                <a:lnTo>
                  <a:pt x="189" y="167"/>
                </a:lnTo>
                <a:lnTo>
                  <a:pt x="138" y="167"/>
                </a:lnTo>
                <a:lnTo>
                  <a:pt x="138" y="320"/>
                </a:lnTo>
                <a:lnTo>
                  <a:pt x="189" y="320"/>
                </a:lnTo>
                <a:close/>
                <a:moveTo>
                  <a:pt x="155" y="185"/>
                </a:moveTo>
                <a:lnTo>
                  <a:pt x="172" y="185"/>
                </a:lnTo>
                <a:lnTo>
                  <a:pt x="172" y="302"/>
                </a:lnTo>
                <a:lnTo>
                  <a:pt x="155" y="302"/>
                </a:lnTo>
                <a:lnTo>
                  <a:pt x="155" y="185"/>
                </a:lnTo>
                <a:close/>
                <a:moveTo>
                  <a:pt x="255" y="320"/>
                </a:moveTo>
                <a:lnTo>
                  <a:pt x="255" y="167"/>
                </a:lnTo>
                <a:lnTo>
                  <a:pt x="204" y="167"/>
                </a:lnTo>
                <a:lnTo>
                  <a:pt x="204" y="320"/>
                </a:lnTo>
                <a:lnTo>
                  <a:pt x="255" y="320"/>
                </a:lnTo>
                <a:close/>
                <a:moveTo>
                  <a:pt x="220" y="185"/>
                </a:moveTo>
                <a:lnTo>
                  <a:pt x="237" y="185"/>
                </a:lnTo>
                <a:lnTo>
                  <a:pt x="237" y="302"/>
                </a:lnTo>
                <a:lnTo>
                  <a:pt x="220" y="302"/>
                </a:lnTo>
                <a:lnTo>
                  <a:pt x="220" y="185"/>
                </a:lnTo>
                <a:close/>
                <a:moveTo>
                  <a:pt x="320" y="320"/>
                </a:moveTo>
                <a:lnTo>
                  <a:pt x="320" y="167"/>
                </a:lnTo>
                <a:lnTo>
                  <a:pt x="269" y="167"/>
                </a:lnTo>
                <a:lnTo>
                  <a:pt x="269" y="320"/>
                </a:lnTo>
                <a:lnTo>
                  <a:pt x="320" y="320"/>
                </a:lnTo>
                <a:close/>
                <a:moveTo>
                  <a:pt x="287" y="185"/>
                </a:moveTo>
                <a:lnTo>
                  <a:pt x="304" y="185"/>
                </a:lnTo>
                <a:lnTo>
                  <a:pt x="304" y="302"/>
                </a:lnTo>
                <a:lnTo>
                  <a:pt x="287" y="302"/>
                </a:lnTo>
                <a:lnTo>
                  <a:pt x="287" y="185"/>
                </a:lnTo>
                <a:close/>
              </a:path>
            </a:pathLst>
          </a:custGeom>
          <a:solidFill>
            <a:schemeClr val="tx1"/>
          </a:solidFill>
          <a:ln w="3175">
            <a:noFill/>
          </a:ln>
        </p:spPr>
        <p:txBody>
          <a:bodyPr vert="horz" wrap="square" lIns="85725" tIns="42863" rIns="85725" bIns="42863" numCol="1" anchor="t" anchorCtr="0" compatLnSpc="1">
            <a:prstTxWarp prst="textNoShape">
              <a:avLst/>
            </a:prstTxWarp>
          </a:bodyPr>
          <a:lstStyle/>
          <a:p>
            <a:pPr defTabSz="1143000">
              <a:buClrTx/>
            </a:pPr>
            <a:endParaRPr lang="en-US" sz="1050" kern="1200">
              <a:solidFill>
                <a:srgbClr val="D04A02"/>
              </a:solidFill>
              <a:latin typeface="Calibri "/>
              <a:ea typeface="+mn-ea"/>
              <a:cs typeface="+mn-cs"/>
            </a:endParaRPr>
          </a:p>
        </p:txBody>
      </p:sp>
      <p:sp>
        <p:nvSpPr>
          <p:cNvPr id="24" name="Freeform 106">
            <a:extLst>
              <a:ext uri="{FF2B5EF4-FFF2-40B4-BE49-F238E27FC236}">
                <a16:creationId xmlns:a16="http://schemas.microsoft.com/office/drawing/2014/main" id="{FDF83C0C-A5F5-4610-BAE8-87A1DF06439A}"/>
              </a:ext>
            </a:extLst>
          </p:cNvPr>
          <p:cNvSpPr>
            <a:spLocks noEditPoints="1"/>
          </p:cNvSpPr>
          <p:nvPr/>
        </p:nvSpPr>
        <p:spPr bwMode="auto">
          <a:xfrm>
            <a:off x="484252" y="4697349"/>
            <a:ext cx="512448" cy="503829"/>
          </a:xfrm>
          <a:custGeom>
            <a:avLst/>
            <a:gdLst>
              <a:gd name="T0" fmla="*/ 148 w 192"/>
              <a:gd name="T1" fmla="*/ 31 h 192"/>
              <a:gd name="T2" fmla="*/ 148 w 192"/>
              <a:gd name="T3" fmla="*/ 0 h 192"/>
              <a:gd name="T4" fmla="*/ 44 w 192"/>
              <a:gd name="T5" fmla="*/ 0 h 192"/>
              <a:gd name="T6" fmla="*/ 44 w 192"/>
              <a:gd name="T7" fmla="*/ 31 h 192"/>
              <a:gd name="T8" fmla="*/ 0 w 192"/>
              <a:gd name="T9" fmla="*/ 31 h 192"/>
              <a:gd name="T10" fmla="*/ 0 w 192"/>
              <a:gd name="T11" fmla="*/ 77 h 192"/>
              <a:gd name="T12" fmla="*/ 0 w 192"/>
              <a:gd name="T13" fmla="*/ 192 h 192"/>
              <a:gd name="T14" fmla="*/ 155 w 192"/>
              <a:gd name="T15" fmla="*/ 192 h 192"/>
              <a:gd name="T16" fmla="*/ 192 w 192"/>
              <a:gd name="T17" fmla="*/ 192 h 192"/>
              <a:gd name="T18" fmla="*/ 192 w 192"/>
              <a:gd name="T19" fmla="*/ 31 h 192"/>
              <a:gd name="T20" fmla="*/ 148 w 192"/>
              <a:gd name="T21" fmla="*/ 31 h 192"/>
              <a:gd name="T22" fmla="*/ 52 w 192"/>
              <a:gd name="T23" fmla="*/ 8 h 192"/>
              <a:gd name="T24" fmla="*/ 140 w 192"/>
              <a:gd name="T25" fmla="*/ 8 h 192"/>
              <a:gd name="T26" fmla="*/ 140 w 192"/>
              <a:gd name="T27" fmla="*/ 31 h 192"/>
              <a:gd name="T28" fmla="*/ 52 w 192"/>
              <a:gd name="T29" fmla="*/ 31 h 192"/>
              <a:gd name="T30" fmla="*/ 52 w 192"/>
              <a:gd name="T31" fmla="*/ 8 h 192"/>
              <a:gd name="T32" fmla="*/ 8 w 192"/>
              <a:gd name="T33" fmla="*/ 184 h 192"/>
              <a:gd name="T34" fmla="*/ 8 w 192"/>
              <a:gd name="T35" fmla="*/ 100 h 192"/>
              <a:gd name="T36" fmla="*/ 26 w 192"/>
              <a:gd name="T37" fmla="*/ 100 h 192"/>
              <a:gd name="T38" fmla="*/ 129 w 192"/>
              <a:gd name="T39" fmla="*/ 100 h 192"/>
              <a:gd name="T40" fmla="*/ 147 w 192"/>
              <a:gd name="T41" fmla="*/ 100 h 192"/>
              <a:gd name="T42" fmla="*/ 147 w 192"/>
              <a:gd name="T43" fmla="*/ 184 h 192"/>
              <a:gd name="T44" fmla="*/ 8 w 192"/>
              <a:gd name="T45" fmla="*/ 184 h 192"/>
              <a:gd name="T46" fmla="*/ 34 w 192"/>
              <a:gd name="T47" fmla="*/ 92 h 192"/>
              <a:gd name="T48" fmla="*/ 61 w 192"/>
              <a:gd name="T49" fmla="*/ 69 h 192"/>
              <a:gd name="T50" fmla="*/ 94 w 192"/>
              <a:gd name="T51" fmla="*/ 69 h 192"/>
              <a:gd name="T52" fmla="*/ 121 w 192"/>
              <a:gd name="T53" fmla="*/ 92 h 192"/>
              <a:gd name="T54" fmla="*/ 34 w 192"/>
              <a:gd name="T55" fmla="*/ 92 h 192"/>
              <a:gd name="T56" fmla="*/ 184 w 192"/>
              <a:gd name="T57" fmla="*/ 184 h 192"/>
              <a:gd name="T58" fmla="*/ 155 w 192"/>
              <a:gd name="T59" fmla="*/ 184 h 192"/>
              <a:gd name="T60" fmla="*/ 155 w 192"/>
              <a:gd name="T61" fmla="*/ 92 h 192"/>
              <a:gd name="T62" fmla="*/ 129 w 192"/>
              <a:gd name="T63" fmla="*/ 92 h 192"/>
              <a:gd name="T64" fmla="*/ 94 w 192"/>
              <a:gd name="T65" fmla="*/ 61 h 192"/>
              <a:gd name="T66" fmla="*/ 61 w 192"/>
              <a:gd name="T67" fmla="*/ 61 h 192"/>
              <a:gd name="T68" fmla="*/ 26 w 192"/>
              <a:gd name="T69" fmla="*/ 92 h 192"/>
              <a:gd name="T70" fmla="*/ 8 w 192"/>
              <a:gd name="T71" fmla="*/ 92 h 192"/>
              <a:gd name="T72" fmla="*/ 8 w 192"/>
              <a:gd name="T73" fmla="*/ 40 h 192"/>
              <a:gd name="T74" fmla="*/ 184 w 192"/>
              <a:gd name="T75" fmla="*/ 40 h 192"/>
              <a:gd name="T76" fmla="*/ 184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148" y="31"/>
                </a:moveTo>
                <a:cubicBezTo>
                  <a:pt x="148" y="0"/>
                  <a:pt x="148" y="0"/>
                  <a:pt x="148" y="0"/>
                </a:cubicBezTo>
                <a:cubicBezTo>
                  <a:pt x="44" y="0"/>
                  <a:pt x="44" y="0"/>
                  <a:pt x="44" y="0"/>
                </a:cubicBezTo>
                <a:cubicBezTo>
                  <a:pt x="44" y="31"/>
                  <a:pt x="44" y="31"/>
                  <a:pt x="44" y="31"/>
                </a:cubicBezTo>
                <a:cubicBezTo>
                  <a:pt x="0" y="31"/>
                  <a:pt x="0" y="31"/>
                  <a:pt x="0" y="31"/>
                </a:cubicBezTo>
                <a:cubicBezTo>
                  <a:pt x="0" y="77"/>
                  <a:pt x="0" y="77"/>
                  <a:pt x="0" y="77"/>
                </a:cubicBezTo>
                <a:cubicBezTo>
                  <a:pt x="0" y="192"/>
                  <a:pt x="0" y="192"/>
                  <a:pt x="0" y="192"/>
                </a:cubicBezTo>
                <a:cubicBezTo>
                  <a:pt x="155" y="192"/>
                  <a:pt x="155" y="192"/>
                  <a:pt x="155" y="192"/>
                </a:cubicBezTo>
                <a:cubicBezTo>
                  <a:pt x="192" y="192"/>
                  <a:pt x="192" y="192"/>
                  <a:pt x="192" y="192"/>
                </a:cubicBezTo>
                <a:cubicBezTo>
                  <a:pt x="192" y="31"/>
                  <a:pt x="192" y="31"/>
                  <a:pt x="192" y="31"/>
                </a:cubicBezTo>
                <a:lnTo>
                  <a:pt x="148" y="31"/>
                </a:lnTo>
                <a:close/>
                <a:moveTo>
                  <a:pt x="52" y="8"/>
                </a:moveTo>
                <a:cubicBezTo>
                  <a:pt x="140" y="8"/>
                  <a:pt x="140" y="8"/>
                  <a:pt x="140" y="8"/>
                </a:cubicBezTo>
                <a:cubicBezTo>
                  <a:pt x="140" y="31"/>
                  <a:pt x="140" y="31"/>
                  <a:pt x="140" y="31"/>
                </a:cubicBezTo>
                <a:cubicBezTo>
                  <a:pt x="52" y="31"/>
                  <a:pt x="52" y="31"/>
                  <a:pt x="52" y="31"/>
                </a:cubicBezTo>
                <a:lnTo>
                  <a:pt x="52" y="8"/>
                </a:lnTo>
                <a:close/>
                <a:moveTo>
                  <a:pt x="8" y="184"/>
                </a:moveTo>
                <a:cubicBezTo>
                  <a:pt x="8" y="100"/>
                  <a:pt x="8" y="100"/>
                  <a:pt x="8" y="100"/>
                </a:cubicBezTo>
                <a:cubicBezTo>
                  <a:pt x="26" y="100"/>
                  <a:pt x="26" y="100"/>
                  <a:pt x="26" y="100"/>
                </a:cubicBezTo>
                <a:cubicBezTo>
                  <a:pt x="129" y="100"/>
                  <a:pt x="129" y="100"/>
                  <a:pt x="129" y="100"/>
                </a:cubicBezTo>
                <a:cubicBezTo>
                  <a:pt x="147" y="100"/>
                  <a:pt x="147" y="100"/>
                  <a:pt x="147" y="100"/>
                </a:cubicBezTo>
                <a:cubicBezTo>
                  <a:pt x="147" y="184"/>
                  <a:pt x="147" y="184"/>
                  <a:pt x="147" y="184"/>
                </a:cubicBezTo>
                <a:lnTo>
                  <a:pt x="8" y="184"/>
                </a:lnTo>
                <a:close/>
                <a:moveTo>
                  <a:pt x="34" y="92"/>
                </a:moveTo>
                <a:cubicBezTo>
                  <a:pt x="36" y="79"/>
                  <a:pt x="47" y="69"/>
                  <a:pt x="61" y="69"/>
                </a:cubicBezTo>
                <a:cubicBezTo>
                  <a:pt x="94" y="69"/>
                  <a:pt x="94" y="69"/>
                  <a:pt x="94" y="69"/>
                </a:cubicBezTo>
                <a:cubicBezTo>
                  <a:pt x="108" y="69"/>
                  <a:pt x="119" y="79"/>
                  <a:pt x="121" y="92"/>
                </a:cubicBezTo>
                <a:lnTo>
                  <a:pt x="34" y="92"/>
                </a:lnTo>
                <a:close/>
                <a:moveTo>
                  <a:pt x="184" y="184"/>
                </a:moveTo>
                <a:cubicBezTo>
                  <a:pt x="155" y="184"/>
                  <a:pt x="155" y="184"/>
                  <a:pt x="155" y="184"/>
                </a:cubicBezTo>
                <a:cubicBezTo>
                  <a:pt x="155" y="92"/>
                  <a:pt x="155" y="92"/>
                  <a:pt x="155" y="92"/>
                </a:cubicBezTo>
                <a:cubicBezTo>
                  <a:pt x="129" y="92"/>
                  <a:pt x="129" y="92"/>
                  <a:pt x="129" y="92"/>
                </a:cubicBezTo>
                <a:cubicBezTo>
                  <a:pt x="127" y="75"/>
                  <a:pt x="112" y="61"/>
                  <a:pt x="94" y="61"/>
                </a:cubicBezTo>
                <a:cubicBezTo>
                  <a:pt x="61" y="61"/>
                  <a:pt x="61" y="61"/>
                  <a:pt x="61" y="61"/>
                </a:cubicBezTo>
                <a:cubicBezTo>
                  <a:pt x="43" y="61"/>
                  <a:pt x="28" y="75"/>
                  <a:pt x="26" y="92"/>
                </a:cubicBezTo>
                <a:cubicBezTo>
                  <a:pt x="8" y="92"/>
                  <a:pt x="8" y="92"/>
                  <a:pt x="8" y="92"/>
                </a:cubicBezTo>
                <a:cubicBezTo>
                  <a:pt x="8" y="40"/>
                  <a:pt x="8" y="40"/>
                  <a:pt x="8" y="40"/>
                </a:cubicBezTo>
                <a:cubicBezTo>
                  <a:pt x="184" y="40"/>
                  <a:pt x="184" y="40"/>
                  <a:pt x="184" y="40"/>
                </a:cubicBezTo>
                <a:lnTo>
                  <a:pt x="184" y="18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
              <a:ea typeface="+mn-ea"/>
              <a:cs typeface="+mn-cs"/>
            </a:endParaRPr>
          </a:p>
        </p:txBody>
      </p:sp>
      <p:grpSp>
        <p:nvGrpSpPr>
          <p:cNvPr id="25" name="Group 24">
            <a:extLst>
              <a:ext uri="{FF2B5EF4-FFF2-40B4-BE49-F238E27FC236}">
                <a16:creationId xmlns:a16="http://schemas.microsoft.com/office/drawing/2014/main" id="{9C1580F1-F81B-4045-BC9C-9BCAE7864E97}"/>
              </a:ext>
            </a:extLst>
          </p:cNvPr>
          <p:cNvGrpSpPr>
            <a:grpSpLocks noChangeAspect="1"/>
          </p:cNvGrpSpPr>
          <p:nvPr/>
        </p:nvGrpSpPr>
        <p:grpSpPr>
          <a:xfrm>
            <a:off x="484252" y="5340999"/>
            <a:ext cx="492781" cy="492786"/>
            <a:chOff x="4259465" y="4028218"/>
            <a:chExt cx="206140" cy="206142"/>
          </a:xfrm>
          <a:solidFill>
            <a:schemeClr val="tx1"/>
          </a:solidFill>
        </p:grpSpPr>
        <p:sp>
          <p:nvSpPr>
            <p:cNvPr id="26" name="Freeform 56">
              <a:extLst>
                <a:ext uri="{FF2B5EF4-FFF2-40B4-BE49-F238E27FC236}">
                  <a16:creationId xmlns:a16="http://schemas.microsoft.com/office/drawing/2014/main" id="{324D7C90-1F16-4996-A237-6C5C6A6C2BB4}"/>
                </a:ext>
              </a:extLst>
            </p:cNvPr>
            <p:cNvSpPr>
              <a:spLocks/>
            </p:cNvSpPr>
            <p:nvPr/>
          </p:nvSpPr>
          <p:spPr bwMode="auto">
            <a:xfrm>
              <a:off x="4299363" y="4028218"/>
              <a:ext cx="146293" cy="89772"/>
            </a:xfrm>
            <a:custGeom>
              <a:avLst/>
              <a:gdLst>
                <a:gd name="T0" fmla="*/ 44 w 44"/>
                <a:gd name="T1" fmla="*/ 27 h 27"/>
                <a:gd name="T2" fmla="*/ 42 w 44"/>
                <a:gd name="T3" fmla="*/ 27 h 27"/>
                <a:gd name="T4" fmla="*/ 42 w 44"/>
                <a:gd name="T5" fmla="*/ 3 h 27"/>
                <a:gd name="T6" fmla="*/ 2 w 44"/>
                <a:gd name="T7" fmla="*/ 3 h 27"/>
                <a:gd name="T8" fmla="*/ 2 w 44"/>
                <a:gd name="T9" fmla="*/ 21 h 27"/>
                <a:gd name="T10" fmla="*/ 0 w 44"/>
                <a:gd name="T11" fmla="*/ 21 h 27"/>
                <a:gd name="T12" fmla="*/ 0 w 44"/>
                <a:gd name="T13" fmla="*/ 0 h 27"/>
                <a:gd name="T14" fmla="*/ 44 w 44"/>
                <a:gd name="T15" fmla="*/ 0 h 27"/>
                <a:gd name="T16" fmla="*/ 44 w 4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44" y="27"/>
                  </a:moveTo>
                  <a:lnTo>
                    <a:pt x="42" y="27"/>
                  </a:lnTo>
                  <a:lnTo>
                    <a:pt x="42" y="3"/>
                  </a:lnTo>
                  <a:lnTo>
                    <a:pt x="2" y="3"/>
                  </a:lnTo>
                  <a:lnTo>
                    <a:pt x="2" y="21"/>
                  </a:lnTo>
                  <a:lnTo>
                    <a:pt x="0" y="21"/>
                  </a:lnTo>
                  <a:lnTo>
                    <a:pt x="0" y="0"/>
                  </a:lnTo>
                  <a:lnTo>
                    <a:pt x="44" y="0"/>
                  </a:lnTo>
                  <a:lnTo>
                    <a:pt x="44" y="27"/>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27" name="Freeform 57">
              <a:extLst>
                <a:ext uri="{FF2B5EF4-FFF2-40B4-BE49-F238E27FC236}">
                  <a16:creationId xmlns:a16="http://schemas.microsoft.com/office/drawing/2014/main" id="{3C92707F-1CE7-4AF8-895B-16C7315714E9}"/>
                </a:ext>
              </a:extLst>
            </p:cNvPr>
            <p:cNvSpPr>
              <a:spLocks noEditPoints="1"/>
            </p:cNvSpPr>
            <p:nvPr/>
          </p:nvSpPr>
          <p:spPr bwMode="auto">
            <a:xfrm>
              <a:off x="4259465" y="4064792"/>
              <a:ext cx="206140" cy="169568"/>
            </a:xfrm>
            <a:custGeom>
              <a:avLst/>
              <a:gdLst>
                <a:gd name="T0" fmla="*/ 30 w 62"/>
                <a:gd name="T1" fmla="*/ 20 h 51"/>
                <a:gd name="T2" fmla="*/ 24 w 62"/>
                <a:gd name="T3" fmla="*/ 14 h 51"/>
                <a:gd name="T4" fmla="*/ 6 w 62"/>
                <a:gd name="T5" fmla="*/ 14 h 51"/>
                <a:gd name="T6" fmla="*/ 3 w 62"/>
                <a:gd name="T7" fmla="*/ 36 h 51"/>
                <a:gd name="T8" fmla="*/ 3 w 62"/>
                <a:gd name="T9" fmla="*/ 3 h 51"/>
                <a:gd name="T10" fmla="*/ 7 w 62"/>
                <a:gd name="T11" fmla="*/ 3 h 51"/>
                <a:gd name="T12" fmla="*/ 7 w 62"/>
                <a:gd name="T13" fmla="*/ 0 h 51"/>
                <a:gd name="T14" fmla="*/ 0 w 62"/>
                <a:gd name="T15" fmla="*/ 0 h 51"/>
                <a:gd name="T16" fmla="*/ 0 w 62"/>
                <a:gd name="T17" fmla="*/ 51 h 51"/>
                <a:gd name="T18" fmla="*/ 0 w 62"/>
                <a:gd name="T19" fmla="*/ 51 h 51"/>
                <a:gd name="T20" fmla="*/ 0 w 62"/>
                <a:gd name="T21" fmla="*/ 51 h 51"/>
                <a:gd name="T22" fmla="*/ 56 w 62"/>
                <a:gd name="T23" fmla="*/ 51 h 51"/>
                <a:gd name="T24" fmla="*/ 62 w 62"/>
                <a:gd name="T25" fmla="*/ 20 h 51"/>
                <a:gd name="T26" fmla="*/ 30 w 62"/>
                <a:gd name="T27" fmla="*/ 20 h 51"/>
                <a:gd name="T28" fmla="*/ 54 w 62"/>
                <a:gd name="T29" fmla="*/ 48 h 51"/>
                <a:gd name="T30" fmla="*/ 4 w 62"/>
                <a:gd name="T31" fmla="*/ 48 h 51"/>
                <a:gd name="T32" fmla="*/ 8 w 62"/>
                <a:gd name="T33" fmla="*/ 17 h 51"/>
                <a:gd name="T34" fmla="*/ 23 w 62"/>
                <a:gd name="T35" fmla="*/ 17 h 51"/>
                <a:gd name="T36" fmla="*/ 29 w 62"/>
                <a:gd name="T37" fmla="*/ 22 h 51"/>
                <a:gd name="T38" fmla="*/ 59 w 62"/>
                <a:gd name="T39" fmla="*/ 22 h 51"/>
                <a:gd name="T40" fmla="*/ 54 w 62"/>
                <a:gd name="T41"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51">
                  <a:moveTo>
                    <a:pt x="30" y="20"/>
                  </a:moveTo>
                  <a:lnTo>
                    <a:pt x="24" y="14"/>
                  </a:lnTo>
                  <a:lnTo>
                    <a:pt x="6" y="14"/>
                  </a:lnTo>
                  <a:lnTo>
                    <a:pt x="3" y="36"/>
                  </a:lnTo>
                  <a:lnTo>
                    <a:pt x="3" y="3"/>
                  </a:lnTo>
                  <a:lnTo>
                    <a:pt x="7" y="3"/>
                  </a:lnTo>
                  <a:lnTo>
                    <a:pt x="7" y="0"/>
                  </a:lnTo>
                  <a:lnTo>
                    <a:pt x="0" y="0"/>
                  </a:lnTo>
                  <a:lnTo>
                    <a:pt x="0" y="51"/>
                  </a:lnTo>
                  <a:lnTo>
                    <a:pt x="0" y="51"/>
                  </a:lnTo>
                  <a:lnTo>
                    <a:pt x="0" y="51"/>
                  </a:lnTo>
                  <a:lnTo>
                    <a:pt x="56" y="51"/>
                  </a:lnTo>
                  <a:lnTo>
                    <a:pt x="62" y="20"/>
                  </a:lnTo>
                  <a:lnTo>
                    <a:pt x="30" y="20"/>
                  </a:lnTo>
                  <a:close/>
                  <a:moveTo>
                    <a:pt x="54" y="48"/>
                  </a:moveTo>
                  <a:lnTo>
                    <a:pt x="4" y="48"/>
                  </a:lnTo>
                  <a:lnTo>
                    <a:pt x="8" y="17"/>
                  </a:lnTo>
                  <a:lnTo>
                    <a:pt x="23" y="17"/>
                  </a:lnTo>
                  <a:lnTo>
                    <a:pt x="29" y="22"/>
                  </a:lnTo>
                  <a:lnTo>
                    <a:pt x="59" y="22"/>
                  </a:lnTo>
                  <a:lnTo>
                    <a:pt x="54" y="48"/>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28" name="Rectangle 58">
              <a:extLst>
                <a:ext uri="{FF2B5EF4-FFF2-40B4-BE49-F238E27FC236}">
                  <a16:creationId xmlns:a16="http://schemas.microsoft.com/office/drawing/2014/main" id="{5055431D-91AA-4E5E-AE48-A4760651463E}"/>
                </a:ext>
              </a:extLst>
            </p:cNvPr>
            <p:cNvSpPr>
              <a:spLocks noChangeArrowheads="1"/>
            </p:cNvSpPr>
            <p:nvPr/>
          </p:nvSpPr>
          <p:spPr bwMode="auto">
            <a:xfrm>
              <a:off x="4332611" y="4064792"/>
              <a:ext cx="79796"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29" name="Rectangle 59">
              <a:extLst>
                <a:ext uri="{FF2B5EF4-FFF2-40B4-BE49-F238E27FC236}">
                  <a16:creationId xmlns:a16="http://schemas.microsoft.com/office/drawing/2014/main" id="{2A95FD71-3AF2-4766-AB60-BDAC96DEDC6B}"/>
                </a:ext>
              </a:extLst>
            </p:cNvPr>
            <p:cNvSpPr>
              <a:spLocks noChangeArrowheads="1"/>
            </p:cNvSpPr>
            <p:nvPr/>
          </p:nvSpPr>
          <p:spPr bwMode="auto">
            <a:xfrm>
              <a:off x="4369186" y="4098041"/>
              <a:ext cx="43222"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grpSp>
      <p:sp>
        <p:nvSpPr>
          <p:cNvPr id="30" name="Freeform 79">
            <a:extLst>
              <a:ext uri="{FF2B5EF4-FFF2-40B4-BE49-F238E27FC236}">
                <a16:creationId xmlns:a16="http://schemas.microsoft.com/office/drawing/2014/main" id="{0A8D0EC6-267C-4C9D-ACA7-00433AF4D089}"/>
              </a:ext>
            </a:extLst>
          </p:cNvPr>
          <p:cNvSpPr>
            <a:spLocks noEditPoints="1"/>
          </p:cNvSpPr>
          <p:nvPr/>
        </p:nvSpPr>
        <p:spPr bwMode="auto">
          <a:xfrm>
            <a:off x="484253" y="5965239"/>
            <a:ext cx="460888" cy="503854"/>
          </a:xfrm>
          <a:custGeom>
            <a:avLst/>
            <a:gdLst>
              <a:gd name="T0" fmla="*/ 155 w 155"/>
              <a:gd name="T1" fmla="*/ 0 h 154"/>
              <a:gd name="T2" fmla="*/ 155 w 155"/>
              <a:gd name="T3" fmla="*/ 50 h 154"/>
              <a:gd name="T4" fmla="*/ 148 w 155"/>
              <a:gd name="T5" fmla="*/ 50 h 154"/>
              <a:gd name="T6" fmla="*/ 148 w 155"/>
              <a:gd name="T7" fmla="*/ 7 h 154"/>
              <a:gd name="T8" fmla="*/ 7 w 155"/>
              <a:gd name="T9" fmla="*/ 7 h 154"/>
              <a:gd name="T10" fmla="*/ 7 w 155"/>
              <a:gd name="T11" fmla="*/ 121 h 154"/>
              <a:gd name="T12" fmla="*/ 28 w 155"/>
              <a:gd name="T13" fmla="*/ 121 h 154"/>
              <a:gd name="T14" fmla="*/ 28 w 155"/>
              <a:gd name="T15" fmla="*/ 139 h 154"/>
              <a:gd name="T16" fmla="*/ 46 w 155"/>
              <a:gd name="T17" fmla="*/ 121 h 154"/>
              <a:gd name="T18" fmla="*/ 56 w 155"/>
              <a:gd name="T19" fmla="*/ 121 h 154"/>
              <a:gd name="T20" fmla="*/ 56 w 155"/>
              <a:gd name="T21" fmla="*/ 127 h 154"/>
              <a:gd name="T22" fmla="*/ 49 w 155"/>
              <a:gd name="T23" fmla="*/ 127 h 154"/>
              <a:gd name="T24" fmla="*/ 21 w 155"/>
              <a:gd name="T25" fmla="*/ 154 h 154"/>
              <a:gd name="T26" fmla="*/ 21 w 155"/>
              <a:gd name="T27" fmla="*/ 127 h 154"/>
              <a:gd name="T28" fmla="*/ 0 w 155"/>
              <a:gd name="T29" fmla="*/ 127 h 154"/>
              <a:gd name="T30" fmla="*/ 0 w 155"/>
              <a:gd name="T31" fmla="*/ 0 h 154"/>
              <a:gd name="T32" fmla="*/ 155 w 155"/>
              <a:gd name="T33" fmla="*/ 0 h 154"/>
              <a:gd name="T34" fmla="*/ 126 w 155"/>
              <a:gd name="T35" fmla="*/ 33 h 154"/>
              <a:gd name="T36" fmla="*/ 29 w 155"/>
              <a:gd name="T37" fmla="*/ 33 h 154"/>
              <a:gd name="T38" fmla="*/ 29 w 155"/>
              <a:gd name="T39" fmla="*/ 39 h 154"/>
              <a:gd name="T40" fmla="*/ 126 w 155"/>
              <a:gd name="T41" fmla="*/ 39 h 154"/>
              <a:gd name="T42" fmla="*/ 126 w 155"/>
              <a:gd name="T43" fmla="*/ 33 h 154"/>
              <a:gd name="T44" fmla="*/ 29 w 155"/>
              <a:gd name="T45" fmla="*/ 67 h 154"/>
              <a:gd name="T46" fmla="*/ 56 w 155"/>
              <a:gd name="T47" fmla="*/ 67 h 154"/>
              <a:gd name="T48" fmla="*/ 56 w 155"/>
              <a:gd name="T49" fmla="*/ 60 h 154"/>
              <a:gd name="T50" fmla="*/ 29 w 155"/>
              <a:gd name="T51" fmla="*/ 60 h 154"/>
              <a:gd name="T52" fmla="*/ 29 w 155"/>
              <a:gd name="T53" fmla="*/ 67 h 154"/>
              <a:gd name="T54" fmla="*/ 29 w 155"/>
              <a:gd name="T55" fmla="*/ 95 h 154"/>
              <a:gd name="T56" fmla="*/ 56 w 155"/>
              <a:gd name="T57" fmla="*/ 95 h 154"/>
              <a:gd name="T58" fmla="*/ 56 w 155"/>
              <a:gd name="T59" fmla="*/ 89 h 154"/>
              <a:gd name="T60" fmla="*/ 29 w 155"/>
              <a:gd name="T61" fmla="*/ 89 h 154"/>
              <a:gd name="T62" fmla="*/ 29 w 155"/>
              <a:gd name="T63" fmla="*/ 95 h 154"/>
              <a:gd name="T64" fmla="*/ 130 w 155"/>
              <a:gd name="T65" fmla="*/ 89 h 154"/>
              <a:gd name="T66" fmla="*/ 94 w 155"/>
              <a:gd name="T67" fmla="*/ 89 h 154"/>
              <a:gd name="T68" fmla="*/ 94 w 155"/>
              <a:gd name="T69" fmla="*/ 95 h 154"/>
              <a:gd name="T70" fmla="*/ 130 w 155"/>
              <a:gd name="T71" fmla="*/ 95 h 154"/>
              <a:gd name="T72" fmla="*/ 130 w 155"/>
              <a:gd name="T73" fmla="*/ 89 h 154"/>
              <a:gd name="T74" fmla="*/ 71 w 155"/>
              <a:gd name="T75" fmla="*/ 60 h 154"/>
              <a:gd name="T76" fmla="*/ 155 w 155"/>
              <a:gd name="T77" fmla="*/ 60 h 154"/>
              <a:gd name="T78" fmla="*/ 155 w 155"/>
              <a:gd name="T79" fmla="*/ 127 h 154"/>
              <a:gd name="T80" fmla="*/ 135 w 155"/>
              <a:gd name="T81" fmla="*/ 127 h 154"/>
              <a:gd name="T82" fmla="*/ 135 w 155"/>
              <a:gd name="T83" fmla="*/ 154 h 154"/>
              <a:gd name="T84" fmla="*/ 107 w 155"/>
              <a:gd name="T85" fmla="*/ 127 h 154"/>
              <a:gd name="T86" fmla="*/ 71 w 155"/>
              <a:gd name="T87" fmla="*/ 127 h 154"/>
              <a:gd name="T88" fmla="*/ 71 w 155"/>
              <a:gd name="T89" fmla="*/ 60 h 154"/>
              <a:gd name="T90" fmla="*/ 77 w 155"/>
              <a:gd name="T91" fmla="*/ 121 h 154"/>
              <a:gd name="T92" fmla="*/ 110 w 155"/>
              <a:gd name="T93" fmla="*/ 121 h 154"/>
              <a:gd name="T94" fmla="*/ 128 w 155"/>
              <a:gd name="T95" fmla="*/ 139 h 154"/>
              <a:gd name="T96" fmla="*/ 128 w 155"/>
              <a:gd name="T97" fmla="*/ 121 h 154"/>
              <a:gd name="T98" fmla="*/ 148 w 155"/>
              <a:gd name="T99" fmla="*/ 121 h 154"/>
              <a:gd name="T100" fmla="*/ 148 w 155"/>
              <a:gd name="T101" fmla="*/ 67 h 154"/>
              <a:gd name="T102" fmla="*/ 77 w 155"/>
              <a:gd name="T103" fmla="*/ 67 h 154"/>
              <a:gd name="T104" fmla="*/ 77 w 155"/>
              <a:gd name="T105" fmla="*/ 1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4">
                <a:moveTo>
                  <a:pt x="155" y="0"/>
                </a:moveTo>
                <a:lnTo>
                  <a:pt x="155" y="50"/>
                </a:lnTo>
                <a:lnTo>
                  <a:pt x="148" y="50"/>
                </a:lnTo>
                <a:lnTo>
                  <a:pt x="148" y="7"/>
                </a:lnTo>
                <a:lnTo>
                  <a:pt x="7" y="7"/>
                </a:lnTo>
                <a:lnTo>
                  <a:pt x="7" y="121"/>
                </a:lnTo>
                <a:lnTo>
                  <a:pt x="28" y="121"/>
                </a:lnTo>
                <a:lnTo>
                  <a:pt x="28" y="139"/>
                </a:lnTo>
                <a:lnTo>
                  <a:pt x="46" y="121"/>
                </a:lnTo>
                <a:lnTo>
                  <a:pt x="56" y="121"/>
                </a:lnTo>
                <a:lnTo>
                  <a:pt x="56" y="127"/>
                </a:lnTo>
                <a:lnTo>
                  <a:pt x="49" y="127"/>
                </a:lnTo>
                <a:lnTo>
                  <a:pt x="21" y="154"/>
                </a:lnTo>
                <a:lnTo>
                  <a:pt x="21" y="127"/>
                </a:lnTo>
                <a:lnTo>
                  <a:pt x="0" y="127"/>
                </a:lnTo>
                <a:lnTo>
                  <a:pt x="0" y="0"/>
                </a:lnTo>
                <a:lnTo>
                  <a:pt x="155" y="0"/>
                </a:lnTo>
                <a:close/>
                <a:moveTo>
                  <a:pt x="126" y="33"/>
                </a:moveTo>
                <a:lnTo>
                  <a:pt x="29" y="33"/>
                </a:lnTo>
                <a:lnTo>
                  <a:pt x="29" y="39"/>
                </a:lnTo>
                <a:lnTo>
                  <a:pt x="126" y="39"/>
                </a:lnTo>
                <a:lnTo>
                  <a:pt x="126" y="33"/>
                </a:lnTo>
                <a:close/>
                <a:moveTo>
                  <a:pt x="29" y="67"/>
                </a:moveTo>
                <a:lnTo>
                  <a:pt x="56" y="67"/>
                </a:lnTo>
                <a:lnTo>
                  <a:pt x="56" y="60"/>
                </a:lnTo>
                <a:lnTo>
                  <a:pt x="29" y="60"/>
                </a:lnTo>
                <a:lnTo>
                  <a:pt x="29" y="67"/>
                </a:lnTo>
                <a:close/>
                <a:moveTo>
                  <a:pt x="29" y="95"/>
                </a:moveTo>
                <a:lnTo>
                  <a:pt x="56" y="95"/>
                </a:lnTo>
                <a:lnTo>
                  <a:pt x="56" y="89"/>
                </a:lnTo>
                <a:lnTo>
                  <a:pt x="29" y="89"/>
                </a:lnTo>
                <a:lnTo>
                  <a:pt x="29" y="95"/>
                </a:lnTo>
                <a:close/>
                <a:moveTo>
                  <a:pt x="130" y="89"/>
                </a:moveTo>
                <a:lnTo>
                  <a:pt x="94" y="89"/>
                </a:lnTo>
                <a:lnTo>
                  <a:pt x="94" y="95"/>
                </a:lnTo>
                <a:lnTo>
                  <a:pt x="130" y="95"/>
                </a:lnTo>
                <a:lnTo>
                  <a:pt x="130" y="89"/>
                </a:lnTo>
                <a:close/>
                <a:moveTo>
                  <a:pt x="71" y="60"/>
                </a:moveTo>
                <a:lnTo>
                  <a:pt x="155" y="60"/>
                </a:lnTo>
                <a:lnTo>
                  <a:pt x="155" y="127"/>
                </a:lnTo>
                <a:lnTo>
                  <a:pt x="135" y="127"/>
                </a:lnTo>
                <a:lnTo>
                  <a:pt x="135" y="154"/>
                </a:lnTo>
                <a:lnTo>
                  <a:pt x="107" y="127"/>
                </a:lnTo>
                <a:lnTo>
                  <a:pt x="71" y="127"/>
                </a:lnTo>
                <a:lnTo>
                  <a:pt x="71" y="60"/>
                </a:lnTo>
                <a:close/>
                <a:moveTo>
                  <a:pt x="77" y="121"/>
                </a:moveTo>
                <a:lnTo>
                  <a:pt x="110" y="121"/>
                </a:lnTo>
                <a:lnTo>
                  <a:pt x="128" y="139"/>
                </a:lnTo>
                <a:lnTo>
                  <a:pt x="128" y="121"/>
                </a:lnTo>
                <a:lnTo>
                  <a:pt x="148" y="121"/>
                </a:lnTo>
                <a:lnTo>
                  <a:pt x="148" y="67"/>
                </a:lnTo>
                <a:lnTo>
                  <a:pt x="77" y="67"/>
                </a:lnTo>
                <a:lnTo>
                  <a:pt x="77" y="121"/>
                </a:lnTo>
                <a:close/>
              </a:path>
            </a:pathLst>
          </a:custGeom>
          <a:solidFill>
            <a:schemeClr val="tx1"/>
          </a:solidFill>
          <a:ln w="12700">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
              <a:ea typeface="+mn-ea"/>
              <a:cs typeface="+mn-cs"/>
            </a:endParaRPr>
          </a:p>
        </p:txBody>
      </p:sp>
      <p:sp>
        <p:nvSpPr>
          <p:cNvPr id="31" name="Google Shape;1111;p22">
            <a:extLst>
              <a:ext uri="{FF2B5EF4-FFF2-40B4-BE49-F238E27FC236}">
                <a16:creationId xmlns:a16="http://schemas.microsoft.com/office/drawing/2014/main" id="{477B4A6A-F305-438A-97B5-41039CFE4FCD}"/>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6</a:t>
            </a:fld>
            <a:endParaRPr lang="el-GR" sz="1000">
              <a:solidFill>
                <a:schemeClr val="tx1"/>
              </a:solidFill>
              <a:latin typeface="Calibri "/>
            </a:endParaRPr>
          </a:p>
        </p:txBody>
      </p:sp>
    </p:spTree>
    <p:extLst>
      <p:ext uri="{BB962C8B-B14F-4D97-AF65-F5344CB8AC3E}">
        <p14:creationId xmlns:p14="http://schemas.microsoft.com/office/powerpoint/2010/main" val="3291393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DE4071-E997-4898-9594-528EAFC53E78}"/>
              </a:ext>
            </a:extLst>
          </p:cNvPr>
          <p:cNvGraphicFramePr>
            <a:graphicFrameLocks noChangeAspect="1"/>
          </p:cNvGraphicFramePr>
          <p:nvPr>
            <p:custDataLst>
              <p:tags r:id="rId2"/>
            </p:custDataLst>
            <p:extLst>
              <p:ext uri="{D42A27DB-BD31-4B8C-83A1-F6EECF244321}">
                <p14:modId xmlns:p14="http://schemas.microsoft.com/office/powerpoint/2010/main" val="2962586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334" name="think-cell Slide" r:id="rId26" imgW="395" imgH="394" progId="TCLayout.ActiveDocument.1">
                  <p:embed/>
                </p:oleObj>
              </mc:Choice>
              <mc:Fallback>
                <p:oleObj name="think-cell Slide" r:id="rId26" imgW="395" imgH="394" progId="TCLayout.ActiveDocument.1">
                  <p:embed/>
                  <p:pic>
                    <p:nvPicPr>
                      <p:cNvPr id="5" name="Object 4" hidden="1">
                        <a:extLst>
                          <a:ext uri="{FF2B5EF4-FFF2-40B4-BE49-F238E27FC236}">
                            <a16:creationId xmlns:a16="http://schemas.microsoft.com/office/drawing/2014/main" id="{19DE4071-E997-4898-9594-528EAFC53E78}"/>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pic>
        <p:nvPicPr>
          <p:cNvPr id="10" name="Picture 3">
            <a:extLst>
              <a:ext uri="{FF2B5EF4-FFF2-40B4-BE49-F238E27FC236}">
                <a16:creationId xmlns:a16="http://schemas.microsoft.com/office/drawing/2014/main" id="{7F192178-EA69-4688-A6D8-158B94DD527A}"/>
              </a:ext>
            </a:extLst>
          </p:cNvPr>
          <p:cNvPicPr>
            <a:picLocks noChangeAspect="1" noChangeArrowheads="1"/>
          </p:cNvPicPr>
          <p:nvPr/>
        </p:nvPicPr>
        <p:blipFill rotWithShape="1">
          <a:blip r:embed="rId28">
            <a:lum bright="70000" contrast="-70000"/>
            <a:extLst>
              <a:ext uri="{BEBA8EAE-BF5A-486C-A8C5-ECC9F3942E4B}">
                <a14:imgProps xmlns:a14="http://schemas.microsoft.com/office/drawing/2010/main">
                  <a14:imgLayer r:embed="rId29">
                    <a14:imgEffect>
                      <a14:artisticPaintStrokes trans="100000" intensity="0"/>
                    </a14:imgEffect>
                  </a14:imgLayer>
                </a14:imgProps>
              </a:ext>
              <a:ext uri="{28A0092B-C50C-407E-A947-70E740481C1C}">
                <a14:useLocalDpi xmlns:a14="http://schemas.microsoft.com/office/drawing/2010/main" val="0"/>
              </a:ext>
            </a:extLst>
          </a:blip>
          <a:srcRect r="50280"/>
          <a:stretch/>
        </p:blipFill>
        <p:spPr bwMode="auto">
          <a:xfrm>
            <a:off x="9071240" y="472456"/>
            <a:ext cx="3103298"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1" name="Google Shape;1111;p2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FFFFFF"/>
              </a:buClr>
              <a:buSzPts val="1000"/>
              <a:buFont typeface="Roboto"/>
              <a:buNone/>
            </a:pPr>
            <a:fld id="{00000000-1234-1234-1234-123412341234}" type="slidenum">
              <a:rPr lang="el-GR" sz="1000" b="0" i="0" u="none" strike="noStrike" cap="none">
                <a:solidFill>
                  <a:srgbClr val="FFFFFF"/>
                </a:solidFill>
                <a:latin typeface="Calibri" panose="020F0502020204030204" pitchFamily="34" charset="0"/>
                <a:sym typeface="Roboto"/>
              </a:rPr>
              <a:t>7</a:t>
            </a:fld>
            <a:endParaRPr sz="1000" b="0" i="0" u="none" strike="noStrike" cap="none">
              <a:solidFill>
                <a:srgbClr val="FFFFFF"/>
              </a:solidFill>
              <a:latin typeface="Calibri" panose="020F0502020204030204" pitchFamily="34" charset="0"/>
              <a:sym typeface="Roboto"/>
            </a:endParaRPr>
          </a:p>
        </p:txBody>
      </p:sp>
      <p:sp>
        <p:nvSpPr>
          <p:cNvPr id="1110" name="Google Shape;1110;p22"/>
          <p:cNvSpPr txBox="1">
            <a:spLocks noGrp="1"/>
          </p:cNvSpPr>
          <p:nvPr>
            <p:ph type="title" idx="4294967295"/>
          </p:nvPr>
        </p:nvSpPr>
        <p:spPr>
          <a:xfrm>
            <a:off x="0" y="-84138"/>
            <a:ext cx="12192000" cy="701676"/>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Τα Προγράμματα του ΕΣΠΑ 2021-2027</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 name="Rectangle 1"/>
          <p:cNvSpPr/>
          <p:nvPr/>
        </p:nvSpPr>
        <p:spPr>
          <a:xfrm>
            <a:off x="397934" y="1249301"/>
            <a:ext cx="11099800" cy="882293"/>
          </a:xfrm>
          <a:prstGeom prst="rect">
            <a:avLst/>
          </a:prstGeom>
        </p:spPr>
        <p:txBody>
          <a:bodyPr wrap="square">
            <a:spAutoFit/>
          </a:bodyPr>
          <a:lstStyle/>
          <a:p>
            <a:pPr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p:txBody>
      </p:sp>
      <p:sp>
        <p:nvSpPr>
          <p:cNvPr id="3" name="TextBox 2"/>
          <p:cNvSpPr txBox="1"/>
          <p:nvPr/>
        </p:nvSpPr>
        <p:spPr>
          <a:xfrm>
            <a:off x="397935" y="5946477"/>
            <a:ext cx="11023692" cy="523220"/>
          </a:xfrm>
          <a:prstGeom prst="rect">
            <a:avLst/>
          </a:prstGeom>
          <a:noFill/>
          <a:ln>
            <a:noFill/>
          </a:ln>
        </p:spPr>
        <p:txBody>
          <a:bodyPr wrap="square" rtlCol="0">
            <a:spAutoFit/>
          </a:bodyPr>
          <a:lstStyle/>
          <a:p>
            <a:r>
              <a:rPr lang="el-GR" dirty="0">
                <a:solidFill>
                  <a:srgbClr val="002060"/>
                </a:solidFill>
              </a:rPr>
              <a:t>8 Τομεακά Προγράμματα: 17,6 δις Ευρώ, 13 Περιφερειακά </a:t>
            </a:r>
            <a:r>
              <a:rPr lang="el-GR" dirty="0" smtClean="0">
                <a:solidFill>
                  <a:srgbClr val="002060"/>
                </a:solidFill>
              </a:rPr>
              <a:t>Προγράμματα:8,1</a:t>
            </a:r>
            <a:r>
              <a:rPr lang="en-GB" dirty="0" smtClean="0">
                <a:solidFill>
                  <a:srgbClr val="002060"/>
                </a:solidFill>
              </a:rPr>
              <a:t> </a:t>
            </a:r>
            <a:r>
              <a:rPr lang="el-GR" dirty="0" smtClean="0">
                <a:solidFill>
                  <a:srgbClr val="002060"/>
                </a:solidFill>
              </a:rPr>
              <a:t>δις </a:t>
            </a:r>
            <a:r>
              <a:rPr lang="el-GR" dirty="0">
                <a:solidFill>
                  <a:srgbClr val="002060"/>
                </a:solidFill>
              </a:rPr>
              <a:t>Ευρώ </a:t>
            </a:r>
            <a:endParaRPr lang="el-GR" dirty="0" smtClean="0">
              <a:solidFill>
                <a:srgbClr val="002060"/>
              </a:solidFill>
            </a:endParaRPr>
          </a:p>
          <a:p>
            <a:r>
              <a:rPr lang="el-GR" dirty="0" smtClean="0">
                <a:solidFill>
                  <a:srgbClr val="002060"/>
                </a:solidFill>
              </a:rPr>
              <a:t>+ Πρόγραμμα </a:t>
            </a:r>
            <a:r>
              <a:rPr lang="el-GR" dirty="0">
                <a:solidFill>
                  <a:srgbClr val="002060"/>
                </a:solidFill>
              </a:rPr>
              <a:t>Αλιείας, Υδατ/γειας και Θάλασσας: </a:t>
            </a:r>
            <a:r>
              <a:rPr lang="el-GR" dirty="0" smtClean="0">
                <a:solidFill>
                  <a:srgbClr val="002060"/>
                </a:solidFill>
              </a:rPr>
              <a:t>0,</a:t>
            </a:r>
            <a:r>
              <a:rPr lang="en-GB" dirty="0" smtClean="0">
                <a:solidFill>
                  <a:srgbClr val="002060"/>
                </a:solidFill>
              </a:rPr>
              <a:t>5 </a:t>
            </a:r>
            <a:r>
              <a:rPr lang="el-GR" dirty="0" smtClean="0">
                <a:solidFill>
                  <a:srgbClr val="002060"/>
                </a:solidFill>
              </a:rPr>
              <a:t>δις </a:t>
            </a:r>
            <a:r>
              <a:rPr lang="el-GR" dirty="0">
                <a:solidFill>
                  <a:srgbClr val="002060"/>
                </a:solidFill>
              </a:rPr>
              <a:t>Ευρώ. </a:t>
            </a:r>
            <a:r>
              <a:rPr lang="el-GR" b="1" dirty="0">
                <a:solidFill>
                  <a:srgbClr val="002060"/>
                </a:solidFill>
              </a:rPr>
              <a:t>Σύνολο: </a:t>
            </a:r>
            <a:r>
              <a:rPr lang="el-GR" b="1" dirty="0" smtClean="0">
                <a:solidFill>
                  <a:srgbClr val="002060"/>
                </a:solidFill>
              </a:rPr>
              <a:t>26,</a:t>
            </a:r>
            <a:r>
              <a:rPr lang="en-GB" b="1" dirty="0" smtClean="0">
                <a:solidFill>
                  <a:srgbClr val="002060"/>
                </a:solidFill>
              </a:rPr>
              <a:t>2 </a:t>
            </a:r>
            <a:r>
              <a:rPr lang="el-GR" b="1" dirty="0" smtClean="0">
                <a:solidFill>
                  <a:srgbClr val="002060"/>
                </a:solidFill>
              </a:rPr>
              <a:t>δις </a:t>
            </a:r>
            <a:r>
              <a:rPr lang="el-GR" b="1" dirty="0">
                <a:solidFill>
                  <a:srgbClr val="002060"/>
                </a:solidFill>
              </a:rPr>
              <a:t>Ευρώ</a:t>
            </a:r>
          </a:p>
        </p:txBody>
      </p:sp>
      <p:graphicFrame>
        <p:nvGraphicFramePr>
          <p:cNvPr id="42" name="Chart 41">
            <a:extLst>
              <a:ext uri="{FF2B5EF4-FFF2-40B4-BE49-F238E27FC236}">
                <a16:creationId xmlns:a16="http://schemas.microsoft.com/office/drawing/2014/main" id="{5F70EC6C-1FB5-4CFC-AC83-3294D571C1D6}"/>
              </a:ext>
            </a:extLst>
          </p:cNvPr>
          <p:cNvGraphicFramePr/>
          <p:nvPr>
            <p:custDataLst>
              <p:tags r:id="rId3"/>
            </p:custDataLst>
            <p:extLst>
              <p:ext uri="{D42A27DB-BD31-4B8C-83A1-F6EECF244321}">
                <p14:modId xmlns:p14="http://schemas.microsoft.com/office/powerpoint/2010/main" val="536897858"/>
              </p:ext>
            </p:extLst>
          </p:nvPr>
        </p:nvGraphicFramePr>
        <p:xfrm>
          <a:off x="3441700" y="1079500"/>
          <a:ext cx="7937500" cy="4737100"/>
        </p:xfrm>
        <a:graphic>
          <a:graphicData uri="http://schemas.openxmlformats.org/drawingml/2006/chart">
            <c:chart xmlns:c="http://schemas.openxmlformats.org/drawingml/2006/chart" xmlns:r="http://schemas.openxmlformats.org/officeDocument/2006/relationships" r:id="rId30"/>
          </a:graphicData>
        </a:graphic>
      </p:graphicFrame>
      <p:sp>
        <p:nvSpPr>
          <p:cNvPr id="13" name="Text Placeholder 2">
            <a:extLst>
              <a:ext uri="{FF2B5EF4-FFF2-40B4-BE49-F238E27FC236}">
                <a16:creationId xmlns:a16="http://schemas.microsoft.com/office/drawing/2014/main" id="{BEE912C7-F087-45FF-8FDC-6D434D878607}"/>
              </a:ext>
            </a:extLst>
          </p:cNvPr>
          <p:cNvSpPr>
            <a:spLocks noGrp="1"/>
          </p:cNvSpPr>
          <p:nvPr>
            <p:custDataLst>
              <p:tags r:id="rId4"/>
            </p:custDataLst>
          </p:nvPr>
        </p:nvSpPr>
        <p:spPr bwMode="auto">
          <a:xfrm>
            <a:off x="2168525" y="1308100"/>
            <a:ext cx="12033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18F3F3D-CE3C-4C3D-BE2E-9A687690E6F9}" type="datetime'''''''''Α''ν''τα''γω''''''ν''''''ιστ''ικό''''τητα'">
              <a:rPr lang="el-GR" altLang="en-US" sz="1200" b="1">
                <a:latin typeface="Calibri "/>
                <a:cs typeface="+mn-cs"/>
              </a:rPr>
              <a:pPr/>
              <a:t>Ανταγωνιστικότητα</a:t>
            </a:fld>
            <a:endParaRPr lang="el-GR" sz="1200" b="1" dirty="0">
              <a:latin typeface="Calibri "/>
              <a:cs typeface="+mn-cs"/>
            </a:endParaRPr>
          </a:p>
        </p:txBody>
      </p:sp>
      <p:sp>
        <p:nvSpPr>
          <p:cNvPr id="14" name="Text Placeholder 2">
            <a:extLst>
              <a:ext uri="{FF2B5EF4-FFF2-40B4-BE49-F238E27FC236}">
                <a16:creationId xmlns:a16="http://schemas.microsoft.com/office/drawing/2014/main" id="{AEF9361D-B8F3-4163-B57C-8A87267DEEAA}"/>
              </a:ext>
            </a:extLst>
          </p:cNvPr>
          <p:cNvSpPr>
            <a:spLocks noGrp="1"/>
          </p:cNvSpPr>
          <p:nvPr>
            <p:custDataLst>
              <p:tags r:id="rId5"/>
            </p:custDataLst>
          </p:nvPr>
        </p:nvSpPr>
        <p:spPr bwMode="auto">
          <a:xfrm>
            <a:off x="652463" y="1765300"/>
            <a:ext cx="27193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46B3899-5B54-4517-B111-8935D97A00CE}" type="datetime'Αν''θ''ρώπινο Δυναμικό'''' ''και Κ''οινωνι''''κή'' Συν''οχή'''">
              <a:rPr lang="el-GR" altLang="en-US" sz="1200" b="1">
                <a:latin typeface="Calibri "/>
                <a:cs typeface="+mn-cs"/>
              </a:rPr>
              <a:pPr/>
              <a:t>Ανθρώπινο Δυναμικό και Κοινωνική Συνοχή</a:t>
            </a:fld>
            <a:endParaRPr lang="el-GR" sz="1200" b="1" dirty="0">
              <a:latin typeface="Calibri "/>
              <a:cs typeface="+mn-cs"/>
            </a:endParaRPr>
          </a:p>
        </p:txBody>
      </p:sp>
      <p:sp>
        <p:nvSpPr>
          <p:cNvPr id="22" name="Text Placeholder 2">
            <a:extLst>
              <a:ext uri="{FF2B5EF4-FFF2-40B4-BE49-F238E27FC236}">
                <a16:creationId xmlns:a16="http://schemas.microsoft.com/office/drawing/2014/main" id="{1AB36A80-3A0B-46DD-BB75-CE2680DDDB82}"/>
              </a:ext>
            </a:extLst>
          </p:cNvPr>
          <p:cNvSpPr>
            <a:spLocks noGrp="1"/>
          </p:cNvSpPr>
          <p:nvPr>
            <p:custDataLst>
              <p:tags r:id="rId6"/>
            </p:custDataLst>
          </p:nvPr>
        </p:nvSpPr>
        <p:spPr bwMode="auto">
          <a:xfrm>
            <a:off x="592138" y="4051300"/>
            <a:ext cx="27797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AA27290-C5A0-4C51-A7F6-D612D4653B35}" type="datetime'Τεχν''ική Β''οήθει''α κα''ι Υποστ''ή''ρι''''ξ''η Δικ''αιούχων'">
              <a:rPr lang="el-GR" altLang="en-US" sz="1200" b="1">
                <a:latin typeface="Calibri "/>
                <a:cs typeface="+mn-cs"/>
              </a:rPr>
              <a:pPr/>
              <a:t>Τεχνική Βοήθεια και Υποστήριξη Δικαιούχων</a:t>
            </a:fld>
            <a:endParaRPr lang="el-GR" sz="1200" b="1" dirty="0">
              <a:latin typeface="Calibri "/>
              <a:cs typeface="+mn-cs"/>
            </a:endParaRPr>
          </a:p>
        </p:txBody>
      </p:sp>
      <p:sp>
        <p:nvSpPr>
          <p:cNvPr id="20" name="Text Placeholder 2">
            <a:extLst>
              <a:ext uri="{FF2B5EF4-FFF2-40B4-BE49-F238E27FC236}">
                <a16:creationId xmlns:a16="http://schemas.microsoft.com/office/drawing/2014/main" id="{05358B59-A645-414B-9436-97886A7EB5B1}"/>
              </a:ext>
            </a:extLst>
          </p:cNvPr>
          <p:cNvSpPr>
            <a:spLocks noGrp="1"/>
          </p:cNvSpPr>
          <p:nvPr>
            <p:custDataLst>
              <p:tags r:id="rId7"/>
            </p:custDataLst>
          </p:nvPr>
        </p:nvSpPr>
        <p:spPr bwMode="auto">
          <a:xfrm>
            <a:off x="2601913" y="3136900"/>
            <a:ext cx="76993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6F3E8E7-E56A-4BE4-AA19-A390D249B04B}" type="datetime' ''Μ''''''''ε''τ''α''φ''''''''ο''''''''ρ''''''έ''ς'''''''''">
              <a:rPr lang="el-GR" altLang="en-US" sz="1200" b="1">
                <a:latin typeface="Calibri "/>
                <a:cs typeface="+mn-cs"/>
              </a:rPr>
              <a:pPr/>
              <a:t> Μεταφορές</a:t>
            </a:fld>
            <a:endParaRPr lang="el-GR" sz="1200" b="1" dirty="0">
              <a:latin typeface="Calibri "/>
              <a:cs typeface="+mn-cs"/>
            </a:endParaRPr>
          </a:p>
        </p:txBody>
      </p:sp>
      <p:sp>
        <p:nvSpPr>
          <p:cNvPr id="15" name="Text Placeholder 2">
            <a:extLst>
              <a:ext uri="{FF2B5EF4-FFF2-40B4-BE49-F238E27FC236}">
                <a16:creationId xmlns:a16="http://schemas.microsoft.com/office/drawing/2014/main" id="{3354F638-147B-47F2-A650-7697C311858E}"/>
              </a:ext>
            </a:extLst>
          </p:cNvPr>
          <p:cNvSpPr>
            <a:spLocks noGrp="1"/>
          </p:cNvSpPr>
          <p:nvPr>
            <p:custDataLst>
              <p:tags r:id="rId8"/>
            </p:custDataLst>
          </p:nvPr>
        </p:nvSpPr>
        <p:spPr bwMode="auto">
          <a:xfrm>
            <a:off x="1549399" y="2222500"/>
            <a:ext cx="1822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2805F71-E7BC-4693-8CBD-D97E2FCA264E}" type="datetime'''''''Ψ''''''ηφιακός'''' ''Μετασ''''''χηματ''ισ''μ''''''ό''ς'">
              <a:rPr lang="el-GR" altLang="en-US" sz="1200" b="1">
                <a:latin typeface="Calibri "/>
                <a:cs typeface="+mn-cs"/>
              </a:rPr>
              <a:pPr/>
              <a:t>Ψηφιακός Μετασχηματισμός</a:t>
            </a:fld>
            <a:endParaRPr lang="el-GR" sz="1200" b="1" dirty="0">
              <a:latin typeface="Calibri "/>
              <a:cs typeface="+mn-cs"/>
            </a:endParaRPr>
          </a:p>
        </p:txBody>
      </p:sp>
      <p:sp>
        <p:nvSpPr>
          <p:cNvPr id="19" name="Text Placeholder 2">
            <a:extLst>
              <a:ext uri="{FF2B5EF4-FFF2-40B4-BE49-F238E27FC236}">
                <a16:creationId xmlns:a16="http://schemas.microsoft.com/office/drawing/2014/main" id="{F7F5FD18-DAB2-4C0A-8073-9176622D4A24}"/>
              </a:ext>
            </a:extLst>
          </p:cNvPr>
          <p:cNvSpPr>
            <a:spLocks noGrp="1"/>
          </p:cNvSpPr>
          <p:nvPr>
            <p:custDataLst>
              <p:tags r:id="rId9"/>
            </p:custDataLst>
          </p:nvPr>
        </p:nvSpPr>
        <p:spPr bwMode="auto">
          <a:xfrm>
            <a:off x="1252538" y="2679700"/>
            <a:ext cx="21193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C1B28EC-922A-48E9-AD0E-6BD7E94D1C9A}" type="datetime'Π''ε''ριβ''ά''''λλον ''και Κλ''ιμα''''''''τι''κ''ή ''Αλλ''αγή'">
              <a:rPr lang="el-GR" altLang="en-US" sz="1200" b="1">
                <a:latin typeface="Calibri "/>
                <a:cs typeface="+mn-cs"/>
              </a:rPr>
              <a:pPr/>
              <a:t>Περιβάλλον και Κλιματική Αλλαγή</a:t>
            </a:fld>
            <a:endParaRPr lang="el-GR" sz="1200" b="1" dirty="0">
              <a:latin typeface="Calibri "/>
              <a:cs typeface="+mn-cs"/>
            </a:endParaRPr>
          </a:p>
        </p:txBody>
      </p:sp>
      <p:sp>
        <p:nvSpPr>
          <p:cNvPr id="21" name="Text Placeholder 2">
            <a:extLst>
              <a:ext uri="{FF2B5EF4-FFF2-40B4-BE49-F238E27FC236}">
                <a16:creationId xmlns:a16="http://schemas.microsoft.com/office/drawing/2014/main" id="{F8CF801B-69CE-466E-9848-C189D9266B33}"/>
              </a:ext>
            </a:extLst>
          </p:cNvPr>
          <p:cNvSpPr>
            <a:spLocks noGrp="1"/>
          </p:cNvSpPr>
          <p:nvPr>
            <p:custDataLst>
              <p:tags r:id="rId10"/>
            </p:custDataLst>
          </p:nvPr>
        </p:nvSpPr>
        <p:spPr bwMode="auto">
          <a:xfrm>
            <a:off x="2109788" y="3594100"/>
            <a:ext cx="12620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79C5387-AD74-4573-B61E-3C74A333D93B}" type="datetime'''Πολ''''ι''''τικ''ή'''''''' Π''ρ''''''''οστ''''''ασία'">
              <a:rPr lang="el-GR" altLang="en-US" sz="1200" b="1">
                <a:latin typeface="Calibri "/>
                <a:cs typeface="+mn-cs"/>
              </a:rPr>
              <a:pPr/>
              <a:t>Πολιτική Προστασία</a:t>
            </a:fld>
            <a:endParaRPr lang="el-GR" sz="1200" b="1" dirty="0">
              <a:latin typeface="Calibri "/>
              <a:cs typeface="+mn-cs"/>
            </a:endParaRPr>
          </a:p>
        </p:txBody>
      </p:sp>
      <p:sp>
        <p:nvSpPr>
          <p:cNvPr id="23" name="Text Placeholder 2">
            <a:extLst>
              <a:ext uri="{FF2B5EF4-FFF2-40B4-BE49-F238E27FC236}">
                <a16:creationId xmlns:a16="http://schemas.microsoft.com/office/drawing/2014/main" id="{F2115119-8504-45F5-B719-5F2B6F2765F1}"/>
              </a:ext>
            </a:extLst>
          </p:cNvPr>
          <p:cNvSpPr>
            <a:spLocks noGrp="1"/>
          </p:cNvSpPr>
          <p:nvPr>
            <p:custDataLst>
              <p:tags r:id="rId11"/>
            </p:custDataLst>
          </p:nvPr>
        </p:nvSpPr>
        <p:spPr bwMode="auto">
          <a:xfrm>
            <a:off x="1416049" y="4508500"/>
            <a:ext cx="19558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655D434-686C-43D5-BAE4-972AB08AE4F3}" type="datetime'''Δί''κα''ι''''η ''Αναπ''''τυ''''ξι''''''ακή Με''τ''άβ''''αση'">
              <a:rPr lang="el-GR" altLang="en-US" sz="1200" b="1">
                <a:latin typeface="Calibri "/>
                <a:cs typeface="+mn-cs"/>
              </a:rPr>
              <a:pPr/>
              <a:t>Δίκαιη Αναπτυξιακή Μετάβαση</a:t>
            </a:fld>
            <a:endParaRPr lang="el-GR" sz="1200" b="1" dirty="0">
              <a:latin typeface="Calibri "/>
              <a:cs typeface="+mn-cs"/>
            </a:endParaRPr>
          </a:p>
        </p:txBody>
      </p:sp>
      <p:sp>
        <p:nvSpPr>
          <p:cNvPr id="24" name="Text Placeholder 2">
            <a:extLst>
              <a:ext uri="{FF2B5EF4-FFF2-40B4-BE49-F238E27FC236}">
                <a16:creationId xmlns:a16="http://schemas.microsoft.com/office/drawing/2014/main" id="{600E3134-2F37-49EA-888A-6CFACD4E9B64}"/>
              </a:ext>
            </a:extLst>
          </p:cNvPr>
          <p:cNvSpPr>
            <a:spLocks noGrp="1"/>
          </p:cNvSpPr>
          <p:nvPr>
            <p:custDataLst>
              <p:tags r:id="rId12"/>
            </p:custDataLst>
          </p:nvPr>
        </p:nvSpPr>
        <p:spPr bwMode="auto">
          <a:xfrm>
            <a:off x="915988" y="4965700"/>
            <a:ext cx="24558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CBB59F2-200B-4BF3-9A38-CCD215DBCC4D}" type="datetime'Αλιεία, Υδατ''''οκ''''αλ''λι''έργ''εια και Θ''άλασσα'">
              <a:rPr lang="el-GR" altLang="en-US" sz="1200" b="1">
                <a:latin typeface="Calibri "/>
                <a:cs typeface="+mn-cs"/>
              </a:rPr>
              <a:pPr/>
              <a:t>Αλιεία, Υδατοκαλλιέργεια και Θάλασσα</a:t>
            </a:fld>
            <a:endParaRPr lang="el-GR" sz="1200" b="1" dirty="0">
              <a:latin typeface="Calibri "/>
              <a:cs typeface="+mn-cs"/>
            </a:endParaRPr>
          </a:p>
        </p:txBody>
      </p:sp>
      <p:sp>
        <p:nvSpPr>
          <p:cNvPr id="25" name="Text Placeholder 2">
            <a:extLst>
              <a:ext uri="{FF2B5EF4-FFF2-40B4-BE49-F238E27FC236}">
                <a16:creationId xmlns:a16="http://schemas.microsoft.com/office/drawing/2014/main" id="{85C7DD07-9BE1-4223-B9EC-5AEAA6F139D1}"/>
              </a:ext>
            </a:extLst>
          </p:cNvPr>
          <p:cNvSpPr>
            <a:spLocks noGrp="1"/>
          </p:cNvSpPr>
          <p:nvPr>
            <p:custDataLst>
              <p:tags r:id="rId13"/>
            </p:custDataLst>
          </p:nvPr>
        </p:nvSpPr>
        <p:spPr bwMode="auto">
          <a:xfrm>
            <a:off x="1377949" y="5422900"/>
            <a:ext cx="19939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903B7FC-D3D0-4BE2-AAC5-F04EE4119074}" type="datetime'13 Π''''ερ''ι''φ''ε''''''ρειακά ''''''''''Προ''γράμμα''τα'''">
              <a:rPr lang="el-GR" altLang="en-US" sz="1200" b="1">
                <a:latin typeface="Calibri "/>
                <a:cs typeface="+mn-cs"/>
              </a:rPr>
              <a:pPr/>
              <a:t>13 Περιφερειακά Προγράμματα</a:t>
            </a:fld>
            <a:endParaRPr lang="el-GR" sz="1200" b="1" dirty="0">
              <a:latin typeface="Calibri "/>
              <a:cs typeface="+mn-cs"/>
            </a:endParaRPr>
          </a:p>
        </p:txBody>
      </p:sp>
      <p:sp>
        <p:nvSpPr>
          <p:cNvPr id="115" name="Text Placeholder 2">
            <a:extLst>
              <a:ext uri="{FF2B5EF4-FFF2-40B4-BE49-F238E27FC236}">
                <a16:creationId xmlns:a16="http://schemas.microsoft.com/office/drawing/2014/main" id="{D1D3B378-3BA6-4A25-9F80-6456E86CEE8D}"/>
              </a:ext>
            </a:extLst>
          </p:cNvPr>
          <p:cNvSpPr>
            <a:spLocks noGrp="1"/>
          </p:cNvSpPr>
          <p:nvPr>
            <p:custDataLst>
              <p:tags r:id="rId14"/>
            </p:custDataLst>
          </p:nvPr>
        </p:nvSpPr>
        <p:spPr bwMode="gray">
          <a:xfrm>
            <a:off x="3987800" y="49657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D8D1CB2-C56B-4D38-B395-0686ACF10E55}" type="datetime'''''''''''4''5''''''''''''''''''''5'''''''''''''''">
              <a:rPr lang="el-GR" altLang="en-US" sz="1200" b="1" smtClean="0">
                <a:latin typeface="Calibri "/>
                <a:cs typeface="+mn-cs"/>
              </a:rPr>
              <a:pPr/>
              <a:t>455</a:t>
            </a:fld>
            <a:endParaRPr lang="el-GR" sz="1200" b="1" dirty="0">
              <a:latin typeface="Calibri "/>
              <a:cs typeface="+mn-cs"/>
            </a:endParaRPr>
          </a:p>
        </p:txBody>
      </p:sp>
      <p:sp>
        <p:nvSpPr>
          <p:cNvPr id="92" name="Text Placeholder 2">
            <a:extLst>
              <a:ext uri="{FF2B5EF4-FFF2-40B4-BE49-F238E27FC236}">
                <a16:creationId xmlns:a16="http://schemas.microsoft.com/office/drawing/2014/main" id="{E71EB64F-7A6E-45BE-9A81-BEAA9CDE11DF}"/>
              </a:ext>
            </a:extLst>
          </p:cNvPr>
          <p:cNvSpPr>
            <a:spLocks noGrp="1"/>
          </p:cNvSpPr>
          <p:nvPr>
            <p:custDataLst>
              <p:tags r:id="rId15"/>
            </p:custDataLst>
          </p:nvPr>
        </p:nvSpPr>
        <p:spPr bwMode="gray">
          <a:xfrm>
            <a:off x="7292975" y="13081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FC499F7-9B2A-4BC0-8BD6-52E2CFB63A57}" type="datetime'''''''''''''''''''3''.''''''''8''''''''''''''''8''''5'''">
              <a:rPr lang="el-GR" altLang="en-US" sz="1200" b="1" smtClean="0">
                <a:latin typeface="Calibri "/>
                <a:cs typeface="+mn-cs"/>
              </a:rPr>
              <a:pPr/>
              <a:t>3.885</a:t>
            </a:fld>
            <a:endParaRPr lang="el-GR" sz="1200" b="1" dirty="0">
              <a:latin typeface="Calibri "/>
              <a:cs typeface="+mn-cs"/>
            </a:endParaRPr>
          </a:p>
        </p:txBody>
      </p:sp>
      <p:sp>
        <p:nvSpPr>
          <p:cNvPr id="108" name="Text Placeholder 2">
            <a:extLst>
              <a:ext uri="{FF2B5EF4-FFF2-40B4-BE49-F238E27FC236}">
                <a16:creationId xmlns:a16="http://schemas.microsoft.com/office/drawing/2014/main" id="{97EFDC9D-C8F6-485E-827E-BB3F963FD029}"/>
              </a:ext>
            </a:extLst>
          </p:cNvPr>
          <p:cNvSpPr>
            <a:spLocks noGrp="1"/>
          </p:cNvSpPr>
          <p:nvPr>
            <p:custDataLst>
              <p:tags r:id="rId16"/>
            </p:custDataLst>
          </p:nvPr>
        </p:nvSpPr>
        <p:spPr bwMode="gray">
          <a:xfrm>
            <a:off x="7559675" y="17653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2B5B485-1268-485C-98FC-D849042D757D}" type="datetime'''''''4''''''''.''''1''''''''''6''''''''''2'''''''''">
              <a:rPr lang="el-GR" altLang="en-US" sz="1200" b="1" smtClean="0">
                <a:latin typeface="Calibri "/>
                <a:cs typeface="+mn-cs"/>
              </a:rPr>
              <a:pPr/>
              <a:t>4.162</a:t>
            </a:fld>
            <a:endParaRPr lang="el-GR" sz="1200" b="1" dirty="0">
              <a:latin typeface="Calibri "/>
              <a:cs typeface="+mn-cs"/>
            </a:endParaRPr>
          </a:p>
        </p:txBody>
      </p:sp>
      <p:sp>
        <p:nvSpPr>
          <p:cNvPr id="109" name="Text Placeholder 2">
            <a:extLst>
              <a:ext uri="{FF2B5EF4-FFF2-40B4-BE49-F238E27FC236}">
                <a16:creationId xmlns:a16="http://schemas.microsoft.com/office/drawing/2014/main" id="{107E6CAA-00D7-4DE7-B50C-560CD9CE3A96}"/>
              </a:ext>
            </a:extLst>
          </p:cNvPr>
          <p:cNvSpPr>
            <a:spLocks noGrp="1"/>
          </p:cNvSpPr>
          <p:nvPr>
            <p:custDataLst>
              <p:tags r:id="rId17"/>
            </p:custDataLst>
          </p:nvPr>
        </p:nvSpPr>
        <p:spPr bwMode="gray">
          <a:xfrm>
            <a:off x="4457700" y="22225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0E42248-511F-4DF3-948B-F2B6018D6297}" type="datetime'''''''''''''''''''''''''9''43'''">
              <a:rPr lang="el-GR" altLang="en-US" sz="1200" b="1" smtClean="0">
                <a:latin typeface="Calibri "/>
                <a:cs typeface="+mn-cs"/>
              </a:rPr>
              <a:pPr/>
              <a:t>943</a:t>
            </a:fld>
            <a:endParaRPr lang="el-GR" sz="1200" b="1" dirty="0">
              <a:latin typeface="Calibri "/>
              <a:cs typeface="+mn-cs"/>
            </a:endParaRPr>
          </a:p>
        </p:txBody>
      </p:sp>
      <p:sp>
        <p:nvSpPr>
          <p:cNvPr id="110" name="Text Placeholder 2">
            <a:extLst>
              <a:ext uri="{FF2B5EF4-FFF2-40B4-BE49-F238E27FC236}">
                <a16:creationId xmlns:a16="http://schemas.microsoft.com/office/drawing/2014/main" id="{49EB7FB6-727D-4411-9AB6-C8E065B3EEE8}"/>
              </a:ext>
            </a:extLst>
          </p:cNvPr>
          <p:cNvSpPr>
            <a:spLocks noGrp="1"/>
          </p:cNvSpPr>
          <p:nvPr>
            <p:custDataLst>
              <p:tags r:id="rId18"/>
            </p:custDataLst>
          </p:nvPr>
        </p:nvSpPr>
        <p:spPr bwMode="gray">
          <a:xfrm>
            <a:off x="7024688" y="26797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AFA6950-6CB5-4D2E-B984-55AB54682380}" type="datetime'''''''''''''''''''3''''.''6''''''''''''''''''''''0''''''7'">
              <a:rPr lang="el-GR" altLang="en-US" sz="1200" b="1" smtClean="0">
                <a:latin typeface="Calibri "/>
                <a:cs typeface="+mn-cs"/>
              </a:rPr>
              <a:pPr/>
              <a:t>3.607</a:t>
            </a:fld>
            <a:endParaRPr lang="el-GR" sz="1200" b="1" dirty="0">
              <a:latin typeface="Calibri "/>
              <a:cs typeface="+mn-cs"/>
            </a:endParaRPr>
          </a:p>
        </p:txBody>
      </p:sp>
      <p:sp>
        <p:nvSpPr>
          <p:cNvPr id="111" name="Text Placeholder 2">
            <a:extLst>
              <a:ext uri="{FF2B5EF4-FFF2-40B4-BE49-F238E27FC236}">
                <a16:creationId xmlns:a16="http://schemas.microsoft.com/office/drawing/2014/main" id="{5E92476B-2F3A-437B-B7DD-4D23A3E27529}"/>
              </a:ext>
            </a:extLst>
          </p:cNvPr>
          <p:cNvSpPr>
            <a:spLocks noGrp="1"/>
          </p:cNvSpPr>
          <p:nvPr>
            <p:custDataLst>
              <p:tags r:id="rId19"/>
            </p:custDataLst>
          </p:nvPr>
        </p:nvSpPr>
        <p:spPr bwMode="gray">
          <a:xfrm>
            <a:off x="5692775" y="31369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EC7B395-5AB2-4543-BA7B-172B0DD1D884}" type="datetime'''2''''''''.''''''''''''''2''''''2''''4'''''''''">
              <a:rPr lang="el-GR" altLang="en-US" sz="1200" b="1" smtClean="0">
                <a:latin typeface="Calibri "/>
                <a:cs typeface="+mn-cs"/>
              </a:rPr>
              <a:pPr/>
              <a:t>2.224</a:t>
            </a:fld>
            <a:endParaRPr lang="el-GR" sz="1200" b="1" dirty="0">
              <a:latin typeface="Calibri "/>
              <a:cs typeface="+mn-cs"/>
            </a:endParaRPr>
          </a:p>
        </p:txBody>
      </p:sp>
      <p:sp>
        <p:nvSpPr>
          <p:cNvPr id="112" name="Text Placeholder 2">
            <a:extLst>
              <a:ext uri="{FF2B5EF4-FFF2-40B4-BE49-F238E27FC236}">
                <a16:creationId xmlns:a16="http://schemas.microsoft.com/office/drawing/2014/main" id="{295BC998-F8E8-40E2-B85A-9B5DF4A2435E}"/>
              </a:ext>
            </a:extLst>
          </p:cNvPr>
          <p:cNvSpPr>
            <a:spLocks noGrp="1"/>
          </p:cNvSpPr>
          <p:nvPr>
            <p:custDataLst>
              <p:tags r:id="rId20"/>
            </p:custDataLst>
          </p:nvPr>
        </p:nvSpPr>
        <p:spPr bwMode="gray">
          <a:xfrm>
            <a:off x="4237038" y="35941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D45C789-341B-46DC-873A-6E09AE5E885F}" type="datetime'''''''''''''''''''''''''''''7''''''''''1''''''4'''''''''''">
              <a:rPr lang="el-GR" altLang="en-US" sz="1200" b="1">
                <a:latin typeface="Calibri "/>
                <a:cs typeface="+mn-cs"/>
              </a:rPr>
              <a:pPr/>
              <a:t>714</a:t>
            </a:fld>
            <a:endParaRPr lang="el-GR" sz="1200" b="1" dirty="0">
              <a:latin typeface="Calibri "/>
              <a:cs typeface="+mn-cs"/>
            </a:endParaRPr>
          </a:p>
        </p:txBody>
      </p:sp>
      <p:sp>
        <p:nvSpPr>
          <p:cNvPr id="113" name="Text Placeholder 2">
            <a:extLst>
              <a:ext uri="{FF2B5EF4-FFF2-40B4-BE49-F238E27FC236}">
                <a16:creationId xmlns:a16="http://schemas.microsoft.com/office/drawing/2014/main" id="{D171DB95-7673-4A1E-A33D-8B7F31031BAE}"/>
              </a:ext>
            </a:extLst>
          </p:cNvPr>
          <p:cNvSpPr>
            <a:spLocks noGrp="1"/>
          </p:cNvSpPr>
          <p:nvPr>
            <p:custDataLst>
              <p:tags r:id="rId21"/>
            </p:custDataLst>
          </p:nvPr>
        </p:nvSpPr>
        <p:spPr bwMode="gray">
          <a:xfrm>
            <a:off x="4035425" y="40513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A6CDAA3-51DE-441A-ACD4-C8CCE2509FD1}" type="datetime'''''''''5''''''''''0''''''''''4'''''''''''''">
              <a:rPr lang="el-GR" altLang="en-US" sz="1200" b="1" smtClean="0">
                <a:latin typeface="Calibri "/>
                <a:cs typeface="+mn-cs"/>
              </a:rPr>
              <a:pPr/>
              <a:t>504</a:t>
            </a:fld>
            <a:endParaRPr lang="el-GR" sz="1200" b="1" dirty="0">
              <a:latin typeface="Calibri "/>
              <a:cs typeface="+mn-cs"/>
            </a:endParaRPr>
          </a:p>
        </p:txBody>
      </p:sp>
      <p:sp>
        <p:nvSpPr>
          <p:cNvPr id="114" name="Text Placeholder 2">
            <a:extLst>
              <a:ext uri="{FF2B5EF4-FFF2-40B4-BE49-F238E27FC236}">
                <a16:creationId xmlns:a16="http://schemas.microsoft.com/office/drawing/2014/main" id="{700547E5-2932-4E68-B052-C97031D0EF19}"/>
              </a:ext>
            </a:extLst>
          </p:cNvPr>
          <p:cNvSpPr>
            <a:spLocks noGrp="1"/>
          </p:cNvSpPr>
          <p:nvPr>
            <p:custDataLst>
              <p:tags r:id="rId22"/>
            </p:custDataLst>
          </p:nvPr>
        </p:nvSpPr>
        <p:spPr bwMode="gray">
          <a:xfrm>
            <a:off x="5119688" y="45085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C6B4024-915C-46C2-AA16-1E2CBFCE26CC}" type="datetime'''''''1''''''''''''.''''''6''''''''''''2''''''''''''9'''''">
              <a:rPr lang="el-GR" altLang="en-US" sz="1200" b="1" smtClean="0">
                <a:latin typeface="Calibri "/>
                <a:cs typeface="+mn-cs"/>
              </a:rPr>
              <a:pPr/>
              <a:t>1.629</a:t>
            </a:fld>
            <a:endParaRPr lang="el-GR" sz="1200" b="1" dirty="0">
              <a:latin typeface="Calibri "/>
              <a:cs typeface="+mn-cs"/>
            </a:endParaRPr>
          </a:p>
        </p:txBody>
      </p:sp>
      <p:sp>
        <p:nvSpPr>
          <p:cNvPr id="116" name="Text Placeholder 2">
            <a:extLst>
              <a:ext uri="{FF2B5EF4-FFF2-40B4-BE49-F238E27FC236}">
                <a16:creationId xmlns:a16="http://schemas.microsoft.com/office/drawing/2014/main" id="{0F90FAE3-C730-4B2F-933D-21D702ADB85E}"/>
              </a:ext>
            </a:extLst>
          </p:cNvPr>
          <p:cNvSpPr>
            <a:spLocks noGrp="1"/>
          </p:cNvSpPr>
          <p:nvPr>
            <p:custDataLst>
              <p:tags r:id="rId23"/>
            </p:custDataLst>
          </p:nvPr>
        </p:nvSpPr>
        <p:spPr bwMode="gray">
          <a:xfrm>
            <a:off x="11322050" y="54229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41D8E76-9819-41E7-8ECD-54C97EE43F6F}" type="datetime'8''''''''''''''''.06''''''''6'''''''''''''">
              <a:rPr lang="el-GR" altLang="en-US" sz="1200" b="1" smtClean="0">
                <a:latin typeface="Calibri "/>
                <a:cs typeface="+mn-cs"/>
              </a:rPr>
              <a:pPr/>
              <a:t>8.066</a:t>
            </a:fld>
            <a:endParaRPr lang="el-GR" sz="1200" b="1" dirty="0">
              <a:latin typeface="Calibri "/>
              <a:cs typeface="+mn-cs"/>
            </a:endParaRPr>
          </a:p>
        </p:txBody>
      </p:sp>
      <p:sp>
        <p:nvSpPr>
          <p:cNvPr id="61" name="Rectangle 60">
            <a:extLst>
              <a:ext uri="{FF2B5EF4-FFF2-40B4-BE49-F238E27FC236}">
                <a16:creationId xmlns:a16="http://schemas.microsoft.com/office/drawing/2014/main" id="{34E69587-F3BB-4E28-99C4-55993F100A3F}"/>
              </a:ext>
            </a:extLst>
          </p:cNvPr>
          <p:cNvSpPr/>
          <p:nvPr/>
        </p:nvSpPr>
        <p:spPr>
          <a:xfrm>
            <a:off x="6377233" y="668078"/>
            <a:ext cx="5006499" cy="307777"/>
          </a:xfrm>
          <a:prstGeom prst="rect">
            <a:avLst/>
          </a:prstGeom>
        </p:spPr>
        <p:txBody>
          <a:bodyPr wrap="none">
            <a:spAutoFit/>
          </a:bodyPr>
          <a:lstStyle/>
          <a:p>
            <a:r>
              <a:rPr lang="el-GR" dirty="0">
                <a:latin typeface="+mn-lt"/>
              </a:rPr>
              <a:t>Σύνολο </a:t>
            </a:r>
            <a:r>
              <a:rPr lang="el-GR" dirty="0" err="1">
                <a:latin typeface="+mn-lt"/>
              </a:rPr>
              <a:t>Ενωσιακής</a:t>
            </a:r>
            <a:r>
              <a:rPr lang="el-GR" dirty="0">
                <a:latin typeface="+mn-lt"/>
              </a:rPr>
              <a:t> και Εθνικής Συμμετοχής, ποσά σε εκατ. Ευρώ</a:t>
            </a:r>
          </a:p>
        </p:txBody>
      </p:sp>
      <p:sp>
        <p:nvSpPr>
          <p:cNvPr id="30" name="Google Shape;1111;p22">
            <a:extLst>
              <a:ext uri="{FF2B5EF4-FFF2-40B4-BE49-F238E27FC236}">
                <a16:creationId xmlns:a16="http://schemas.microsoft.com/office/drawing/2014/main" id="{B7E926E2-EC31-4FAF-B47F-D6083AF7034A}"/>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7</a:t>
            </a:fld>
            <a:endParaRPr lang="el-GR" sz="1000">
              <a:solidFill>
                <a:schemeClr val="tx1"/>
              </a:solidFill>
              <a:latin typeface="Calibri "/>
            </a:endParaRPr>
          </a:p>
        </p:txBody>
      </p:sp>
    </p:spTree>
    <p:extLst>
      <p:ext uri="{BB962C8B-B14F-4D97-AF65-F5344CB8AC3E}">
        <p14:creationId xmlns:p14="http://schemas.microsoft.com/office/powerpoint/2010/main" val="400576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44AE3DA-61A8-4F7B-915C-27F1B0D57C9A}"/>
              </a:ext>
            </a:extLst>
          </p:cNvPr>
          <p:cNvGraphicFramePr>
            <a:graphicFrameLocks noChangeAspect="1"/>
          </p:cNvGraphicFramePr>
          <p:nvPr>
            <p:custDataLst>
              <p:tags r:id="rId2"/>
            </p:custDataLst>
            <p:extLst>
              <p:ext uri="{D42A27DB-BD31-4B8C-83A1-F6EECF244321}">
                <p14:modId xmlns:p14="http://schemas.microsoft.com/office/powerpoint/2010/main" val="1277662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59" name="think-cell Slide" r:id="rId49" imgW="395" imgH="394" progId="TCLayout.ActiveDocument.1">
                  <p:embed/>
                </p:oleObj>
              </mc:Choice>
              <mc:Fallback>
                <p:oleObj name="think-cell Slide" r:id="rId49" imgW="395" imgH="394" progId="TCLayout.ActiveDocument.1">
                  <p:embed/>
                  <p:pic>
                    <p:nvPicPr>
                      <p:cNvPr id="4" name="Object 3" hidden="1">
                        <a:extLst>
                          <a:ext uri="{FF2B5EF4-FFF2-40B4-BE49-F238E27FC236}">
                            <a16:creationId xmlns:a16="http://schemas.microsoft.com/office/drawing/2014/main" id="{344AE3DA-61A8-4F7B-915C-27F1B0D57C9A}"/>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pic>
        <p:nvPicPr>
          <p:cNvPr id="10" name="Picture 3">
            <a:extLst>
              <a:ext uri="{FF2B5EF4-FFF2-40B4-BE49-F238E27FC236}">
                <a16:creationId xmlns:a16="http://schemas.microsoft.com/office/drawing/2014/main" id="{F1C8BE41-A460-4BA1-BC8B-D6A8CFFD83B3}"/>
              </a:ext>
            </a:extLst>
          </p:cNvPr>
          <p:cNvPicPr>
            <a:picLocks noChangeAspect="1" noChangeArrowheads="1"/>
          </p:cNvPicPr>
          <p:nvPr/>
        </p:nvPicPr>
        <p:blipFill rotWithShape="1">
          <a:blip r:embed="rId51">
            <a:lum bright="70000" contrast="-70000"/>
            <a:extLst>
              <a:ext uri="{BEBA8EAE-BF5A-486C-A8C5-ECC9F3942E4B}">
                <a14:imgProps xmlns:a14="http://schemas.microsoft.com/office/drawing/2010/main">
                  <a14:imgLayer r:embed="rId52">
                    <a14:imgEffect>
                      <a14:artisticPaintStrokes trans="100000" intensity="0"/>
                    </a14:imgEffect>
                  </a14:imgLayer>
                </a14:imgProps>
              </a:ext>
              <a:ext uri="{28A0092B-C50C-407E-A947-70E740481C1C}">
                <a14:useLocalDpi xmlns:a14="http://schemas.microsoft.com/office/drawing/2010/main" val="0"/>
              </a:ext>
            </a:extLst>
          </a:blip>
          <a:srcRect r="51744"/>
          <a:stretch/>
        </p:blipFill>
        <p:spPr bwMode="auto">
          <a:xfrm>
            <a:off x="9180097" y="374650"/>
            <a:ext cx="3011903"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0" name="Google Shape;1110;p22"/>
          <p:cNvSpPr txBox="1">
            <a:spLocks noGrp="1"/>
          </p:cNvSpPr>
          <p:nvPr>
            <p:ph type="title" idx="4294967295"/>
          </p:nvPr>
        </p:nvSpPr>
        <p:spPr>
          <a:xfrm>
            <a:off x="0" y="-84138"/>
            <a:ext cx="12192000" cy="701676"/>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Περιφερειακά Προγράμματα του ΕΣΠΑ 2021-2027</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 name="Rectangle 1"/>
          <p:cNvSpPr/>
          <p:nvPr/>
        </p:nvSpPr>
        <p:spPr>
          <a:xfrm>
            <a:off x="397934" y="1249301"/>
            <a:ext cx="11099800" cy="882293"/>
          </a:xfrm>
          <a:prstGeom prst="rect">
            <a:avLst/>
          </a:prstGeom>
        </p:spPr>
        <p:txBody>
          <a:bodyPr wrap="square">
            <a:spAutoFit/>
          </a:bodyPr>
          <a:lstStyle/>
          <a:p>
            <a:pPr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p:txBody>
      </p:sp>
      <p:graphicFrame>
        <p:nvGraphicFramePr>
          <p:cNvPr id="109" name="Chart 108">
            <a:extLst>
              <a:ext uri="{FF2B5EF4-FFF2-40B4-BE49-F238E27FC236}">
                <a16:creationId xmlns:a16="http://schemas.microsoft.com/office/drawing/2014/main" id="{1BEA7E1C-0B8A-4E5C-9798-7A7EFC9D0DB4}"/>
              </a:ext>
            </a:extLst>
          </p:cNvPr>
          <p:cNvGraphicFramePr/>
          <p:nvPr>
            <p:custDataLst>
              <p:tags r:id="rId3"/>
            </p:custDataLst>
          </p:nvPr>
        </p:nvGraphicFramePr>
        <p:xfrm>
          <a:off x="3468688" y="820738"/>
          <a:ext cx="8112125" cy="5662612"/>
        </p:xfrm>
        <a:graphic>
          <a:graphicData uri="http://schemas.openxmlformats.org/drawingml/2006/chart">
            <c:chart xmlns:c="http://schemas.openxmlformats.org/drawingml/2006/chart" xmlns:r="http://schemas.openxmlformats.org/officeDocument/2006/relationships" r:id="rId53"/>
          </a:graphicData>
        </a:graphic>
      </p:graphicFrame>
      <p:sp>
        <p:nvSpPr>
          <p:cNvPr id="13" name="Text Placeholder 2">
            <a:extLst>
              <a:ext uri="{FF2B5EF4-FFF2-40B4-BE49-F238E27FC236}">
                <a16:creationId xmlns:a16="http://schemas.microsoft.com/office/drawing/2014/main" id="{F0344823-FF43-4B50-8913-8A6150D1E03E}"/>
              </a:ext>
            </a:extLst>
          </p:cNvPr>
          <p:cNvSpPr>
            <a:spLocks noGrp="1"/>
          </p:cNvSpPr>
          <p:nvPr>
            <p:custDataLst>
              <p:tags r:id="rId4"/>
            </p:custDataLst>
          </p:nvPr>
        </p:nvSpPr>
        <p:spPr bwMode="auto">
          <a:xfrm>
            <a:off x="1212850" y="1454150"/>
            <a:ext cx="2185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72CF009-C7A1-4A15-8ED3-03F02ADD7610}" type="datetime'Πρό''''γρ''αμμα Κεντρικ''ή''ς ''Μακ''''ε''''''δ''ο''''''νίας'">
              <a:rPr lang="el-GR" altLang="en-US" sz="1200" b="1" smtClean="0">
                <a:latin typeface="+mn-lt"/>
                <a:cs typeface="+mn-cs"/>
              </a:rPr>
              <a:pPr/>
              <a:t>Πρόγραμμα Κεντρικής Μακεδονίας</a:t>
            </a:fld>
            <a:endParaRPr lang="el-GR" sz="1200" b="1" dirty="0">
              <a:latin typeface="+mn-lt"/>
              <a:cs typeface="+mn-cs"/>
            </a:endParaRPr>
          </a:p>
        </p:txBody>
      </p:sp>
      <p:sp>
        <p:nvSpPr>
          <p:cNvPr id="85" name="Text Placeholder 2">
            <a:extLst>
              <a:ext uri="{FF2B5EF4-FFF2-40B4-BE49-F238E27FC236}">
                <a16:creationId xmlns:a16="http://schemas.microsoft.com/office/drawing/2014/main" id="{58F2A27B-8B09-428E-8C41-989ED2DCC547}"/>
              </a:ext>
            </a:extLst>
          </p:cNvPr>
          <p:cNvSpPr>
            <a:spLocks noGrp="1"/>
          </p:cNvSpPr>
          <p:nvPr>
            <p:custDataLst>
              <p:tags r:id="rId5"/>
            </p:custDataLst>
          </p:nvPr>
        </p:nvSpPr>
        <p:spPr bwMode="gray">
          <a:xfrm>
            <a:off x="5513388" y="47625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F7B10B2-1E85-4644-AE02-C386B26B70CC}" type="datetime'''''''''''''''''''3''''9''''''''''4'''''''''''''''''''''''">
              <a:rPr lang="el-GR" altLang="en-US" sz="1200" b="1" smtClean="0">
                <a:latin typeface="Calibri "/>
                <a:cs typeface="+mn-cs"/>
              </a:rPr>
              <a:pPr marL="0" indent="0">
                <a:spcBef>
                  <a:spcPct val="0"/>
                </a:spcBef>
                <a:spcAft>
                  <a:spcPct val="0"/>
                </a:spcAft>
                <a:buNone/>
              </a:pPr>
              <a:t>394</a:t>
            </a:fld>
            <a:endParaRPr lang="el-GR" sz="1200" b="1" dirty="0">
              <a:latin typeface="Calibri "/>
              <a:cs typeface="+mn-cs"/>
            </a:endParaRPr>
          </a:p>
        </p:txBody>
      </p:sp>
      <p:sp>
        <p:nvSpPr>
          <p:cNvPr id="14" name="Text Placeholder 2">
            <a:extLst>
              <a:ext uri="{FF2B5EF4-FFF2-40B4-BE49-F238E27FC236}">
                <a16:creationId xmlns:a16="http://schemas.microsoft.com/office/drawing/2014/main" id="{EE12EE0A-AED6-400D-BE15-072AB872D14D}"/>
              </a:ext>
            </a:extLst>
          </p:cNvPr>
          <p:cNvSpPr>
            <a:spLocks noGrp="1"/>
          </p:cNvSpPr>
          <p:nvPr>
            <p:custDataLst>
              <p:tags r:id="rId6"/>
            </p:custDataLst>
          </p:nvPr>
        </p:nvSpPr>
        <p:spPr bwMode="auto">
          <a:xfrm>
            <a:off x="1951038" y="1878013"/>
            <a:ext cx="14478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DC23E11-0369-458E-9346-F375023B3FB0}" type="datetime'''Πρ''''''ό''γρ''''''''''α''μμα'' ''Θ''εσ''σαλίας'''''''''''">
              <a:rPr lang="el-GR" altLang="en-US" sz="1200" b="1" smtClean="0">
                <a:latin typeface="+mn-lt"/>
                <a:cs typeface="+mn-cs"/>
              </a:rPr>
              <a:pPr/>
              <a:t>Πρόγραμμα Θεσσαλίας</a:t>
            </a:fld>
            <a:endParaRPr lang="el-GR" sz="1200" b="1" dirty="0">
              <a:latin typeface="+mn-lt"/>
              <a:cs typeface="+mn-cs"/>
            </a:endParaRPr>
          </a:p>
        </p:txBody>
      </p:sp>
      <p:sp>
        <p:nvSpPr>
          <p:cNvPr id="64" name="Text Placeholder 2">
            <a:extLst>
              <a:ext uri="{FF2B5EF4-FFF2-40B4-BE49-F238E27FC236}">
                <a16:creationId xmlns:a16="http://schemas.microsoft.com/office/drawing/2014/main" id="{59E3D3AC-1C21-412F-8C23-D0B17E89DF8A}"/>
              </a:ext>
            </a:extLst>
          </p:cNvPr>
          <p:cNvSpPr>
            <a:spLocks noGrp="1"/>
          </p:cNvSpPr>
          <p:nvPr>
            <p:custDataLst>
              <p:tags r:id="rId7"/>
            </p:custDataLst>
          </p:nvPr>
        </p:nvSpPr>
        <p:spPr bwMode="gray">
          <a:xfrm>
            <a:off x="6718300" y="95567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F4537BD-C63B-4729-8F85-94FE984C2773}" type="datetime'''''''''''''''''63''''''''''''''''''''''''''''''9'">
              <a:rPr lang="el-GR" altLang="en-US" sz="1200" b="1" smtClean="0">
                <a:latin typeface="Calibri "/>
                <a:cs typeface="+mn-cs"/>
              </a:rPr>
              <a:pPr/>
              <a:t>639</a:t>
            </a:fld>
            <a:endParaRPr lang="el-GR" sz="1200" b="1" dirty="0">
              <a:latin typeface="Calibri "/>
              <a:cs typeface="+mn-cs"/>
            </a:endParaRPr>
          </a:p>
        </p:txBody>
      </p:sp>
      <p:sp>
        <p:nvSpPr>
          <p:cNvPr id="37" name="Text Placeholder 2">
            <a:extLst>
              <a:ext uri="{FF2B5EF4-FFF2-40B4-BE49-F238E27FC236}">
                <a16:creationId xmlns:a16="http://schemas.microsoft.com/office/drawing/2014/main" id="{26789793-FEDD-43DE-B679-18EF798F9F95}"/>
              </a:ext>
            </a:extLst>
          </p:cNvPr>
          <p:cNvSpPr>
            <a:spLocks noGrp="1"/>
          </p:cNvSpPr>
          <p:nvPr>
            <p:custDataLst>
              <p:tags r:id="rId8"/>
            </p:custDataLst>
          </p:nvPr>
        </p:nvSpPr>
        <p:spPr bwMode="auto">
          <a:xfrm>
            <a:off x="1584325" y="2724150"/>
            <a:ext cx="18145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2F13F38-A9CE-4E1E-9289-29ADCAF828DD}" type="datetime'''Πρόγρ''''''α''μμ''α ''Δ''υτικ''ής'' Ε''λ''λ''''''ά''δ''ας'">
              <a:rPr lang="el-GR" altLang="en-US" sz="1200" b="1" smtClean="0">
                <a:latin typeface="+mn-lt"/>
                <a:cs typeface="+mn-cs"/>
              </a:rPr>
              <a:pPr/>
              <a:t>Πρόγραμμα Δυτικής Ελλάδας</a:t>
            </a:fld>
            <a:endParaRPr lang="el-GR" sz="1200" b="1" dirty="0">
              <a:latin typeface="+mn-lt"/>
              <a:cs typeface="+mn-cs"/>
            </a:endParaRPr>
          </a:p>
        </p:txBody>
      </p:sp>
      <p:sp>
        <p:nvSpPr>
          <p:cNvPr id="36" name="Text Placeholder 2">
            <a:extLst>
              <a:ext uri="{FF2B5EF4-FFF2-40B4-BE49-F238E27FC236}">
                <a16:creationId xmlns:a16="http://schemas.microsoft.com/office/drawing/2014/main" id="{06C198BF-9B1B-4D91-9283-6B57CC0EACFE}"/>
              </a:ext>
            </a:extLst>
          </p:cNvPr>
          <p:cNvSpPr>
            <a:spLocks noGrp="1"/>
          </p:cNvSpPr>
          <p:nvPr>
            <p:custDataLst>
              <p:tags r:id="rId9"/>
            </p:custDataLst>
          </p:nvPr>
        </p:nvSpPr>
        <p:spPr bwMode="auto">
          <a:xfrm>
            <a:off x="2095500" y="2300288"/>
            <a:ext cx="130333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9FE1A89-1B0C-4C7E-A098-8813EF1E38E8}" type="datetime'''Πρ''''ό''''γραμμα'' Ηπ''''''εί''ρο''''''''''''''''''''''υ'''">
              <a:rPr lang="el-GR" altLang="en-US" sz="1200" b="1" smtClean="0">
                <a:latin typeface="+mn-lt"/>
                <a:cs typeface="+mn-cs"/>
              </a:rPr>
              <a:pPr/>
              <a:t>Πρόγραμμα Ηπείρου</a:t>
            </a:fld>
            <a:endParaRPr lang="el-GR" sz="1200" b="1" dirty="0">
              <a:latin typeface="+mn-lt"/>
              <a:cs typeface="+mn-cs"/>
            </a:endParaRPr>
          </a:p>
        </p:txBody>
      </p:sp>
      <p:sp>
        <p:nvSpPr>
          <p:cNvPr id="78" name="Text Placeholder 2">
            <a:extLst>
              <a:ext uri="{FF2B5EF4-FFF2-40B4-BE49-F238E27FC236}">
                <a16:creationId xmlns:a16="http://schemas.microsoft.com/office/drawing/2014/main" id="{709B7DE4-50B3-4D9A-855A-A9B43BCCD83C}"/>
              </a:ext>
            </a:extLst>
          </p:cNvPr>
          <p:cNvSpPr>
            <a:spLocks noGrp="1"/>
          </p:cNvSpPr>
          <p:nvPr>
            <p:custDataLst>
              <p:tags r:id="rId10"/>
            </p:custDataLst>
          </p:nvPr>
        </p:nvSpPr>
        <p:spPr bwMode="gray">
          <a:xfrm>
            <a:off x="5248275" y="322103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22721D8-8F52-4940-AC26-66AFED5A0F63}" type="datetime'3''''''''''''''''''''''''4''''''''''''0'''''''''''''''''''''">
              <a:rPr lang="el-GR" altLang="en-US" sz="1000" smtClean="0">
                <a:latin typeface="Calibri "/>
                <a:cs typeface="+mn-cs"/>
              </a:rPr>
              <a:pPr marL="0" indent="0">
                <a:spcBef>
                  <a:spcPct val="0"/>
                </a:spcBef>
                <a:spcAft>
                  <a:spcPct val="0"/>
                </a:spcAft>
                <a:buNone/>
              </a:pPr>
              <a:t>340</a:t>
            </a:fld>
            <a:endParaRPr lang="el-GR" sz="1000" dirty="0">
              <a:latin typeface="Calibri "/>
              <a:cs typeface="+mn-cs"/>
            </a:endParaRPr>
          </a:p>
        </p:txBody>
      </p:sp>
      <p:sp>
        <p:nvSpPr>
          <p:cNvPr id="71" name="Text Placeholder 2">
            <a:extLst>
              <a:ext uri="{FF2B5EF4-FFF2-40B4-BE49-F238E27FC236}">
                <a16:creationId xmlns:a16="http://schemas.microsoft.com/office/drawing/2014/main" id="{C7B80DD7-342B-49A9-88CA-D52AEF3986DA}"/>
              </a:ext>
            </a:extLst>
          </p:cNvPr>
          <p:cNvSpPr>
            <a:spLocks noGrp="1"/>
          </p:cNvSpPr>
          <p:nvPr>
            <p:custDataLst>
              <p:tags r:id="rId11"/>
            </p:custDataLst>
          </p:nvPr>
        </p:nvSpPr>
        <p:spPr bwMode="gray">
          <a:xfrm>
            <a:off x="6299200" y="1801813"/>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09A4B43-CBEA-4D0B-937E-3D461F021C10}" type="datetime'''''''''''''''''5''''5''''''''''''''''4'">
              <a:rPr lang="el-GR" altLang="en-US" sz="1200" b="1" smtClean="0">
                <a:latin typeface="Calibri "/>
                <a:cs typeface="+mn-cs"/>
              </a:rPr>
              <a:pPr marL="0" indent="0">
                <a:spcBef>
                  <a:spcPct val="0"/>
                </a:spcBef>
                <a:spcAft>
                  <a:spcPct val="0"/>
                </a:spcAft>
                <a:buNone/>
              </a:pPr>
              <a:t>554</a:t>
            </a:fld>
            <a:endParaRPr lang="el-GR" sz="1200" b="1" dirty="0">
              <a:latin typeface="Calibri "/>
              <a:cs typeface="+mn-cs"/>
            </a:endParaRPr>
          </a:p>
        </p:txBody>
      </p:sp>
      <p:sp>
        <p:nvSpPr>
          <p:cNvPr id="38" name="Text Placeholder 2">
            <a:extLst>
              <a:ext uri="{FF2B5EF4-FFF2-40B4-BE49-F238E27FC236}">
                <a16:creationId xmlns:a16="http://schemas.microsoft.com/office/drawing/2014/main" id="{EB1EAB82-C1B3-4EE4-B4C6-A22CBC14342A}"/>
              </a:ext>
            </a:extLst>
          </p:cNvPr>
          <p:cNvSpPr>
            <a:spLocks noGrp="1"/>
          </p:cNvSpPr>
          <p:nvPr>
            <p:custDataLst>
              <p:tags r:id="rId12"/>
            </p:custDataLst>
          </p:nvPr>
        </p:nvSpPr>
        <p:spPr bwMode="auto">
          <a:xfrm>
            <a:off x="1339850" y="3146425"/>
            <a:ext cx="2058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961560C-A19A-4D95-A501-A2F89F22FE40}" type="datetime'''Πρ''όγρα''μμ''α Δ''υτ''ι''''κ''ής'' Μ''ακ''''''''εδ''ονίας'">
              <a:rPr lang="el-GR" altLang="en-US" sz="1200" b="1" smtClean="0">
                <a:latin typeface="+mn-lt"/>
                <a:cs typeface="+mn-cs"/>
              </a:rPr>
              <a:pPr/>
              <a:t>Πρόγραμμα Δυτικής Μακεδονίας</a:t>
            </a:fld>
            <a:endParaRPr lang="el-GR" sz="1200" b="1" dirty="0">
              <a:latin typeface="+mn-lt"/>
              <a:cs typeface="+mn-cs"/>
            </a:endParaRPr>
          </a:p>
        </p:txBody>
      </p:sp>
      <p:sp>
        <p:nvSpPr>
          <p:cNvPr id="92" name="Text Placeholder 2">
            <a:extLst>
              <a:ext uri="{FF2B5EF4-FFF2-40B4-BE49-F238E27FC236}">
                <a16:creationId xmlns:a16="http://schemas.microsoft.com/office/drawing/2014/main" id="{D32924F1-6674-4D77-AF26-68706E1AA20F}"/>
              </a:ext>
            </a:extLst>
          </p:cNvPr>
          <p:cNvSpPr>
            <a:spLocks noGrp="1"/>
          </p:cNvSpPr>
          <p:nvPr>
            <p:custDataLst>
              <p:tags r:id="rId13"/>
            </p:custDataLst>
          </p:nvPr>
        </p:nvSpPr>
        <p:spPr bwMode="gray">
          <a:xfrm>
            <a:off x="4427538" y="618172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2F5E3B1-65F1-47A9-8E5A-EC28D0EDD424}" type="datetime'''''''''''17''''''''''3'''''''''''''''''''''''''">
              <a:rPr lang="el-GR" altLang="en-US" sz="1000" smtClean="0">
                <a:latin typeface="Calibri "/>
                <a:cs typeface="+mn-cs"/>
              </a:rPr>
              <a:pPr marL="0" indent="0">
                <a:spcBef>
                  <a:spcPct val="0"/>
                </a:spcBef>
                <a:spcAft>
                  <a:spcPct val="0"/>
                </a:spcAft>
                <a:buNone/>
              </a:pPr>
              <a:t>173</a:t>
            </a:fld>
            <a:endParaRPr lang="el-GR" sz="1000" dirty="0">
              <a:latin typeface="Calibri "/>
              <a:cs typeface="+mn-cs"/>
            </a:endParaRPr>
          </a:p>
        </p:txBody>
      </p:sp>
      <p:sp>
        <p:nvSpPr>
          <p:cNvPr id="91" name="Text Placeholder 2">
            <a:extLst>
              <a:ext uri="{FF2B5EF4-FFF2-40B4-BE49-F238E27FC236}">
                <a16:creationId xmlns:a16="http://schemas.microsoft.com/office/drawing/2014/main" id="{E749AFCB-D8A5-4C18-A186-BF75740313A2}"/>
              </a:ext>
            </a:extLst>
          </p:cNvPr>
          <p:cNvSpPr>
            <a:spLocks noGrp="1"/>
          </p:cNvSpPr>
          <p:nvPr>
            <p:custDataLst>
              <p:tags r:id="rId14"/>
            </p:custDataLst>
          </p:nvPr>
        </p:nvSpPr>
        <p:spPr bwMode="gray">
          <a:xfrm>
            <a:off x="4978400" y="6030913"/>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3BE1B72-7556-4CC4-8138-CB3CF2BFD19F}" type="datetime'''''''''2''''''''''''''''''''8''''''''''''''''''''''5'">
              <a:rPr lang="el-GR" altLang="en-US" sz="1200" b="1" smtClean="0">
                <a:latin typeface="Calibri "/>
                <a:cs typeface="+mn-cs"/>
              </a:rPr>
              <a:pPr marL="0" indent="0">
                <a:spcBef>
                  <a:spcPct val="0"/>
                </a:spcBef>
                <a:spcAft>
                  <a:spcPct val="0"/>
                </a:spcAft>
                <a:buNone/>
              </a:pPr>
              <a:t>285</a:t>
            </a:fld>
            <a:endParaRPr lang="el-GR" sz="1200" b="1" dirty="0">
              <a:latin typeface="Calibri "/>
              <a:cs typeface="+mn-cs"/>
            </a:endParaRPr>
          </a:p>
        </p:txBody>
      </p:sp>
      <p:sp>
        <p:nvSpPr>
          <p:cNvPr id="69" name="Text Placeholder 2">
            <a:extLst>
              <a:ext uri="{FF2B5EF4-FFF2-40B4-BE49-F238E27FC236}">
                <a16:creationId xmlns:a16="http://schemas.microsoft.com/office/drawing/2014/main" id="{24E89E09-78C9-452B-B251-AA3CEA5F12D9}"/>
              </a:ext>
            </a:extLst>
          </p:cNvPr>
          <p:cNvSpPr>
            <a:spLocks noGrp="1"/>
          </p:cNvSpPr>
          <p:nvPr>
            <p:custDataLst>
              <p:tags r:id="rId15"/>
            </p:custDataLst>
          </p:nvPr>
        </p:nvSpPr>
        <p:spPr bwMode="gray">
          <a:xfrm>
            <a:off x="10653713" y="1379538"/>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A2D2997-6FFB-4FE1-A4C6-F4F3AE7BA6EA}" type="datetime'''''''''''''1.''''''44''''''''''''''0'''''''''''''''">
              <a:rPr lang="el-GR" altLang="en-US" sz="1200" b="1" smtClean="0">
                <a:latin typeface="Calibri "/>
                <a:cs typeface="+mn-cs"/>
              </a:rPr>
              <a:pPr marL="0" indent="0">
                <a:spcBef>
                  <a:spcPct val="0"/>
                </a:spcBef>
                <a:spcAft>
                  <a:spcPct val="0"/>
                </a:spcAft>
                <a:buNone/>
              </a:pPr>
              <a:t>1.440</a:t>
            </a:fld>
            <a:endParaRPr lang="el-GR" sz="1200" b="1" dirty="0">
              <a:latin typeface="Calibri "/>
              <a:cs typeface="+mn-cs"/>
            </a:endParaRPr>
          </a:p>
        </p:txBody>
      </p:sp>
      <p:sp>
        <p:nvSpPr>
          <p:cNvPr id="39" name="Text Placeholder 2">
            <a:extLst>
              <a:ext uri="{FF2B5EF4-FFF2-40B4-BE49-F238E27FC236}">
                <a16:creationId xmlns:a16="http://schemas.microsoft.com/office/drawing/2014/main" id="{72FA18E5-F7B0-45A7-89B8-69A4681816A4}"/>
              </a:ext>
            </a:extLst>
          </p:cNvPr>
          <p:cNvSpPr>
            <a:spLocks noGrp="1"/>
          </p:cNvSpPr>
          <p:nvPr>
            <p:custDataLst>
              <p:tags r:id="rId16"/>
            </p:custDataLst>
          </p:nvPr>
        </p:nvSpPr>
        <p:spPr bwMode="auto">
          <a:xfrm>
            <a:off x="1576388" y="3568700"/>
            <a:ext cx="1822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2ED43DB-A1E3-4DA5-8D60-816556F8C736}" type="datetime'''''Πρ''ό''γ''ρ''α''''μμα'''' Σ''''τερ''ε''ά''ς'''' Ελλάδ''ας'">
              <a:rPr lang="el-GR" altLang="en-US" sz="1200" b="1" smtClean="0">
                <a:latin typeface="+mn-lt"/>
                <a:cs typeface="+mn-cs"/>
              </a:rPr>
              <a:pPr/>
              <a:t>Πρόγραμμα Στερεάς Ελλάδας</a:t>
            </a:fld>
            <a:endParaRPr lang="el-GR" sz="1200" b="1" dirty="0">
              <a:latin typeface="+mn-lt"/>
              <a:cs typeface="+mn-cs"/>
            </a:endParaRPr>
          </a:p>
        </p:txBody>
      </p:sp>
      <p:sp>
        <p:nvSpPr>
          <p:cNvPr id="40" name="Text Placeholder 2">
            <a:extLst>
              <a:ext uri="{FF2B5EF4-FFF2-40B4-BE49-F238E27FC236}">
                <a16:creationId xmlns:a16="http://schemas.microsoft.com/office/drawing/2014/main" id="{32D7E888-767B-47D3-9A73-0E3D4FE792E9}"/>
              </a:ext>
            </a:extLst>
          </p:cNvPr>
          <p:cNvSpPr>
            <a:spLocks noGrp="1"/>
          </p:cNvSpPr>
          <p:nvPr>
            <p:custDataLst>
              <p:tags r:id="rId17"/>
            </p:custDataLst>
          </p:nvPr>
        </p:nvSpPr>
        <p:spPr bwMode="auto">
          <a:xfrm>
            <a:off x="1682750" y="3992563"/>
            <a:ext cx="17160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406A409-60F4-4D02-9155-2D54CE8C0FD7}" type="datetime'Πρ''''ό''γρ''''''α''''''''''μμα'' Π''''''''ελοπoν''νή''σ''ου'">
              <a:rPr lang="el-GR" altLang="en-US" sz="1200" b="1" smtClean="0">
                <a:latin typeface="+mn-lt"/>
                <a:cs typeface="+mn-cs"/>
              </a:rPr>
              <a:pPr/>
              <a:t>Πρόγραμμα Πελοπoννήσου</a:t>
            </a:fld>
            <a:endParaRPr lang="el-GR" sz="1200" b="1" dirty="0">
              <a:latin typeface="+mn-lt"/>
              <a:cs typeface="+mn-cs"/>
            </a:endParaRPr>
          </a:p>
        </p:txBody>
      </p:sp>
      <p:sp>
        <p:nvSpPr>
          <p:cNvPr id="44" name="Text Placeholder 2">
            <a:extLst>
              <a:ext uri="{FF2B5EF4-FFF2-40B4-BE49-F238E27FC236}">
                <a16:creationId xmlns:a16="http://schemas.microsoft.com/office/drawing/2014/main" id="{0AE0BA60-F4A5-4886-9C75-B3974E79EC35}"/>
              </a:ext>
            </a:extLst>
          </p:cNvPr>
          <p:cNvSpPr>
            <a:spLocks noGrp="1"/>
          </p:cNvSpPr>
          <p:nvPr>
            <p:custDataLst>
              <p:tags r:id="rId18"/>
            </p:custDataLst>
          </p:nvPr>
        </p:nvSpPr>
        <p:spPr bwMode="auto">
          <a:xfrm>
            <a:off x="2160588" y="5683250"/>
            <a:ext cx="12382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FEBBF95-0A89-41B4-82B0-54801F9CDC3B}" type="datetime'Πρ''όγ''''ρ''α''μμ''α ''Ατ''''''τική''''''''''''''''''''''ς'''">
              <a:rPr lang="el-GR" altLang="en-US" sz="1200" b="1" smtClean="0">
                <a:latin typeface="+mn-lt"/>
                <a:cs typeface="+mn-cs"/>
              </a:rPr>
              <a:pPr/>
              <a:t>Πρόγραμμα Αττικής</a:t>
            </a:fld>
            <a:endParaRPr lang="el-GR" sz="1200" b="1" dirty="0">
              <a:latin typeface="+mn-lt"/>
              <a:cs typeface="+mn-cs"/>
            </a:endParaRPr>
          </a:p>
        </p:txBody>
      </p:sp>
      <p:sp>
        <p:nvSpPr>
          <p:cNvPr id="42" name="Text Placeholder 2">
            <a:extLst>
              <a:ext uri="{FF2B5EF4-FFF2-40B4-BE49-F238E27FC236}">
                <a16:creationId xmlns:a16="http://schemas.microsoft.com/office/drawing/2014/main" id="{7610CBC4-7060-4C63-83FC-F532E090BB4E}"/>
              </a:ext>
            </a:extLst>
          </p:cNvPr>
          <p:cNvSpPr>
            <a:spLocks noGrp="1"/>
          </p:cNvSpPr>
          <p:nvPr>
            <p:custDataLst>
              <p:tags r:id="rId19"/>
            </p:custDataLst>
          </p:nvPr>
        </p:nvSpPr>
        <p:spPr bwMode="auto">
          <a:xfrm>
            <a:off x="1589088" y="4837113"/>
            <a:ext cx="18097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C411EBC-BAF3-4FF8-95B3-C54242A5427B}" type="datetime'Π''ρ''ό''γ''ρ''α''μ''''μ''α'' Β''''''ο''ρείου Α''ιγα''ί''ο''υ'">
              <a:rPr lang="el-GR" altLang="en-US" sz="1200" b="1" smtClean="0">
                <a:latin typeface="+mn-lt"/>
                <a:cs typeface="+mn-cs"/>
              </a:rPr>
              <a:pPr/>
              <a:t>Πρόγραμμα Βορείου Αιγαίου</a:t>
            </a:fld>
            <a:endParaRPr lang="el-GR" sz="1200" b="1" dirty="0">
              <a:latin typeface="+mn-lt"/>
              <a:cs typeface="+mn-cs"/>
            </a:endParaRPr>
          </a:p>
        </p:txBody>
      </p:sp>
      <p:sp>
        <p:nvSpPr>
          <p:cNvPr id="41" name="Text Placeholder 2">
            <a:extLst>
              <a:ext uri="{FF2B5EF4-FFF2-40B4-BE49-F238E27FC236}">
                <a16:creationId xmlns:a16="http://schemas.microsoft.com/office/drawing/2014/main" id="{E7D2EAC9-2615-4C36-9DA2-957A2B952ADE}"/>
              </a:ext>
            </a:extLst>
          </p:cNvPr>
          <p:cNvSpPr>
            <a:spLocks noGrp="1"/>
          </p:cNvSpPr>
          <p:nvPr>
            <p:custDataLst>
              <p:tags r:id="rId20"/>
            </p:custDataLst>
          </p:nvPr>
        </p:nvSpPr>
        <p:spPr bwMode="auto">
          <a:xfrm>
            <a:off x="1752600" y="4414838"/>
            <a:ext cx="164623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3D4FAE0-A52D-47BD-881A-68D82605DF35}" type="datetime'''''''''''Π''''ρόγ''ρ''''''αμμ''α Ιονίων'''' ''''Νήσω''ν'''''">
              <a:rPr lang="el-GR" altLang="en-US" sz="1200" b="1" smtClean="0">
                <a:latin typeface="+mn-lt"/>
                <a:cs typeface="+mn-cs"/>
              </a:rPr>
              <a:pPr/>
              <a:t>Πρόγραμμα Ιονίων Νήσων</a:t>
            </a:fld>
            <a:endParaRPr lang="el-GR" sz="1200" b="1" dirty="0">
              <a:latin typeface="+mn-lt"/>
              <a:cs typeface="+mn-cs"/>
            </a:endParaRPr>
          </a:p>
        </p:txBody>
      </p:sp>
      <p:sp>
        <p:nvSpPr>
          <p:cNvPr id="43" name="Text Placeholder 2">
            <a:extLst>
              <a:ext uri="{FF2B5EF4-FFF2-40B4-BE49-F238E27FC236}">
                <a16:creationId xmlns:a16="http://schemas.microsoft.com/office/drawing/2014/main" id="{C8067648-DAB4-4592-AFDD-C834018D0B38}"/>
              </a:ext>
            </a:extLst>
          </p:cNvPr>
          <p:cNvSpPr>
            <a:spLocks noGrp="1"/>
          </p:cNvSpPr>
          <p:nvPr>
            <p:custDataLst>
              <p:tags r:id="rId21"/>
            </p:custDataLst>
          </p:nvPr>
        </p:nvSpPr>
        <p:spPr bwMode="auto">
          <a:xfrm>
            <a:off x="2185988" y="5260975"/>
            <a:ext cx="12128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0E6EF50-BB2F-4ACD-9B70-B78F64B76330}" type="datetime'''''''''Π''ρόγραμ''''''μ''α Κ''''''''ρ''''''ή''τ''η''''''ς'">
              <a:rPr lang="el-GR" altLang="en-US" sz="1200" b="1" smtClean="0">
                <a:latin typeface="+mn-lt"/>
                <a:cs typeface="+mn-cs"/>
              </a:rPr>
              <a:pPr/>
              <a:t>Πρόγραμμα Κρήτης</a:t>
            </a:fld>
            <a:endParaRPr lang="el-GR" sz="1200" b="1" dirty="0">
              <a:latin typeface="+mn-lt"/>
              <a:cs typeface="+mn-cs"/>
            </a:endParaRPr>
          </a:p>
        </p:txBody>
      </p:sp>
      <p:sp>
        <p:nvSpPr>
          <p:cNvPr id="45" name="Text Placeholder 2">
            <a:extLst>
              <a:ext uri="{FF2B5EF4-FFF2-40B4-BE49-F238E27FC236}">
                <a16:creationId xmlns:a16="http://schemas.microsoft.com/office/drawing/2014/main" id="{BB1EB806-4D97-4BD4-92C7-FA571561D404}"/>
              </a:ext>
            </a:extLst>
          </p:cNvPr>
          <p:cNvSpPr>
            <a:spLocks noGrp="1"/>
          </p:cNvSpPr>
          <p:nvPr>
            <p:custDataLst>
              <p:tags r:id="rId22"/>
            </p:custDataLst>
          </p:nvPr>
        </p:nvSpPr>
        <p:spPr bwMode="auto">
          <a:xfrm>
            <a:off x="1662113" y="6107113"/>
            <a:ext cx="17367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F8F2F8B-674B-45EF-944A-C89371F2E8B2}" type="datetime'''Πρ''όγ''ραμ''''''μ''α ''''''Νο''τ''ίο''υ ''''''Αιγαίο''υ'">
              <a:rPr lang="el-GR" altLang="en-US" sz="1200" b="1" smtClean="0">
                <a:latin typeface="+mn-lt"/>
                <a:cs typeface="+mn-cs"/>
              </a:rPr>
              <a:pPr/>
              <a:t>Πρόγραμμα Νοτίου Αιγαίου</a:t>
            </a:fld>
            <a:endParaRPr lang="el-GR" sz="1200" b="1" dirty="0">
              <a:latin typeface="+mn-lt"/>
              <a:cs typeface="+mn-cs"/>
            </a:endParaRPr>
          </a:p>
        </p:txBody>
      </p:sp>
      <p:sp>
        <p:nvSpPr>
          <p:cNvPr id="12" name="Text Placeholder 2">
            <a:extLst>
              <a:ext uri="{FF2B5EF4-FFF2-40B4-BE49-F238E27FC236}">
                <a16:creationId xmlns:a16="http://schemas.microsoft.com/office/drawing/2014/main" id="{B32FA8E8-9710-4ED9-9C4E-AE5DFA869FA8}"/>
              </a:ext>
            </a:extLst>
          </p:cNvPr>
          <p:cNvSpPr>
            <a:spLocks noGrp="1"/>
          </p:cNvSpPr>
          <p:nvPr>
            <p:custDataLst>
              <p:tags r:id="rId23"/>
            </p:custDataLst>
          </p:nvPr>
        </p:nvSpPr>
        <p:spPr bwMode="auto">
          <a:xfrm>
            <a:off x="466726" y="1031875"/>
            <a:ext cx="29321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3821B0F-9D4F-4B5E-BB7D-0BF78445E501}" type="datetime'Πρ''όγραμμα Α''νατο''''λικής Μακεδονία''ς ''&amp; Θρ''''άκ''ης'">
              <a:rPr lang="el-GR" altLang="en-US" sz="1200" b="1" smtClean="0">
                <a:latin typeface="+mn-lt"/>
                <a:cs typeface="+mn-cs"/>
              </a:rPr>
              <a:pPr/>
              <a:t>Πρόγραμμα Ανατολικής Μακεδονίας &amp; Θράκης</a:t>
            </a:fld>
            <a:endParaRPr lang="el-GR" sz="1200" b="1" dirty="0">
              <a:latin typeface="+mn-lt"/>
              <a:cs typeface="+mn-cs"/>
            </a:endParaRPr>
          </a:p>
        </p:txBody>
      </p:sp>
      <p:sp>
        <p:nvSpPr>
          <p:cNvPr id="89" name="Text Placeholder 2">
            <a:extLst>
              <a:ext uri="{FF2B5EF4-FFF2-40B4-BE49-F238E27FC236}">
                <a16:creationId xmlns:a16="http://schemas.microsoft.com/office/drawing/2014/main" id="{0404A54C-40F4-45A6-8391-4C670475DA92}"/>
              </a:ext>
            </a:extLst>
          </p:cNvPr>
          <p:cNvSpPr>
            <a:spLocks noGrp="1"/>
          </p:cNvSpPr>
          <p:nvPr>
            <p:custDataLst>
              <p:tags r:id="rId24"/>
            </p:custDataLst>
          </p:nvPr>
        </p:nvSpPr>
        <p:spPr bwMode="gray">
          <a:xfrm>
            <a:off x="11523663" y="5608638"/>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A8ED866-AEA3-4F68-968F-1CC2FF27C398}" type="datetime'''''''''''''''''''''''1.6''''''1''''''''''''7'''">
              <a:rPr lang="el-GR" altLang="en-US" sz="1200" b="1" smtClean="0">
                <a:latin typeface="Calibri "/>
                <a:cs typeface="+mn-cs"/>
              </a:rPr>
              <a:pPr marL="0" indent="0">
                <a:spcBef>
                  <a:spcPct val="0"/>
                </a:spcBef>
                <a:spcAft>
                  <a:spcPct val="0"/>
                </a:spcAft>
                <a:buNone/>
              </a:pPr>
              <a:t>1.617</a:t>
            </a:fld>
            <a:endParaRPr lang="el-GR" sz="1200" b="1" dirty="0">
              <a:latin typeface="Calibri "/>
              <a:cs typeface="+mn-cs"/>
            </a:endParaRPr>
          </a:p>
        </p:txBody>
      </p:sp>
      <p:sp>
        <p:nvSpPr>
          <p:cNvPr id="74" name="Text Placeholder 2">
            <a:extLst>
              <a:ext uri="{FF2B5EF4-FFF2-40B4-BE49-F238E27FC236}">
                <a16:creationId xmlns:a16="http://schemas.microsoft.com/office/drawing/2014/main" id="{B0DB47DF-EB04-4F70-9D25-7D67ADB76A42}"/>
              </a:ext>
            </a:extLst>
          </p:cNvPr>
          <p:cNvSpPr>
            <a:spLocks noGrp="1"/>
          </p:cNvSpPr>
          <p:nvPr>
            <p:custDataLst>
              <p:tags r:id="rId25"/>
            </p:custDataLst>
          </p:nvPr>
        </p:nvSpPr>
        <p:spPr bwMode="gray">
          <a:xfrm>
            <a:off x="5233988" y="237648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BEA8422-6F43-4AE9-B215-131071678C1D}" type="datetime'''''''''''''''''''''''''3''''''''''''''3''''''''''''''7'''''''">
              <a:rPr lang="el-GR" altLang="en-US" sz="1000">
                <a:latin typeface="Calibri "/>
                <a:cs typeface="+mn-cs"/>
              </a:rPr>
              <a:pPr marL="0" indent="0">
                <a:spcBef>
                  <a:spcPct val="0"/>
                </a:spcBef>
                <a:spcAft>
                  <a:spcPct val="0"/>
                </a:spcAft>
                <a:buNone/>
              </a:pPr>
              <a:t>337</a:t>
            </a:fld>
            <a:endParaRPr lang="el-GR" sz="1000" dirty="0">
              <a:latin typeface="Calibri "/>
              <a:cs typeface="+mn-cs"/>
            </a:endParaRPr>
          </a:p>
        </p:txBody>
      </p:sp>
      <p:sp>
        <p:nvSpPr>
          <p:cNvPr id="68" name="Text Placeholder 2">
            <a:extLst>
              <a:ext uri="{FF2B5EF4-FFF2-40B4-BE49-F238E27FC236}">
                <a16:creationId xmlns:a16="http://schemas.microsoft.com/office/drawing/2014/main" id="{3CF4A4DB-D301-4A88-9480-F74AFCC3216E}"/>
              </a:ext>
            </a:extLst>
          </p:cNvPr>
          <p:cNvSpPr>
            <a:spLocks noGrp="1"/>
          </p:cNvSpPr>
          <p:nvPr>
            <p:custDataLst>
              <p:tags r:id="rId26"/>
            </p:custDataLst>
          </p:nvPr>
        </p:nvSpPr>
        <p:spPr bwMode="gray">
          <a:xfrm>
            <a:off x="6142038" y="110648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3E385DB-6E4B-4BE5-9E48-55FD60B38BFE}" type="datetime'''''''''''5''''''''''''''''''''2''''2'">
              <a:rPr lang="el-GR" altLang="en-US" sz="1000" smtClean="0">
                <a:latin typeface="Calibri "/>
                <a:cs typeface="+mn-cs"/>
              </a:rPr>
              <a:pPr marL="0" indent="0">
                <a:spcBef>
                  <a:spcPct val="0"/>
                </a:spcBef>
                <a:spcAft>
                  <a:spcPct val="0"/>
                </a:spcAft>
                <a:buNone/>
              </a:pPr>
              <a:t>522</a:t>
            </a:fld>
            <a:endParaRPr lang="el-GR" sz="1000" dirty="0">
              <a:latin typeface="Calibri "/>
              <a:cs typeface="+mn-cs"/>
            </a:endParaRPr>
          </a:p>
        </p:txBody>
      </p:sp>
      <p:sp>
        <p:nvSpPr>
          <p:cNvPr id="70" name="Text Placeholder 2">
            <a:extLst>
              <a:ext uri="{FF2B5EF4-FFF2-40B4-BE49-F238E27FC236}">
                <a16:creationId xmlns:a16="http://schemas.microsoft.com/office/drawing/2014/main" id="{D968F4BA-A8E4-46A5-BDAA-06FD86F39CF2}"/>
              </a:ext>
            </a:extLst>
          </p:cNvPr>
          <p:cNvSpPr>
            <a:spLocks noGrp="1"/>
          </p:cNvSpPr>
          <p:nvPr>
            <p:custDataLst>
              <p:tags r:id="rId27"/>
            </p:custDataLst>
          </p:nvPr>
        </p:nvSpPr>
        <p:spPr bwMode="gray">
          <a:xfrm>
            <a:off x="8540750" y="153035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098B2ED-B076-4F61-AB5E-B7B557F43AB9}" type="datetime'1''''''''''''''''.''''''''''''''''''''''''''01''''0'''">
              <a:rPr lang="el-GR" altLang="en-US" sz="1000" smtClean="0">
                <a:latin typeface="Calibri "/>
                <a:cs typeface="+mn-cs"/>
              </a:rPr>
              <a:pPr marL="0" indent="0">
                <a:spcBef>
                  <a:spcPct val="0"/>
                </a:spcBef>
                <a:spcAft>
                  <a:spcPct val="0"/>
                </a:spcAft>
                <a:buNone/>
              </a:pPr>
              <a:t>1.010</a:t>
            </a:fld>
            <a:endParaRPr lang="el-GR" sz="1000" dirty="0">
              <a:latin typeface="Calibri "/>
              <a:cs typeface="+mn-cs"/>
            </a:endParaRPr>
          </a:p>
        </p:txBody>
      </p:sp>
      <p:sp>
        <p:nvSpPr>
          <p:cNvPr id="72" name="Text Placeholder 2">
            <a:extLst>
              <a:ext uri="{FF2B5EF4-FFF2-40B4-BE49-F238E27FC236}">
                <a16:creationId xmlns:a16="http://schemas.microsoft.com/office/drawing/2014/main" id="{BEAAC8D3-EDBF-41FD-AC08-752A8ED93587}"/>
              </a:ext>
            </a:extLst>
          </p:cNvPr>
          <p:cNvSpPr>
            <a:spLocks noGrp="1"/>
          </p:cNvSpPr>
          <p:nvPr>
            <p:custDataLst>
              <p:tags r:id="rId28"/>
            </p:custDataLst>
          </p:nvPr>
        </p:nvSpPr>
        <p:spPr bwMode="gray">
          <a:xfrm>
            <a:off x="5659438" y="195262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AB0A86C-595C-4484-AA9D-64D98DA8121E}" type="datetime'''''''''''''''''''''''''''''''''4''''''''''''''2''4'">
              <a:rPr lang="el-GR" altLang="en-US" sz="1000" smtClean="0">
                <a:latin typeface="Calibri "/>
                <a:cs typeface="+mn-cs"/>
              </a:rPr>
              <a:pPr marL="0" indent="0">
                <a:spcBef>
                  <a:spcPct val="0"/>
                </a:spcBef>
                <a:spcAft>
                  <a:spcPct val="0"/>
                </a:spcAft>
                <a:buNone/>
              </a:pPr>
              <a:t>424</a:t>
            </a:fld>
            <a:endParaRPr lang="el-GR" sz="1000" dirty="0">
              <a:latin typeface="Calibri "/>
              <a:cs typeface="+mn-cs"/>
            </a:endParaRPr>
          </a:p>
        </p:txBody>
      </p:sp>
      <p:sp>
        <p:nvSpPr>
          <p:cNvPr id="82" name="Text Placeholder 2">
            <a:extLst>
              <a:ext uri="{FF2B5EF4-FFF2-40B4-BE49-F238E27FC236}">
                <a16:creationId xmlns:a16="http://schemas.microsoft.com/office/drawing/2014/main" id="{D08EFC76-F2C9-4A6D-BF84-79C4A974FFCB}"/>
              </a:ext>
            </a:extLst>
          </p:cNvPr>
          <p:cNvSpPr>
            <a:spLocks noGrp="1"/>
          </p:cNvSpPr>
          <p:nvPr>
            <p:custDataLst>
              <p:tags r:id="rId29"/>
            </p:custDataLst>
          </p:nvPr>
        </p:nvSpPr>
        <p:spPr bwMode="gray">
          <a:xfrm>
            <a:off x="4975225" y="406717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A6D7874-6B55-44A3-A70E-2E60906F42EA}" type="datetime'''''''2''''''''''''''''''''''''''8''''''''''''''''5'''">
              <a:rPr lang="el-GR" altLang="en-US" sz="1000">
                <a:latin typeface="Calibri "/>
                <a:cs typeface="+mn-cs"/>
              </a:rPr>
              <a:pPr marL="0" indent="0">
                <a:spcBef>
                  <a:spcPct val="0"/>
                </a:spcBef>
                <a:spcAft>
                  <a:spcPct val="0"/>
                </a:spcAft>
                <a:buNone/>
              </a:pPr>
              <a:t>285</a:t>
            </a:fld>
            <a:endParaRPr lang="el-GR" sz="1000" dirty="0">
              <a:latin typeface="Calibri "/>
              <a:cs typeface="+mn-cs"/>
            </a:endParaRPr>
          </a:p>
        </p:txBody>
      </p:sp>
      <p:sp>
        <p:nvSpPr>
          <p:cNvPr id="73" name="Text Placeholder 2">
            <a:extLst>
              <a:ext uri="{FF2B5EF4-FFF2-40B4-BE49-F238E27FC236}">
                <a16:creationId xmlns:a16="http://schemas.microsoft.com/office/drawing/2014/main" id="{88C05FB1-2DB8-4AD1-BA05-D147D392283B}"/>
              </a:ext>
            </a:extLst>
          </p:cNvPr>
          <p:cNvSpPr>
            <a:spLocks noGrp="1"/>
          </p:cNvSpPr>
          <p:nvPr>
            <p:custDataLst>
              <p:tags r:id="rId30"/>
            </p:custDataLst>
          </p:nvPr>
        </p:nvSpPr>
        <p:spPr bwMode="gray">
          <a:xfrm>
            <a:off x="5670550" y="222567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8E35159-2958-40A8-8ABF-ECF5679BFBB2}" type="datetime'''''''''''''''''42''''''6'''''''''''''''''''">
              <a:rPr lang="el-GR" altLang="en-US" sz="1200" b="1" smtClean="0">
                <a:latin typeface="Calibri "/>
                <a:cs typeface="+mn-cs"/>
              </a:rPr>
              <a:pPr marL="0" indent="0">
                <a:spcBef>
                  <a:spcPct val="0"/>
                </a:spcBef>
                <a:spcAft>
                  <a:spcPct val="0"/>
                </a:spcAft>
                <a:buNone/>
              </a:pPr>
              <a:t>426</a:t>
            </a:fld>
            <a:endParaRPr lang="el-GR" sz="1200" b="1" dirty="0">
              <a:latin typeface="Calibri "/>
              <a:cs typeface="+mn-cs"/>
            </a:endParaRPr>
          </a:p>
        </p:txBody>
      </p:sp>
      <p:sp>
        <p:nvSpPr>
          <p:cNvPr id="75" name="Text Placeholder 2">
            <a:extLst>
              <a:ext uri="{FF2B5EF4-FFF2-40B4-BE49-F238E27FC236}">
                <a16:creationId xmlns:a16="http://schemas.microsoft.com/office/drawing/2014/main" id="{785D6A21-0773-4CC3-9A5A-3543CDCC48A6}"/>
              </a:ext>
            </a:extLst>
          </p:cNvPr>
          <p:cNvSpPr>
            <a:spLocks noGrp="1"/>
          </p:cNvSpPr>
          <p:nvPr>
            <p:custDataLst>
              <p:tags r:id="rId31"/>
            </p:custDataLst>
          </p:nvPr>
        </p:nvSpPr>
        <p:spPr bwMode="gray">
          <a:xfrm>
            <a:off x="6665913" y="264795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E370C28-26C2-48A6-842B-BA56EB82A018}" type="datetime'6''''''''''''''''''''''''''''''2''''''''''8'">
              <a:rPr lang="el-GR" altLang="en-US" sz="1200" b="1" smtClean="0">
                <a:latin typeface="Calibri "/>
                <a:cs typeface="+mn-cs"/>
              </a:rPr>
              <a:pPr marL="0" indent="0">
                <a:spcBef>
                  <a:spcPct val="0"/>
                </a:spcBef>
                <a:spcAft>
                  <a:spcPct val="0"/>
                </a:spcAft>
                <a:buNone/>
              </a:pPr>
              <a:t>628</a:t>
            </a:fld>
            <a:endParaRPr lang="el-GR" sz="1200" b="1" dirty="0">
              <a:latin typeface="Calibri "/>
              <a:cs typeface="+mn-cs"/>
            </a:endParaRPr>
          </a:p>
        </p:txBody>
      </p:sp>
      <p:sp>
        <p:nvSpPr>
          <p:cNvPr id="76" name="Text Placeholder 2">
            <a:extLst>
              <a:ext uri="{FF2B5EF4-FFF2-40B4-BE49-F238E27FC236}">
                <a16:creationId xmlns:a16="http://schemas.microsoft.com/office/drawing/2014/main" id="{0362E8CF-72CA-4A89-AA5F-049261AC5954}"/>
              </a:ext>
            </a:extLst>
          </p:cNvPr>
          <p:cNvSpPr>
            <a:spLocks noGrp="1"/>
          </p:cNvSpPr>
          <p:nvPr>
            <p:custDataLst>
              <p:tags r:id="rId32"/>
            </p:custDataLst>
          </p:nvPr>
        </p:nvSpPr>
        <p:spPr bwMode="gray">
          <a:xfrm>
            <a:off x="6072188" y="2798763"/>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6EE2C5E-A11E-4504-85F6-13563490B38E}" type="datetime'''''5''''0''''''''''''''8'''''''''''''''''''''''''''''''''''''">
              <a:rPr lang="el-GR" altLang="en-US" sz="1000" smtClean="0">
                <a:latin typeface="Calibri "/>
                <a:cs typeface="+mn-cs"/>
              </a:rPr>
              <a:pPr marL="0" indent="0">
                <a:spcBef>
                  <a:spcPct val="0"/>
                </a:spcBef>
                <a:spcAft>
                  <a:spcPct val="0"/>
                </a:spcAft>
                <a:buNone/>
              </a:pPr>
              <a:t>508</a:t>
            </a:fld>
            <a:endParaRPr lang="el-GR" sz="1000" dirty="0">
              <a:latin typeface="Calibri "/>
              <a:cs typeface="+mn-cs"/>
            </a:endParaRPr>
          </a:p>
        </p:txBody>
      </p:sp>
      <p:sp>
        <p:nvSpPr>
          <p:cNvPr id="77" name="Text Placeholder 2">
            <a:extLst>
              <a:ext uri="{FF2B5EF4-FFF2-40B4-BE49-F238E27FC236}">
                <a16:creationId xmlns:a16="http://schemas.microsoft.com/office/drawing/2014/main" id="{D448F870-7BFF-437B-9A07-1A4AAEBB85CF}"/>
              </a:ext>
            </a:extLst>
          </p:cNvPr>
          <p:cNvSpPr>
            <a:spLocks noGrp="1"/>
          </p:cNvSpPr>
          <p:nvPr>
            <p:custDataLst>
              <p:tags r:id="rId33"/>
            </p:custDataLst>
          </p:nvPr>
        </p:nvSpPr>
        <p:spPr bwMode="gray">
          <a:xfrm>
            <a:off x="5513388" y="307022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D504B29-0F4E-4390-B387-2B524CAFD223}" type="datetime'''''3''''''''''''9''''''''''''''''''''''''''4'''''''''''''''''">
              <a:rPr lang="el-GR" altLang="en-US" sz="1200" b="1" smtClean="0">
                <a:latin typeface="Calibri "/>
                <a:cs typeface="+mn-cs"/>
              </a:rPr>
              <a:pPr marL="0" indent="0">
                <a:spcBef>
                  <a:spcPct val="0"/>
                </a:spcBef>
                <a:spcAft>
                  <a:spcPct val="0"/>
                </a:spcAft>
                <a:buNone/>
              </a:pPr>
              <a:t>394</a:t>
            </a:fld>
            <a:endParaRPr lang="el-GR" sz="1200" b="1" dirty="0">
              <a:latin typeface="Calibri "/>
              <a:cs typeface="+mn-cs"/>
            </a:endParaRPr>
          </a:p>
        </p:txBody>
      </p:sp>
      <p:sp>
        <p:nvSpPr>
          <p:cNvPr id="79" name="Text Placeholder 2">
            <a:extLst>
              <a:ext uri="{FF2B5EF4-FFF2-40B4-BE49-F238E27FC236}">
                <a16:creationId xmlns:a16="http://schemas.microsoft.com/office/drawing/2014/main" id="{ACC8F903-0AB1-4A78-8020-B6F2F3428629}"/>
              </a:ext>
            </a:extLst>
          </p:cNvPr>
          <p:cNvSpPr>
            <a:spLocks noGrp="1"/>
          </p:cNvSpPr>
          <p:nvPr>
            <p:custDataLst>
              <p:tags r:id="rId34"/>
            </p:custDataLst>
          </p:nvPr>
        </p:nvSpPr>
        <p:spPr bwMode="gray">
          <a:xfrm>
            <a:off x="5670550" y="349408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8D519A1-26A5-4B18-8265-537E665B3A2B}" type="datetime'''''''''''''''''''426'''''''''''''''''''''''''''''''''''">
              <a:rPr lang="el-GR" altLang="en-US" sz="1200" b="1" smtClean="0">
                <a:latin typeface="Calibri "/>
                <a:cs typeface="+mn-cs"/>
              </a:rPr>
              <a:pPr marL="0" indent="0">
                <a:spcBef>
                  <a:spcPct val="0"/>
                </a:spcBef>
                <a:spcAft>
                  <a:spcPct val="0"/>
                </a:spcAft>
                <a:buNone/>
              </a:pPr>
              <a:t>426</a:t>
            </a:fld>
            <a:endParaRPr lang="el-GR" sz="1200" b="1" dirty="0">
              <a:latin typeface="Calibri "/>
              <a:cs typeface="+mn-cs"/>
            </a:endParaRPr>
          </a:p>
        </p:txBody>
      </p:sp>
      <p:sp>
        <p:nvSpPr>
          <p:cNvPr id="80" name="Text Placeholder 2">
            <a:extLst>
              <a:ext uri="{FF2B5EF4-FFF2-40B4-BE49-F238E27FC236}">
                <a16:creationId xmlns:a16="http://schemas.microsoft.com/office/drawing/2014/main" id="{24033FE6-CF2D-48DB-A078-79356B4B4B05}"/>
              </a:ext>
            </a:extLst>
          </p:cNvPr>
          <p:cNvSpPr>
            <a:spLocks noGrp="1"/>
          </p:cNvSpPr>
          <p:nvPr>
            <p:custDataLst>
              <p:tags r:id="rId35"/>
            </p:custDataLst>
          </p:nvPr>
        </p:nvSpPr>
        <p:spPr bwMode="gray">
          <a:xfrm>
            <a:off x="4637088" y="36449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9C72BF1-89FE-4E7F-AD69-95713AE3FF3C}" type="datetime'''''''''2''1''''''''''''''''''6'''''''''''''''''''''''''''''">
              <a:rPr lang="el-GR" altLang="en-US" sz="1000" smtClean="0">
                <a:latin typeface="Calibri "/>
                <a:cs typeface="+mn-cs"/>
              </a:rPr>
              <a:pPr marL="0" indent="0">
                <a:spcBef>
                  <a:spcPct val="0"/>
                </a:spcBef>
                <a:spcAft>
                  <a:spcPct val="0"/>
                </a:spcAft>
                <a:buNone/>
              </a:pPr>
              <a:t>216</a:t>
            </a:fld>
            <a:endParaRPr lang="el-GR" sz="1000" dirty="0">
              <a:latin typeface="Calibri "/>
              <a:cs typeface="+mn-cs"/>
            </a:endParaRPr>
          </a:p>
        </p:txBody>
      </p:sp>
      <p:sp>
        <p:nvSpPr>
          <p:cNvPr id="81" name="Text Placeholder 2">
            <a:extLst>
              <a:ext uri="{FF2B5EF4-FFF2-40B4-BE49-F238E27FC236}">
                <a16:creationId xmlns:a16="http://schemas.microsoft.com/office/drawing/2014/main" id="{AFC45330-38EF-421A-90A1-886EEDBA3F43}"/>
              </a:ext>
            </a:extLst>
          </p:cNvPr>
          <p:cNvSpPr>
            <a:spLocks noGrp="1"/>
          </p:cNvSpPr>
          <p:nvPr>
            <p:custDataLst>
              <p:tags r:id="rId36"/>
            </p:custDataLst>
          </p:nvPr>
        </p:nvSpPr>
        <p:spPr bwMode="gray">
          <a:xfrm>
            <a:off x="5592763" y="3916363"/>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3C2B6FE-4A33-4524-ADCA-70F7CFD2CC4F}" type="datetime'''''''4''''''''''''''1''''''''''''''''''''0'''''''''''''''''">
              <a:rPr lang="el-GR" altLang="en-US" sz="1200" b="1">
                <a:latin typeface="Calibri "/>
                <a:cs typeface="+mn-cs"/>
              </a:rPr>
              <a:pPr marL="0" indent="0">
                <a:spcBef>
                  <a:spcPct val="0"/>
                </a:spcBef>
                <a:spcAft>
                  <a:spcPct val="0"/>
                </a:spcAft>
                <a:buNone/>
              </a:pPr>
              <a:t>410</a:t>
            </a:fld>
            <a:endParaRPr lang="el-GR" sz="1200" b="1" dirty="0">
              <a:latin typeface="Calibri "/>
              <a:cs typeface="+mn-cs"/>
            </a:endParaRPr>
          </a:p>
        </p:txBody>
      </p:sp>
      <p:sp>
        <p:nvSpPr>
          <p:cNvPr id="83" name="Text Placeholder 2">
            <a:extLst>
              <a:ext uri="{FF2B5EF4-FFF2-40B4-BE49-F238E27FC236}">
                <a16:creationId xmlns:a16="http://schemas.microsoft.com/office/drawing/2014/main" id="{BF0D903C-05C6-45B2-992A-76F131806631}"/>
              </a:ext>
            </a:extLst>
          </p:cNvPr>
          <p:cNvSpPr>
            <a:spLocks noGrp="1"/>
          </p:cNvSpPr>
          <p:nvPr>
            <p:custDataLst>
              <p:tags r:id="rId37"/>
            </p:custDataLst>
          </p:nvPr>
        </p:nvSpPr>
        <p:spPr bwMode="gray">
          <a:xfrm>
            <a:off x="4989513" y="433863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4963E67-E7D0-416C-89B4-E3EE49535016}" type="datetime'''''2''''''''''''8''''''''''''''''8'''''''''''''''''''''''">
              <a:rPr lang="el-GR" altLang="en-US" sz="1200" b="1" smtClean="0">
                <a:latin typeface="Calibri "/>
                <a:cs typeface="+mn-cs"/>
              </a:rPr>
              <a:pPr marL="0" indent="0">
                <a:spcBef>
                  <a:spcPct val="0"/>
                </a:spcBef>
                <a:spcAft>
                  <a:spcPct val="0"/>
                </a:spcAft>
                <a:buNone/>
              </a:pPr>
              <a:t>288</a:t>
            </a:fld>
            <a:endParaRPr lang="el-GR" sz="1200" b="1" dirty="0">
              <a:latin typeface="Calibri "/>
              <a:cs typeface="+mn-cs"/>
            </a:endParaRPr>
          </a:p>
        </p:txBody>
      </p:sp>
      <p:sp>
        <p:nvSpPr>
          <p:cNvPr id="84" name="Text Placeholder 2">
            <a:extLst>
              <a:ext uri="{FF2B5EF4-FFF2-40B4-BE49-F238E27FC236}">
                <a16:creationId xmlns:a16="http://schemas.microsoft.com/office/drawing/2014/main" id="{0670E97B-9F44-48FB-8025-0B095988D1A5}"/>
              </a:ext>
            </a:extLst>
          </p:cNvPr>
          <p:cNvSpPr>
            <a:spLocks noGrp="1"/>
          </p:cNvSpPr>
          <p:nvPr>
            <p:custDataLst>
              <p:tags r:id="rId38"/>
            </p:custDataLst>
          </p:nvPr>
        </p:nvSpPr>
        <p:spPr bwMode="gray">
          <a:xfrm>
            <a:off x="4716463" y="448945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F3D1901-123D-440D-B63E-ABB24C880489}" type="datetime'''''''''''''2''''''''''3''''''''''''''''''''''''''2'''''''">
              <a:rPr lang="el-GR" altLang="en-US" sz="1000" smtClean="0">
                <a:latin typeface="Calibri "/>
                <a:cs typeface="+mn-cs"/>
              </a:rPr>
              <a:pPr marL="0" indent="0">
                <a:spcBef>
                  <a:spcPct val="0"/>
                </a:spcBef>
                <a:spcAft>
                  <a:spcPct val="0"/>
                </a:spcAft>
                <a:buNone/>
              </a:pPr>
              <a:t>232</a:t>
            </a:fld>
            <a:endParaRPr lang="el-GR" sz="1000" dirty="0">
              <a:latin typeface="Calibri "/>
              <a:cs typeface="+mn-cs"/>
            </a:endParaRPr>
          </a:p>
        </p:txBody>
      </p:sp>
      <p:sp>
        <p:nvSpPr>
          <p:cNvPr id="86" name="Text Placeholder 2">
            <a:extLst>
              <a:ext uri="{FF2B5EF4-FFF2-40B4-BE49-F238E27FC236}">
                <a16:creationId xmlns:a16="http://schemas.microsoft.com/office/drawing/2014/main" id="{3A2F38AC-D557-4958-B24B-033635CF0A31}"/>
              </a:ext>
            </a:extLst>
          </p:cNvPr>
          <p:cNvSpPr>
            <a:spLocks noGrp="1"/>
          </p:cNvSpPr>
          <p:nvPr>
            <p:custDataLst>
              <p:tags r:id="rId39"/>
            </p:custDataLst>
          </p:nvPr>
        </p:nvSpPr>
        <p:spPr bwMode="gray">
          <a:xfrm>
            <a:off x="5100638" y="4913313"/>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F08859B-0EBC-4F31-8F36-B5FCCA08C885}" type="datetime'''3''''''''''''''''''1''''0'''''''''''''''''">
              <a:rPr lang="el-GR" altLang="en-US" sz="1000" smtClean="0">
                <a:latin typeface="Calibri "/>
                <a:cs typeface="+mn-cs"/>
              </a:rPr>
              <a:pPr marL="0" indent="0">
                <a:spcBef>
                  <a:spcPct val="0"/>
                </a:spcBef>
                <a:spcAft>
                  <a:spcPct val="0"/>
                </a:spcAft>
                <a:buNone/>
              </a:pPr>
              <a:t>310</a:t>
            </a:fld>
            <a:endParaRPr lang="el-GR" sz="1000" dirty="0">
              <a:latin typeface="Calibri "/>
              <a:cs typeface="+mn-cs"/>
            </a:endParaRPr>
          </a:p>
        </p:txBody>
      </p:sp>
      <p:sp>
        <p:nvSpPr>
          <p:cNvPr id="87" name="Text Placeholder 2">
            <a:extLst>
              <a:ext uri="{FF2B5EF4-FFF2-40B4-BE49-F238E27FC236}">
                <a16:creationId xmlns:a16="http://schemas.microsoft.com/office/drawing/2014/main" id="{73B01ED2-F333-4CCC-98A4-5BCE7CAFD330}"/>
              </a:ext>
            </a:extLst>
          </p:cNvPr>
          <p:cNvSpPr>
            <a:spLocks noGrp="1"/>
          </p:cNvSpPr>
          <p:nvPr>
            <p:custDataLst>
              <p:tags r:id="rId40"/>
            </p:custDataLst>
          </p:nvPr>
        </p:nvSpPr>
        <p:spPr bwMode="gray">
          <a:xfrm>
            <a:off x="6351588" y="518477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45C4973-9746-4C32-B8E6-7ED1A492C1EE}" type="datetime'''56''''''''5'''''''''''''''''''''''''''''''''''''''">
              <a:rPr lang="el-GR" altLang="en-US" sz="1200" b="1">
                <a:latin typeface="Calibri "/>
                <a:cs typeface="+mn-cs"/>
              </a:rPr>
              <a:pPr marL="0" indent="0">
                <a:spcBef>
                  <a:spcPct val="0"/>
                </a:spcBef>
                <a:spcAft>
                  <a:spcPct val="0"/>
                </a:spcAft>
                <a:buNone/>
              </a:pPr>
              <a:t>565</a:t>
            </a:fld>
            <a:endParaRPr lang="el-GR" sz="1200" b="1" dirty="0">
              <a:latin typeface="Calibri "/>
              <a:cs typeface="+mn-cs"/>
            </a:endParaRPr>
          </a:p>
        </p:txBody>
      </p:sp>
      <p:sp>
        <p:nvSpPr>
          <p:cNvPr id="88" name="Text Placeholder 2">
            <a:extLst>
              <a:ext uri="{FF2B5EF4-FFF2-40B4-BE49-F238E27FC236}">
                <a16:creationId xmlns:a16="http://schemas.microsoft.com/office/drawing/2014/main" id="{78730B32-BBBB-4281-BDE1-F3EC29961538}"/>
              </a:ext>
            </a:extLst>
          </p:cNvPr>
          <p:cNvSpPr>
            <a:spLocks noGrp="1"/>
          </p:cNvSpPr>
          <p:nvPr>
            <p:custDataLst>
              <p:tags r:id="rId41"/>
            </p:custDataLst>
          </p:nvPr>
        </p:nvSpPr>
        <p:spPr bwMode="gray">
          <a:xfrm>
            <a:off x="5786438" y="533558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C11BA8E-C1CA-4CD1-8679-7E241BE58C11}" type="datetime'''4''''''''''''''''''''''''''''''''''''''5''''''''''0'''''''''">
              <a:rPr lang="el-GR" altLang="en-US" sz="1000" smtClean="0">
                <a:latin typeface="Calibri "/>
                <a:cs typeface="+mn-cs"/>
              </a:rPr>
              <a:pPr marL="0" indent="0">
                <a:spcBef>
                  <a:spcPct val="0"/>
                </a:spcBef>
                <a:spcAft>
                  <a:spcPct val="0"/>
                </a:spcAft>
                <a:buNone/>
              </a:pPr>
              <a:t>450</a:t>
            </a:fld>
            <a:endParaRPr lang="el-GR" sz="1000" dirty="0">
              <a:latin typeface="Calibri "/>
              <a:cs typeface="+mn-cs"/>
            </a:endParaRPr>
          </a:p>
        </p:txBody>
      </p:sp>
      <p:sp>
        <p:nvSpPr>
          <p:cNvPr id="90" name="Text Placeholder 2">
            <a:extLst>
              <a:ext uri="{FF2B5EF4-FFF2-40B4-BE49-F238E27FC236}">
                <a16:creationId xmlns:a16="http://schemas.microsoft.com/office/drawing/2014/main" id="{1030A254-19B2-4EA8-AC6C-D6CF97E5074D}"/>
              </a:ext>
            </a:extLst>
          </p:cNvPr>
          <p:cNvSpPr>
            <a:spLocks noGrp="1"/>
          </p:cNvSpPr>
          <p:nvPr>
            <p:custDataLst>
              <p:tags r:id="rId42"/>
            </p:custDataLst>
          </p:nvPr>
        </p:nvSpPr>
        <p:spPr bwMode="gray">
          <a:xfrm>
            <a:off x="9348788" y="575945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1F7DB47-62D1-41D3-B78C-0C0CE809E68F}" type="datetime'''''1''''.''''1''''''''''''''''''''''''7''''''4'''''">
              <a:rPr lang="el-GR" altLang="en-US" sz="1000" smtClean="0">
                <a:latin typeface="Calibri "/>
                <a:cs typeface="+mn-cs"/>
              </a:rPr>
              <a:pPr marL="0" indent="0">
                <a:spcBef>
                  <a:spcPct val="0"/>
                </a:spcBef>
                <a:spcAft>
                  <a:spcPct val="0"/>
                </a:spcAft>
                <a:buNone/>
              </a:pPr>
              <a:t>1.174</a:t>
            </a:fld>
            <a:endParaRPr lang="el-GR" sz="1000" dirty="0">
              <a:latin typeface="Calibri "/>
              <a:cs typeface="+mn-cs"/>
            </a:endParaRPr>
          </a:p>
        </p:txBody>
      </p:sp>
      <p:sp>
        <p:nvSpPr>
          <p:cNvPr id="5" name="Rectangle 4">
            <a:extLst>
              <a:ext uri="{FF2B5EF4-FFF2-40B4-BE49-F238E27FC236}">
                <a16:creationId xmlns:a16="http://schemas.microsoft.com/office/drawing/2014/main" id="{B2EA038D-0558-4D64-9396-ED814A256BA7}"/>
              </a:ext>
            </a:extLst>
          </p:cNvPr>
          <p:cNvSpPr/>
          <p:nvPr>
            <p:custDataLst>
              <p:tags r:id="rId43"/>
            </p:custDataLst>
          </p:nvPr>
        </p:nvSpPr>
        <p:spPr bwMode="auto">
          <a:xfrm>
            <a:off x="7575550" y="3198813"/>
            <a:ext cx="214313" cy="160338"/>
          </a:xfrm>
          <a:prstGeom prst="rect">
            <a:avLst/>
          </a:prstGeom>
          <a:solidFill>
            <a:schemeClr val="accent1"/>
          </a:solidFill>
          <a:ln w="952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a:extLst>
              <a:ext uri="{FF2B5EF4-FFF2-40B4-BE49-F238E27FC236}">
                <a16:creationId xmlns:a16="http://schemas.microsoft.com/office/drawing/2014/main" id="{9AED496E-77E3-44E9-A199-05AC63AAB9B3}"/>
              </a:ext>
            </a:extLst>
          </p:cNvPr>
          <p:cNvSpPr/>
          <p:nvPr>
            <p:custDataLst>
              <p:tags r:id="rId44"/>
            </p:custDataLst>
          </p:nvPr>
        </p:nvSpPr>
        <p:spPr bwMode="auto">
          <a:xfrm>
            <a:off x="7575550" y="3414713"/>
            <a:ext cx="214313" cy="160338"/>
          </a:xfrm>
          <a:prstGeom prst="rect">
            <a:avLst/>
          </a:prstGeom>
          <a:solidFill>
            <a:schemeClr val="accent2"/>
          </a:solidFill>
          <a:ln w="952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 Placeholder 2">
            <a:extLst>
              <a:ext uri="{FF2B5EF4-FFF2-40B4-BE49-F238E27FC236}">
                <a16:creationId xmlns:a16="http://schemas.microsoft.com/office/drawing/2014/main" id="{DCAE28BD-8BCA-4D99-9738-1CC8213F689C}"/>
              </a:ext>
            </a:extLst>
          </p:cNvPr>
          <p:cNvSpPr>
            <a:spLocks noGrp="1"/>
          </p:cNvSpPr>
          <p:nvPr>
            <p:custDataLst>
              <p:tags r:id="rId45"/>
            </p:custDataLst>
          </p:nvPr>
        </p:nvSpPr>
        <p:spPr bwMode="auto">
          <a:xfrm>
            <a:off x="7840663" y="3194049"/>
            <a:ext cx="37560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B51BA76-929A-45AC-A1E8-0AC88C961A6B}" type="datetime'Κατ''αν''ομή πόρων 2021-202''7 ανά Πρόγ''ρ''αμμα (εκατ. Ευρώ)'">
              <a:rPr lang="el-GR" altLang="en-US" sz="1200" b="1" smtClean="0">
                <a:latin typeface="+mn-lt"/>
                <a:cs typeface="+mn-cs"/>
              </a:rPr>
              <a:pPr/>
              <a:t>Κατανομή πόρων 2021-2027 ανά Πρόγραμμα (εκατ. Ευρώ)</a:t>
            </a:fld>
            <a:endParaRPr lang="el-GR" sz="1200" b="1" dirty="0">
              <a:latin typeface="+mn-lt"/>
              <a:cs typeface="+mn-cs"/>
            </a:endParaRPr>
          </a:p>
        </p:txBody>
      </p:sp>
      <p:sp>
        <p:nvSpPr>
          <p:cNvPr id="11" name="Text Placeholder 2">
            <a:extLst>
              <a:ext uri="{FF2B5EF4-FFF2-40B4-BE49-F238E27FC236}">
                <a16:creationId xmlns:a16="http://schemas.microsoft.com/office/drawing/2014/main" id="{B01428E0-16A8-4079-A221-59DABFB56033}"/>
              </a:ext>
            </a:extLst>
          </p:cNvPr>
          <p:cNvSpPr>
            <a:spLocks noGrp="1"/>
          </p:cNvSpPr>
          <p:nvPr>
            <p:custDataLst>
              <p:tags r:id="rId46"/>
            </p:custDataLst>
          </p:nvPr>
        </p:nvSpPr>
        <p:spPr bwMode="auto">
          <a:xfrm>
            <a:off x="7840663" y="3409949"/>
            <a:ext cx="36750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021C81C-1010-4AE0-B874-96084462E0B0}" type="datetime'Πόροι αντίστοιχου ΠΕΠ στο ''ΕΣ''ΠΑ 2014-2020 (εκατ.'' Ευρ''ώ)'">
              <a:rPr lang="el-GR" altLang="en-US" sz="1050" smtClean="0">
                <a:latin typeface="+mn-lt"/>
                <a:cs typeface="+mn-cs"/>
              </a:rPr>
              <a:pPr/>
              <a:t>Πόροι αντίστοιχου ΠΕΠ στο ΕΣΠΑ 2014-2020 (εκατ. Ευρώ)</a:t>
            </a:fld>
            <a:endParaRPr lang="el-GR" sz="1050" dirty="0">
              <a:latin typeface="+mn-lt"/>
              <a:cs typeface="+mn-cs"/>
            </a:endParaRPr>
          </a:p>
        </p:txBody>
      </p:sp>
      <p:sp>
        <p:nvSpPr>
          <p:cNvPr id="51" name="Google Shape;1111;p22">
            <a:extLst>
              <a:ext uri="{FF2B5EF4-FFF2-40B4-BE49-F238E27FC236}">
                <a16:creationId xmlns:a16="http://schemas.microsoft.com/office/drawing/2014/main" id="{9AF4CCED-D967-47B2-8A5E-FAB50A338652}"/>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8</a:t>
            </a:fld>
            <a:endParaRPr lang="el-GR" sz="1000">
              <a:solidFill>
                <a:schemeClr val="tx1"/>
              </a:solidFill>
              <a:latin typeface="Calibri "/>
            </a:endParaRPr>
          </a:p>
        </p:txBody>
      </p:sp>
    </p:spTree>
    <p:extLst>
      <p:ext uri="{BB962C8B-B14F-4D97-AF65-F5344CB8AC3E}">
        <p14:creationId xmlns:p14="http://schemas.microsoft.com/office/powerpoint/2010/main" val="765533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2</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 </a:t>
            </a:r>
            <a:r>
              <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rPr>
              <a:t>Στόχοι Πολιτικής</a:t>
            </a:r>
          </a:p>
        </p:txBody>
      </p:sp>
    </p:spTree>
    <p:extLst>
      <p:ext uri="{BB962C8B-B14F-4D97-AF65-F5344CB8AC3E}">
        <p14:creationId xmlns:p14="http://schemas.microsoft.com/office/powerpoint/2010/main" val="4692110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42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ddmfVvQd4xbcI7YfbHF8H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BC6gwUcrmsEhBPB6cAiC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n.fgO_M0luAYuxOy3sGM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1fezbloRbTdEhb3ixGKz9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LQ7IcpFIOkPxvbx2XeyOJ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QUKHGio_NTWN.vSyurpM.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gJf4ZI.i0eQdx53Q83ryP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Xe1yh.VjcmL2OPSjl5LPn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cd5hV0j9XGj9Op02lYslZ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4JlOJD0ZkXA6BSKLqpx1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0E85c2Fwr_Nri9DBDphY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Wx6RE.v2DZ1RvMaQ1FYJg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EWNph3QASzWifEn2jtAjl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qbcUAcYD26vOoWSCFUU2B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h74qg1.TtymwGV3rJZdN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SvpMWU8aZi94X5xAFBkG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UKq6_k1HtRyB8Vq1WWck8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bFxD7lixBpNj5GsHadkp_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t6y8hRvoeaA9Z80xjA759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KyQxDSS.HaPlWAtBXwbu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Cb2iaymHfeW522XSxbmg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j2rdrZAZlspG.TpjopJA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FN7NfXEt6mjodzyR8pN0X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LwTZ0koyC1H9mdCLc3KEA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PBUNwXsQrGFZauiwjuy8L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8D.WxpPO9s56QBZcryYS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U8rJTEiLW_l9.4SgBq6zr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w_5ikE5oeZkZtjdZwzpO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a0hMuzXCrqwOMESfUKG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NpWEmlU0Gob4GaNcPYie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w4Z2WcMv9AslLIMb6NDu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0K8.yVM5vbaR89LfEUMzL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0sgw9V.vPHmCmQ0w_aCb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x1qyswX6bVX5g.222Iva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bC2pGIE_YopIsCaG3Qki5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RHI766NZS8J8Fsa6iQXRu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Y0oz9vFlX7Q7Hn072OnbO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qkj7x5YGarswmVtlBy9Ob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_ygYSNOPXqwKMp2T1stzE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Bq91zJuN5cDZiaT2Mh7OR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8pUnPKdVOP8cQ4koUN.g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OkDafUtXV4cxrB_xkGYS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3V4WpO5z2CQPvMwyx_qX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AyBJLDojquxJEttVV7R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snNdE3ixfUb47WVJ5DBS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YpUVeD6Qr66p5hM0KSnJ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3H1stE1WnQ_MCloQu1g5I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LxE2C2lwJtgzAIlHDQgoK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6tBq66Ghe7fx1qpYmhOu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CJd2QT7xxw_YKlJejTfLr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vAKCue73eFFXdmURU6c7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PhPgadsgo36aH4u9Iu8Gr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NTvD64.GOVP20PSB.Zr8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W79rYCL7DPWqTr2fB7zQj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Nu5abalTDaYf0Mvi3kCF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3CF5JNWDRzih9XWkDRxK4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2RZl6puIEfLIw2KMSHhTw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Y46ezUvCPCecutb6Kh0AM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N4rYWaAW7sTLIGEYFkjGS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kzyr1_UGkZCuw83CXsV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Ejx5ey9S6uZ95DWxGlTt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GDhSrkoAiVRdTqBB2Qx8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eCC5dNKq6BpIlK73MLsLk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fi6WNSE7Djoa822u42NcW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434SltAXdL7otVy0pb.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cLNWjubmxYcTzHkE2oDe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RLlnTG2UCK30YpFQkTKH1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F9U4jRBqZM1_UGc2tSZTc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ohNTEzf1M.AEx_OT6P8st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kMAV9JHMBbu26TT2Hor6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PA.Lbnv62BMXELbCpmyP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AP5r3HoUFPSomHEllcRp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FrCMoG4oQW81MmjRRk1L4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7yDipXiHt0RE16cXnqyym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mCYYgFZenhKl4j2uNP0t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07DpOeVy8XSZeSAzrvWz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AM9nLnAxIhqziG4KO1osZ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WfoRa5smOXIfTJKBtOOz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1l.v0q0SFCR5Z6p1LTjt8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bF6nLWl7SF3CN2o7N84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GTmBW7UWSbQgc_83BNBAo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K_aoaOyFkjNBK5jM4IDCs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OVuKMgfFYsK3HCfanv6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ZJFYMRPaTQ9b54zlvTlu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mwNwwkshuWvoCPfkHhRzB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MfGOE7C7XYpTAhJle46X8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ZvmTPHg4T8zrQYdhfyp2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BvKoIXMimB6lnCUofb8J0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yvEhdSehdaVCb2v6ugO0.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3b5GgCSfmugA.zmu8QRO7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0E85c2Fwr_Nri9DBDphY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bIUDGVhnAd5EvELwQ9Ojw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lRm3QkBJSdwm0JBP5kTH_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jpIbH7s5lBXfqn4NGPjfg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X2cR2knld4gHh4gprLZC4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6S7q5roWhBIj.lN.HdYY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s8_eVxYcSF3ZmvAtqlHPy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MzjINyhiI1RnPdTVQur8b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wtEOGUpvzFPfPwIiZFqCT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gxf14ULYEr.6OHK3AEU1i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6dSLUYaQsALf9Q6xxp2yMw"/>
</p:tagLst>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6305</TotalTime>
  <Words>5725</Words>
  <Application>Microsoft Office PowerPoint</Application>
  <PresentationFormat>Ευρεία οθόνη</PresentationFormat>
  <Paragraphs>658</Paragraphs>
  <Slides>33</Slides>
  <Notes>26</Notes>
  <HiddenSlides>0</HiddenSlides>
  <MMClips>0</MMClips>
  <ScaleCrop>false</ScaleCrop>
  <HeadingPairs>
    <vt:vector size="8" baseType="variant">
      <vt:variant>
        <vt:lpstr>Γραμματοσειρές που χρησιμοποιούνται</vt:lpstr>
      </vt:variant>
      <vt:variant>
        <vt:i4>11</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33</vt:i4>
      </vt:variant>
    </vt:vector>
  </HeadingPairs>
  <TitlesOfParts>
    <vt:vector size="46" baseType="lpstr">
      <vt:lpstr>Roboto Regular</vt:lpstr>
      <vt:lpstr>Calibri</vt:lpstr>
      <vt:lpstr>Georgia</vt:lpstr>
      <vt:lpstr>Calibri Light</vt:lpstr>
      <vt:lpstr>Arial</vt:lpstr>
      <vt:lpstr>Wingdings</vt:lpstr>
      <vt:lpstr>Roboto</vt:lpstr>
      <vt:lpstr>Helvetica Neue</vt:lpstr>
      <vt:lpstr>Times New Roman</vt:lpstr>
      <vt:lpstr>Calibri </vt:lpstr>
      <vt:lpstr>Tahoma</vt:lpstr>
      <vt:lpstr>1_Office Theme</vt:lpstr>
      <vt:lpstr>think-cell Slide</vt:lpstr>
      <vt:lpstr>Παρουσίαση του PowerPoint</vt:lpstr>
      <vt:lpstr>Παρουσίαση του PowerPoint</vt:lpstr>
      <vt:lpstr>Παρουσίαση του PowerPoint</vt:lpstr>
      <vt:lpstr>     ΕΣΠΑ 2021-2027 – Βασικά Χαρακτηριστικά (1/2)</vt:lpstr>
      <vt:lpstr>     ΕΣΠΑ 2021-2027 – Βασικά Χαρακτηριστικά (2/2)</vt:lpstr>
      <vt:lpstr>   Κύριες αλλαγές ως προς το προηγούμενο ΕΣΠΑ 2014-2020</vt:lpstr>
      <vt:lpstr>   Τα Προγράμματα του ΕΣΠΑ 2021-2027</vt:lpstr>
      <vt:lpstr>   Περιφερειακά Προγράμματα του ΕΣΠΑ 2021-2027</vt:lpstr>
      <vt:lpstr>Παρουσίαση του PowerPoint</vt:lpstr>
      <vt:lpstr>     Στόχοι Πολιτικής</vt:lpstr>
      <vt:lpstr> ΣΠ1 «Μια εξυπνότερη Ευρώπη» - Κύριες επιλογές πολιτικής</vt:lpstr>
      <vt:lpstr>ΣΠ2 «Μια πιο πράσινη Ευρώπη» - Κύριες επιλογές πολιτικής</vt:lpstr>
      <vt:lpstr>ΣΠ3 «Μια πιο διασυνδεδεμένη Ευρώπη» - Κύριες επιλογές πολιτικής</vt:lpstr>
      <vt:lpstr> ΣΠ4 «Μια πιο κοινωνική Ευρώπη» - Κύριες επιλογές πολιτικής</vt:lpstr>
      <vt:lpstr>ΣΠ5 «Μια Ευρώπη πιο κοντά στους πολίτες της» - Κύριες επιλογές πολιτικής</vt:lpstr>
      <vt:lpstr> Ειδικός στόχος «Δίκαιη Μετάβαση» (€1.375.059.412)</vt:lpstr>
      <vt:lpstr>Παρουσίαση του PowerPoint</vt:lpstr>
      <vt:lpstr>Παρουσίαση του PowerPoint</vt:lpstr>
      <vt:lpstr>Πρόοδος κατάρτισης και υποβολής του ΕΣΠΑ και Προγραμμάτων 2021-2027</vt:lpstr>
      <vt:lpstr>Παρουσίαση του PowerPoint</vt:lpstr>
      <vt:lpstr>Παρουσίαση του PowerPoint</vt:lpstr>
      <vt:lpstr>Πρόγραμμα «Ανταγωνιστικότητα», π/υ 3.885 εκατ. Ευρώ</vt:lpstr>
      <vt:lpstr>Πρόγραμμα «Ανθρώπινο Δυναμικό και Κοινωνική Συνοχή» π/υ 4.162 εκατ. Ευρώ</vt:lpstr>
      <vt:lpstr>Πρόγραμμα «Ψηφιακός Μετασχηματισμός» π/υ 943 εκατ. Ευρώ </vt:lpstr>
      <vt:lpstr>Πρόγραμμα «Περιβάλλον και Κλιματική Αλλαγή» π/υ 3.607 εκατ. Ευρώ</vt:lpstr>
      <vt:lpstr>Πρόγραμμα «Μεταφορές» π/υ 2.224 εκατ. Ευρώ </vt:lpstr>
      <vt:lpstr>Πρόγραμμα «Πολιτική Προστασία» π/υ 714 εκατ. Ευρώ </vt:lpstr>
      <vt:lpstr>Πρόγραμμα «Δίκαιη Αναπτυξιακή Μετάβαση» π/υ 1.629 εκατ. Ευρώ </vt:lpstr>
      <vt:lpstr>Πρόγραμμα «Τεχνική Βοήθεια και Υποστήριξη Δικαιούχων» π/υ 504 εκατ. Ευρώ  </vt:lpstr>
      <vt:lpstr>Πρόγραμμα «Αλιεία, Υδατοκαλλιέργεια και Θάλασσα» π/υ 455 εκατ. Ευρώ </vt:lpstr>
      <vt:lpstr>Παρουσίαση του PowerPoint</vt:lpstr>
      <vt:lpstr>13 Περιφερειακά Προγράμματα συνολικού π/υ 8.066 εκατ. Ευρώ</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Spanos Athanasios</dc:creator>
  <cp:lastModifiedBy>Σκάλκος Δημήτρης</cp:lastModifiedBy>
  <cp:revision>504</cp:revision>
  <cp:lastPrinted>2021-05-11T06:04:20Z</cp:lastPrinted>
  <dcterms:modified xsi:type="dcterms:W3CDTF">2021-07-27T10:35:49Z</dcterms:modified>
</cp:coreProperties>
</file>